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98" r:id="rId3"/>
    <p:sldId id="258" r:id="rId4"/>
    <p:sldId id="259" r:id="rId5"/>
    <p:sldId id="261" r:id="rId6"/>
    <p:sldId id="262" r:id="rId7"/>
    <p:sldId id="263" r:id="rId8"/>
    <p:sldId id="308" r:id="rId9"/>
    <p:sldId id="312" r:id="rId10"/>
    <p:sldId id="309" r:id="rId11"/>
    <p:sldId id="310" r:id="rId12"/>
    <p:sldId id="311" r:id="rId13"/>
    <p:sldId id="267" r:id="rId14"/>
    <p:sldId id="265" r:id="rId15"/>
    <p:sldId id="268" r:id="rId16"/>
    <p:sldId id="306" r:id="rId17"/>
    <p:sldId id="307" r:id="rId18"/>
    <p:sldId id="269" r:id="rId19"/>
    <p:sldId id="270" r:id="rId20"/>
    <p:sldId id="276" r:id="rId21"/>
    <p:sldId id="277" r:id="rId22"/>
    <p:sldId id="278" r:id="rId23"/>
    <p:sldId id="279" r:id="rId24"/>
    <p:sldId id="280" r:id="rId25"/>
    <p:sldId id="271" r:id="rId26"/>
    <p:sldId id="272" r:id="rId27"/>
    <p:sldId id="273" r:id="rId28"/>
    <p:sldId id="274" r:id="rId29"/>
    <p:sldId id="275" r:id="rId30"/>
    <p:sldId id="281" r:id="rId31"/>
    <p:sldId id="282" r:id="rId32"/>
    <p:sldId id="283" r:id="rId33"/>
    <p:sldId id="284" r:id="rId34"/>
    <p:sldId id="285" r:id="rId35"/>
    <p:sldId id="286" r:id="rId36"/>
    <p:sldId id="287" r:id="rId37"/>
    <p:sldId id="288" r:id="rId38"/>
    <p:sldId id="266" r:id="rId39"/>
    <p:sldId id="289" r:id="rId40"/>
    <p:sldId id="290" r:id="rId41"/>
    <p:sldId id="291" r:id="rId42"/>
    <p:sldId id="292" r:id="rId43"/>
    <p:sldId id="293" r:id="rId44"/>
    <p:sldId id="294" r:id="rId45"/>
    <p:sldId id="295" r:id="rId46"/>
    <p:sldId id="296" r:id="rId47"/>
    <p:sldId id="297" r:id="rId48"/>
    <p:sldId id="299" r:id="rId49"/>
    <p:sldId id="300" r:id="rId50"/>
    <p:sldId id="301" r:id="rId51"/>
    <p:sldId id="302" r:id="rId52"/>
    <p:sldId id="303" r:id="rId53"/>
    <p:sldId id="304" r:id="rId54"/>
    <p:sldId id="305" r:id="rId5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344BAC-B90D-4F3F-A107-57D3111F34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SG"/>
        </a:p>
      </dgm:t>
    </dgm:pt>
    <dgm:pt modelId="{B2EC5EF1-9C8E-485B-A9FD-B5E6C670D5C5}">
      <dgm:prSet custT="1">
        <dgm:style>
          <a:lnRef idx="1">
            <a:schemeClr val="accent1"/>
          </a:lnRef>
          <a:fillRef idx="2">
            <a:schemeClr val="accent1"/>
          </a:fillRef>
          <a:effectRef idx="1">
            <a:schemeClr val="accent1"/>
          </a:effectRef>
          <a:fontRef idx="minor">
            <a:schemeClr val="dk1"/>
          </a:fontRef>
        </dgm:style>
      </dgm:prSet>
      <dgm:spPr>
        <a:effectLst>
          <a:outerShdw blurRad="50800" dist="38100" dir="8100000" algn="tr" rotWithShape="0">
            <a:prstClr val="black">
              <a:alpha val="40000"/>
            </a:prstClr>
          </a:outerShdw>
        </a:effectLst>
        <a:scene3d>
          <a:camera prst="isometricOffAxis1Right"/>
          <a:lightRig rig="threePt" dir="t"/>
        </a:scene3d>
      </dgm:spPr>
      <dgm:t>
        <a:bodyPr/>
        <a:lstStyle/>
        <a:p>
          <a:pPr algn="ctr" rtl="0"/>
          <a:r>
            <a:rPr lang="en-US" sz="2000" dirty="0" smtClean="0">
              <a:latin typeface="+mj-lt"/>
            </a:rPr>
            <a:t>SAK UMUM</a:t>
          </a:r>
        </a:p>
        <a:p>
          <a:pPr algn="l" rtl="0"/>
          <a:r>
            <a:rPr lang="en-US" sz="2000" dirty="0" smtClean="0">
              <a:latin typeface="+mj-lt"/>
            </a:rPr>
            <a:t>PSAK </a:t>
          </a:r>
          <a:r>
            <a:rPr lang="en-US" sz="2000" dirty="0" err="1" smtClean="0">
              <a:latin typeface="+mj-lt"/>
            </a:rPr>
            <a:t>adopsi</a:t>
          </a:r>
          <a:r>
            <a:rPr lang="en-US" sz="2000" dirty="0" smtClean="0">
              <a:latin typeface="+mj-lt"/>
            </a:rPr>
            <a:t> IFRS</a:t>
          </a:r>
          <a:endParaRPr lang="en-SG" sz="2000" dirty="0" smtClean="0">
            <a:latin typeface="+mj-lt"/>
          </a:endParaRPr>
        </a:p>
        <a:p>
          <a:pPr algn="l" rtl="0"/>
          <a:r>
            <a:rPr lang="en-US" sz="2000" dirty="0" smtClean="0">
              <a:latin typeface="+mj-lt"/>
            </a:rPr>
            <a:t>PSAK </a:t>
          </a:r>
          <a:r>
            <a:rPr lang="en-US" sz="2000" dirty="0" err="1" smtClean="0">
              <a:latin typeface="+mj-lt"/>
            </a:rPr>
            <a:t>Syariah</a:t>
          </a:r>
          <a:endParaRPr lang="en-US" sz="2000" dirty="0" smtClean="0">
            <a:latin typeface="+mj-lt"/>
          </a:endParaRPr>
        </a:p>
        <a:p>
          <a:pPr algn="l" rtl="0"/>
          <a:r>
            <a:rPr lang="en-US" sz="2000" dirty="0" smtClean="0">
              <a:latin typeface="+mj-lt"/>
            </a:rPr>
            <a:t>PSAK Non IFRS (</a:t>
          </a:r>
          <a:r>
            <a:rPr lang="en-US" sz="2000" dirty="0" err="1" smtClean="0">
              <a:latin typeface="+mj-lt"/>
            </a:rPr>
            <a:t>termasuk</a:t>
          </a:r>
          <a:r>
            <a:rPr lang="en-US" sz="2000" dirty="0" smtClean="0">
              <a:latin typeface="+mj-lt"/>
            </a:rPr>
            <a:t> SAK </a:t>
          </a:r>
          <a:r>
            <a:rPr lang="en-US" sz="2000" dirty="0" err="1" smtClean="0">
              <a:latin typeface="+mj-lt"/>
            </a:rPr>
            <a:t>nirlaba</a:t>
          </a:r>
          <a:r>
            <a:rPr lang="en-US" sz="2000" dirty="0" smtClean="0">
              <a:latin typeface="+mj-lt"/>
            </a:rPr>
            <a:t>)</a:t>
          </a:r>
        </a:p>
      </dgm:t>
    </dgm:pt>
    <dgm:pt modelId="{5BEEDC12-9A59-4B32-938A-CDD0601F0DBA}" type="parTrans" cxnId="{D70EE08F-8629-4F88-90DD-2AD68C4328D6}">
      <dgm:prSet/>
      <dgm:spPr/>
      <dgm:t>
        <a:bodyPr/>
        <a:lstStyle/>
        <a:p>
          <a:endParaRPr lang="en-SG" sz="2000">
            <a:latin typeface="+mj-lt"/>
          </a:endParaRPr>
        </a:p>
      </dgm:t>
    </dgm:pt>
    <dgm:pt modelId="{3EDDDC10-6B38-4BF1-B05B-C094080F6D37}" type="sibTrans" cxnId="{D70EE08F-8629-4F88-90DD-2AD68C4328D6}">
      <dgm:prSet/>
      <dgm:spPr/>
      <dgm:t>
        <a:bodyPr/>
        <a:lstStyle/>
        <a:p>
          <a:endParaRPr lang="en-SG" sz="2000">
            <a:latin typeface="+mj-lt"/>
          </a:endParaRPr>
        </a:p>
      </dgm:t>
    </dgm:pt>
    <dgm:pt modelId="{9A0291DC-6560-4AC7-9FF3-4F3D5CBF742A}">
      <dgm:prSet custT="1">
        <dgm:style>
          <a:lnRef idx="1">
            <a:schemeClr val="accent1"/>
          </a:lnRef>
          <a:fillRef idx="2">
            <a:schemeClr val="accent1"/>
          </a:fillRef>
          <a:effectRef idx="1">
            <a:schemeClr val="accent1"/>
          </a:effectRef>
          <a:fontRef idx="minor">
            <a:schemeClr val="dk1"/>
          </a:fontRef>
        </dgm:style>
      </dgm:prSet>
      <dgm:spPr>
        <a:effectLst>
          <a:outerShdw blurRad="50800" dist="38100" dir="8100000" algn="tr" rotWithShape="0">
            <a:prstClr val="black">
              <a:alpha val="40000"/>
            </a:prstClr>
          </a:outerShdw>
        </a:effectLst>
        <a:scene3d>
          <a:camera prst="isometricOffAxis1Right"/>
          <a:lightRig rig="threePt" dir="t"/>
        </a:scene3d>
      </dgm:spPr>
      <dgm:t>
        <a:bodyPr/>
        <a:lstStyle/>
        <a:p>
          <a:pPr algn="ctr" rtl="0"/>
          <a:r>
            <a:rPr lang="en-US" sz="2000" dirty="0" smtClean="0">
              <a:latin typeface="+mj-lt"/>
            </a:rPr>
            <a:t>SAK-ETAP (PSAK for SME)</a:t>
          </a:r>
          <a:endParaRPr lang="en-US" sz="2000" dirty="0">
            <a:latin typeface="+mj-lt"/>
          </a:endParaRPr>
        </a:p>
      </dgm:t>
    </dgm:pt>
    <dgm:pt modelId="{78D1D686-3562-4431-A758-7CD06117D4CD}" type="parTrans" cxnId="{0992FFFD-55B0-4EED-A782-F1F14359B21A}">
      <dgm:prSet/>
      <dgm:spPr/>
      <dgm:t>
        <a:bodyPr/>
        <a:lstStyle/>
        <a:p>
          <a:endParaRPr lang="en-SG" sz="2000">
            <a:latin typeface="+mj-lt"/>
          </a:endParaRPr>
        </a:p>
      </dgm:t>
    </dgm:pt>
    <dgm:pt modelId="{8A5E7E96-1E9B-46ED-883F-A5C010E465EB}" type="sibTrans" cxnId="{0992FFFD-55B0-4EED-A782-F1F14359B21A}">
      <dgm:prSet/>
      <dgm:spPr/>
      <dgm:t>
        <a:bodyPr/>
        <a:lstStyle/>
        <a:p>
          <a:endParaRPr lang="en-SG" sz="2000">
            <a:latin typeface="+mj-lt"/>
          </a:endParaRPr>
        </a:p>
      </dgm:t>
    </dgm:pt>
    <dgm:pt modelId="{0E4BE0ED-F3A5-4057-BEE4-18D815BC7C70}">
      <dgm:prSet custT="1">
        <dgm:style>
          <a:lnRef idx="1">
            <a:schemeClr val="accent1"/>
          </a:lnRef>
          <a:fillRef idx="2">
            <a:schemeClr val="accent1"/>
          </a:fillRef>
          <a:effectRef idx="1">
            <a:schemeClr val="accent1"/>
          </a:effectRef>
          <a:fontRef idx="minor">
            <a:schemeClr val="dk1"/>
          </a:fontRef>
        </dgm:style>
      </dgm:prSet>
      <dgm:spPr>
        <a:effectLst>
          <a:outerShdw blurRad="50800" dist="38100" dir="8100000" algn="tr" rotWithShape="0">
            <a:prstClr val="black">
              <a:alpha val="40000"/>
            </a:prstClr>
          </a:outerShdw>
        </a:effectLst>
        <a:scene3d>
          <a:camera prst="isometricOffAxis1Right"/>
          <a:lightRig rig="threePt" dir="t"/>
        </a:scene3d>
      </dgm:spPr>
      <dgm:t>
        <a:bodyPr/>
        <a:lstStyle/>
        <a:p>
          <a:pPr algn="ctr" rtl="0"/>
          <a:r>
            <a:rPr lang="en-US" sz="2000" dirty="0" smtClean="0">
              <a:latin typeface="+mj-lt"/>
            </a:rPr>
            <a:t>SAP  (</a:t>
          </a:r>
          <a:r>
            <a:rPr lang="en-US" sz="2000" dirty="0" err="1" smtClean="0">
              <a:latin typeface="+mj-lt"/>
            </a:rPr>
            <a:t>Standar</a:t>
          </a:r>
          <a:r>
            <a:rPr lang="en-US" sz="2000" dirty="0" smtClean="0">
              <a:latin typeface="+mj-lt"/>
            </a:rPr>
            <a:t> </a:t>
          </a:r>
          <a:r>
            <a:rPr lang="en-US" sz="2000" dirty="0" err="1" smtClean="0">
              <a:latin typeface="+mj-lt"/>
            </a:rPr>
            <a:t>Akuntansi</a:t>
          </a:r>
          <a:r>
            <a:rPr lang="en-US" sz="2000" dirty="0" smtClean="0">
              <a:latin typeface="+mj-lt"/>
            </a:rPr>
            <a:t> </a:t>
          </a:r>
          <a:r>
            <a:rPr lang="en-US" sz="2000" dirty="0" err="1" smtClean="0">
              <a:latin typeface="+mj-lt"/>
            </a:rPr>
            <a:t>Pemerintahan</a:t>
          </a:r>
          <a:r>
            <a:rPr lang="en-US" sz="2000" dirty="0" smtClean="0">
              <a:latin typeface="+mj-lt"/>
            </a:rPr>
            <a:t>)</a:t>
          </a:r>
          <a:endParaRPr lang="en-US" sz="2000" dirty="0">
            <a:latin typeface="+mj-lt"/>
          </a:endParaRPr>
        </a:p>
      </dgm:t>
    </dgm:pt>
    <dgm:pt modelId="{2AB16CA1-7B34-4EC8-8B43-8FD9BA00F84B}" type="parTrans" cxnId="{D31A0B38-5058-4EA5-A851-4F228DFBF91C}">
      <dgm:prSet/>
      <dgm:spPr/>
      <dgm:t>
        <a:bodyPr/>
        <a:lstStyle/>
        <a:p>
          <a:endParaRPr lang="en-US" sz="2000">
            <a:latin typeface="+mj-lt"/>
          </a:endParaRPr>
        </a:p>
      </dgm:t>
    </dgm:pt>
    <dgm:pt modelId="{EE83E185-5186-4404-A1B5-31344A1FDA80}" type="sibTrans" cxnId="{D31A0B38-5058-4EA5-A851-4F228DFBF91C}">
      <dgm:prSet/>
      <dgm:spPr/>
      <dgm:t>
        <a:bodyPr/>
        <a:lstStyle/>
        <a:p>
          <a:endParaRPr lang="en-US" sz="2000">
            <a:latin typeface="+mj-lt"/>
          </a:endParaRPr>
        </a:p>
      </dgm:t>
    </dgm:pt>
    <dgm:pt modelId="{12DDF6F7-0671-481E-B22C-E77B41A479ED}" type="pres">
      <dgm:prSet presAssocID="{12344BAC-B90D-4F3F-A107-57D3111F3463}" presName="linear" presStyleCnt="0">
        <dgm:presLayoutVars>
          <dgm:animLvl val="lvl"/>
          <dgm:resizeHandles val="exact"/>
        </dgm:presLayoutVars>
      </dgm:prSet>
      <dgm:spPr/>
      <dgm:t>
        <a:bodyPr/>
        <a:lstStyle/>
        <a:p>
          <a:endParaRPr lang="en-SG"/>
        </a:p>
      </dgm:t>
    </dgm:pt>
    <dgm:pt modelId="{8C671ED1-0D57-440A-B1FF-F7B41C9C819C}" type="pres">
      <dgm:prSet presAssocID="{B2EC5EF1-9C8E-485B-A9FD-B5E6C670D5C5}" presName="parentText" presStyleLbl="node1" presStyleIdx="0" presStyleCnt="3" custScaleX="100000" custScaleY="108455">
        <dgm:presLayoutVars>
          <dgm:chMax val="0"/>
          <dgm:bulletEnabled val="1"/>
        </dgm:presLayoutVars>
      </dgm:prSet>
      <dgm:spPr/>
      <dgm:t>
        <a:bodyPr/>
        <a:lstStyle/>
        <a:p>
          <a:endParaRPr lang="en-SG"/>
        </a:p>
      </dgm:t>
    </dgm:pt>
    <dgm:pt modelId="{7BBBE8E4-B3BD-4AB0-81CE-225905F09EA1}" type="pres">
      <dgm:prSet presAssocID="{3EDDDC10-6B38-4BF1-B05B-C094080F6D37}" presName="spacer" presStyleCnt="0"/>
      <dgm:spPr/>
    </dgm:pt>
    <dgm:pt modelId="{15CABCD3-6A92-4703-8E40-A4120B8176CD}" type="pres">
      <dgm:prSet presAssocID="{9A0291DC-6560-4AC7-9FF3-4F3D5CBF742A}" presName="parentText" presStyleLbl="node1" presStyleIdx="1" presStyleCnt="3" custScaleY="36668" custLinFactNeighborY="2868">
        <dgm:presLayoutVars>
          <dgm:chMax val="0"/>
          <dgm:bulletEnabled val="1"/>
        </dgm:presLayoutVars>
      </dgm:prSet>
      <dgm:spPr/>
      <dgm:t>
        <a:bodyPr/>
        <a:lstStyle/>
        <a:p>
          <a:endParaRPr lang="en-SG"/>
        </a:p>
      </dgm:t>
    </dgm:pt>
    <dgm:pt modelId="{58429C38-B305-4FEC-88C5-E188F2AE9F62}" type="pres">
      <dgm:prSet presAssocID="{8A5E7E96-1E9B-46ED-883F-A5C010E465EB}" presName="spacer" presStyleCnt="0"/>
      <dgm:spPr/>
    </dgm:pt>
    <dgm:pt modelId="{E217E616-DB15-4166-BC76-05A262F9020B}" type="pres">
      <dgm:prSet presAssocID="{0E4BE0ED-F3A5-4057-BEE4-18D815BC7C70}" presName="parentText" presStyleLbl="node1" presStyleIdx="2" presStyleCnt="3" custScaleY="45389">
        <dgm:presLayoutVars>
          <dgm:chMax val="0"/>
          <dgm:bulletEnabled val="1"/>
        </dgm:presLayoutVars>
      </dgm:prSet>
      <dgm:spPr/>
      <dgm:t>
        <a:bodyPr/>
        <a:lstStyle/>
        <a:p>
          <a:endParaRPr lang="en-US"/>
        </a:p>
      </dgm:t>
    </dgm:pt>
  </dgm:ptLst>
  <dgm:cxnLst>
    <dgm:cxn modelId="{1A64A192-BAC1-491A-95F7-5C3AAB7E00AD}" type="presOf" srcId="{12344BAC-B90D-4F3F-A107-57D3111F3463}" destId="{12DDF6F7-0671-481E-B22C-E77B41A479ED}" srcOrd="0" destOrd="0" presId="urn:microsoft.com/office/officeart/2005/8/layout/vList2"/>
    <dgm:cxn modelId="{D70EE08F-8629-4F88-90DD-2AD68C4328D6}" srcId="{12344BAC-B90D-4F3F-A107-57D3111F3463}" destId="{B2EC5EF1-9C8E-485B-A9FD-B5E6C670D5C5}" srcOrd="0" destOrd="0" parTransId="{5BEEDC12-9A59-4B32-938A-CDD0601F0DBA}" sibTransId="{3EDDDC10-6B38-4BF1-B05B-C094080F6D37}"/>
    <dgm:cxn modelId="{B8AD6835-F24B-434F-B7F7-428C6357894D}" type="presOf" srcId="{B2EC5EF1-9C8E-485B-A9FD-B5E6C670D5C5}" destId="{8C671ED1-0D57-440A-B1FF-F7B41C9C819C}" srcOrd="0" destOrd="0" presId="urn:microsoft.com/office/officeart/2005/8/layout/vList2"/>
    <dgm:cxn modelId="{D31A0B38-5058-4EA5-A851-4F228DFBF91C}" srcId="{12344BAC-B90D-4F3F-A107-57D3111F3463}" destId="{0E4BE0ED-F3A5-4057-BEE4-18D815BC7C70}" srcOrd="2" destOrd="0" parTransId="{2AB16CA1-7B34-4EC8-8B43-8FD9BA00F84B}" sibTransId="{EE83E185-5186-4404-A1B5-31344A1FDA80}"/>
    <dgm:cxn modelId="{F53FC69C-5C8F-4250-BB6A-1A1ED31DAFB2}" type="presOf" srcId="{0E4BE0ED-F3A5-4057-BEE4-18D815BC7C70}" destId="{E217E616-DB15-4166-BC76-05A262F9020B}" srcOrd="0" destOrd="0" presId="urn:microsoft.com/office/officeart/2005/8/layout/vList2"/>
    <dgm:cxn modelId="{F669B7BC-9ED5-462A-A73E-294D47D22259}" type="presOf" srcId="{9A0291DC-6560-4AC7-9FF3-4F3D5CBF742A}" destId="{15CABCD3-6A92-4703-8E40-A4120B8176CD}" srcOrd="0" destOrd="0" presId="urn:microsoft.com/office/officeart/2005/8/layout/vList2"/>
    <dgm:cxn modelId="{0992FFFD-55B0-4EED-A782-F1F14359B21A}" srcId="{12344BAC-B90D-4F3F-A107-57D3111F3463}" destId="{9A0291DC-6560-4AC7-9FF3-4F3D5CBF742A}" srcOrd="1" destOrd="0" parTransId="{78D1D686-3562-4431-A758-7CD06117D4CD}" sibTransId="{8A5E7E96-1E9B-46ED-883F-A5C010E465EB}"/>
    <dgm:cxn modelId="{45DEBE59-BBBF-49AA-96FB-4448C4CC9DC8}" type="presParOf" srcId="{12DDF6F7-0671-481E-B22C-E77B41A479ED}" destId="{8C671ED1-0D57-440A-B1FF-F7B41C9C819C}" srcOrd="0" destOrd="0" presId="urn:microsoft.com/office/officeart/2005/8/layout/vList2"/>
    <dgm:cxn modelId="{A548837A-CD3E-4658-BA08-F9BA018CA729}" type="presParOf" srcId="{12DDF6F7-0671-481E-B22C-E77B41A479ED}" destId="{7BBBE8E4-B3BD-4AB0-81CE-225905F09EA1}" srcOrd="1" destOrd="0" presId="urn:microsoft.com/office/officeart/2005/8/layout/vList2"/>
    <dgm:cxn modelId="{DCD686AA-006E-4431-B63A-231E574A844E}" type="presParOf" srcId="{12DDF6F7-0671-481E-B22C-E77B41A479ED}" destId="{15CABCD3-6A92-4703-8E40-A4120B8176CD}" srcOrd="2" destOrd="0" presId="urn:microsoft.com/office/officeart/2005/8/layout/vList2"/>
    <dgm:cxn modelId="{BB552235-B4D9-4806-A1D1-7939F8CA6F18}" type="presParOf" srcId="{12DDF6F7-0671-481E-B22C-E77B41A479ED}" destId="{58429C38-B305-4FEC-88C5-E188F2AE9F62}" srcOrd="3" destOrd="0" presId="urn:microsoft.com/office/officeart/2005/8/layout/vList2"/>
    <dgm:cxn modelId="{A16580A0-B4C6-46C4-A725-F2A75CFCCC78}" type="presParOf" srcId="{12DDF6F7-0671-481E-B22C-E77B41A479ED}" destId="{E217E616-DB15-4166-BC76-05A262F9020B}" srcOrd="4"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D74355-7B08-4BFE-A671-D0829883BA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SG"/>
        </a:p>
      </dgm:t>
    </dgm:pt>
    <dgm:pt modelId="{AA0D2755-103D-4B11-B9F8-ED5CE17EDE8D}">
      <dgm:prSet custT="1"/>
      <dgm:spPr>
        <a:solidFill>
          <a:schemeClr val="accent6">
            <a:lumMod val="60000"/>
            <a:lumOff val="40000"/>
          </a:schemeClr>
        </a:solidFill>
        <a:ln>
          <a:noFill/>
        </a:ln>
        <a:effectLst>
          <a:outerShdw blurRad="50800" dist="38100" dir="8100000" algn="tr" rotWithShape="0">
            <a:prstClr val="black">
              <a:alpha val="40000"/>
            </a:prstClr>
          </a:outerShdw>
        </a:effectLst>
        <a:scene3d>
          <a:camera prst="isometricOffAxis2Left"/>
          <a:lightRig rig="threePt" dir="t"/>
        </a:scene3d>
      </dgm:spPr>
      <dgm:t>
        <a:bodyPr/>
        <a:lstStyle/>
        <a:p>
          <a:pPr algn="ctr" rtl="0"/>
          <a:r>
            <a:rPr lang="en-US" sz="2000" dirty="0" smtClean="0">
              <a:solidFill>
                <a:srgbClr val="FF0000"/>
              </a:solidFill>
              <a:latin typeface="+mj-lt"/>
            </a:rPr>
            <a:t>SAK UMUM</a:t>
          </a:r>
        </a:p>
        <a:p>
          <a:pPr algn="l" rtl="0"/>
          <a:r>
            <a:rPr lang="en-US" sz="2000" dirty="0" smtClean="0">
              <a:solidFill>
                <a:srgbClr val="FF0000"/>
              </a:solidFill>
              <a:latin typeface="Arial" pitchFamily="34" charset="0"/>
              <a:cs typeface="Arial" pitchFamily="34" charset="0"/>
            </a:rPr>
            <a:t>PSAK </a:t>
          </a:r>
          <a:r>
            <a:rPr lang="en-US" sz="2000" dirty="0" err="1" smtClean="0">
              <a:solidFill>
                <a:srgbClr val="FF0000"/>
              </a:solidFill>
              <a:latin typeface="Arial" pitchFamily="34" charset="0"/>
              <a:cs typeface="Arial" pitchFamily="34" charset="0"/>
            </a:rPr>
            <a:t>berbasis</a:t>
          </a:r>
          <a:r>
            <a:rPr lang="en-US" sz="2000" dirty="0" smtClean="0">
              <a:solidFill>
                <a:srgbClr val="FF0000"/>
              </a:solidFill>
              <a:latin typeface="Arial" pitchFamily="34" charset="0"/>
              <a:cs typeface="Arial" pitchFamily="34" charset="0"/>
            </a:rPr>
            <a:t> IFRS</a:t>
          </a:r>
          <a:endParaRPr lang="en-SG" sz="2000" dirty="0" smtClean="0">
            <a:solidFill>
              <a:srgbClr val="FF0000"/>
            </a:solidFill>
            <a:latin typeface="Arial" pitchFamily="34" charset="0"/>
            <a:cs typeface="Arial" pitchFamily="34" charset="0"/>
          </a:endParaRPr>
        </a:p>
        <a:p>
          <a:pPr algn="l" rtl="0"/>
          <a:r>
            <a:rPr lang="en-US" sz="2000" dirty="0" smtClean="0">
              <a:solidFill>
                <a:srgbClr val="FF0000"/>
              </a:solidFill>
              <a:latin typeface="Arial" pitchFamily="34" charset="0"/>
              <a:cs typeface="Arial" pitchFamily="34" charset="0"/>
            </a:rPr>
            <a:t>PSAK NON IFRS (</a:t>
          </a:r>
          <a:r>
            <a:rPr lang="en-US" sz="2000" dirty="0" err="1" smtClean="0">
              <a:solidFill>
                <a:srgbClr val="FF0000"/>
              </a:solidFill>
              <a:latin typeface="Arial" pitchFamily="34" charset="0"/>
              <a:cs typeface="Arial" pitchFamily="34" charset="0"/>
            </a:rPr>
            <a:t>termasuk</a:t>
          </a:r>
          <a:r>
            <a:rPr lang="en-US" sz="2000" dirty="0" smtClean="0">
              <a:solidFill>
                <a:srgbClr val="FF0000"/>
              </a:solidFill>
              <a:latin typeface="Arial" pitchFamily="34" charset="0"/>
              <a:cs typeface="Arial" pitchFamily="34" charset="0"/>
            </a:rPr>
            <a:t> PSAK </a:t>
          </a:r>
          <a:r>
            <a:rPr lang="en-US" sz="2000" dirty="0" err="1" smtClean="0">
              <a:solidFill>
                <a:srgbClr val="FF0000"/>
              </a:solidFill>
              <a:latin typeface="Arial" pitchFamily="34" charset="0"/>
              <a:cs typeface="Arial" pitchFamily="34" charset="0"/>
            </a:rPr>
            <a:t>Syariah</a:t>
          </a:r>
          <a:r>
            <a:rPr lang="en-US" sz="2000" dirty="0" smtClean="0">
              <a:solidFill>
                <a:srgbClr val="FF0000"/>
              </a:solidFill>
              <a:latin typeface="Arial" pitchFamily="34" charset="0"/>
              <a:cs typeface="Arial" pitchFamily="34" charset="0"/>
            </a:rPr>
            <a:t>)</a:t>
          </a:r>
          <a:endParaRPr lang="en-SG" sz="2000" dirty="0">
            <a:solidFill>
              <a:srgbClr val="FF0000"/>
            </a:solidFill>
            <a:latin typeface="+mj-lt"/>
          </a:endParaRPr>
        </a:p>
      </dgm:t>
    </dgm:pt>
    <dgm:pt modelId="{AD6B51DD-3183-457B-B7A0-2F1B68049481}" type="parTrans" cxnId="{13F13040-C396-4981-AA4A-23C404EBF2B1}">
      <dgm:prSet/>
      <dgm:spPr/>
      <dgm:t>
        <a:bodyPr/>
        <a:lstStyle/>
        <a:p>
          <a:endParaRPr lang="en-SG">
            <a:solidFill>
              <a:srgbClr val="FF0000"/>
            </a:solidFill>
          </a:endParaRPr>
        </a:p>
      </dgm:t>
    </dgm:pt>
    <dgm:pt modelId="{46556B3D-C90A-4ACE-BF9A-C5F779FBA958}" type="sibTrans" cxnId="{13F13040-C396-4981-AA4A-23C404EBF2B1}">
      <dgm:prSet/>
      <dgm:spPr/>
      <dgm:t>
        <a:bodyPr/>
        <a:lstStyle/>
        <a:p>
          <a:endParaRPr lang="en-SG">
            <a:solidFill>
              <a:srgbClr val="FF0000"/>
            </a:solidFill>
          </a:endParaRPr>
        </a:p>
      </dgm:t>
    </dgm:pt>
    <dgm:pt modelId="{68ACF2C4-59E3-48CD-854C-658E68040884}">
      <dgm:prSet custT="1"/>
      <dgm:spPr>
        <a:scene3d>
          <a:camera prst="isometricOffAxis2Left"/>
          <a:lightRig rig="threePt" dir="t"/>
        </a:scene3d>
      </dgm:spPr>
      <dgm:t>
        <a:bodyPr/>
        <a:lstStyle/>
        <a:p>
          <a:pPr rtl="0"/>
          <a:endParaRPr lang="en-SG" sz="2000" dirty="0">
            <a:solidFill>
              <a:srgbClr val="FF0000"/>
            </a:solidFill>
            <a:latin typeface="Arial" pitchFamily="34" charset="0"/>
            <a:cs typeface="Arial" pitchFamily="34" charset="0"/>
          </a:endParaRPr>
        </a:p>
      </dgm:t>
    </dgm:pt>
    <dgm:pt modelId="{1EDB798A-D5E3-4EBD-91C7-9A7C0C4D6D98}" type="parTrans" cxnId="{C6133DF6-D63C-4641-99CB-90BFA1ED43B2}">
      <dgm:prSet/>
      <dgm:spPr/>
      <dgm:t>
        <a:bodyPr/>
        <a:lstStyle/>
        <a:p>
          <a:endParaRPr lang="en-SG">
            <a:solidFill>
              <a:srgbClr val="FF0000"/>
            </a:solidFill>
          </a:endParaRPr>
        </a:p>
      </dgm:t>
    </dgm:pt>
    <dgm:pt modelId="{02A34F88-9D81-441E-A59F-FEF426B71219}" type="sibTrans" cxnId="{C6133DF6-D63C-4641-99CB-90BFA1ED43B2}">
      <dgm:prSet/>
      <dgm:spPr/>
      <dgm:t>
        <a:bodyPr/>
        <a:lstStyle/>
        <a:p>
          <a:endParaRPr lang="en-SG">
            <a:solidFill>
              <a:srgbClr val="FF0000"/>
            </a:solidFill>
          </a:endParaRPr>
        </a:p>
      </dgm:t>
    </dgm:pt>
    <dgm:pt modelId="{30A65832-ADD6-4921-83AE-CB081F114193}">
      <dgm:prSet custT="1"/>
      <dgm:spPr>
        <a:solidFill>
          <a:schemeClr val="accent6">
            <a:lumMod val="60000"/>
            <a:lumOff val="40000"/>
          </a:schemeClr>
        </a:solidFill>
        <a:ln>
          <a:noFill/>
        </a:ln>
        <a:effectLst>
          <a:outerShdw blurRad="50800" dist="38100" dir="8100000" algn="tr" rotWithShape="0">
            <a:prstClr val="black">
              <a:alpha val="40000"/>
            </a:prstClr>
          </a:outerShdw>
        </a:effectLst>
        <a:scene3d>
          <a:camera prst="isometricOffAxis2Left"/>
          <a:lightRig rig="threePt" dir="t"/>
        </a:scene3d>
      </dgm:spPr>
      <dgm:t>
        <a:bodyPr/>
        <a:lstStyle/>
        <a:p>
          <a:pPr algn="ctr" rtl="0"/>
          <a:r>
            <a:rPr lang="en-US" sz="2000" dirty="0" smtClean="0">
              <a:solidFill>
                <a:srgbClr val="FF0000"/>
              </a:solidFill>
              <a:latin typeface="Arial" pitchFamily="34" charset="0"/>
              <a:cs typeface="Arial" pitchFamily="34" charset="0"/>
            </a:rPr>
            <a:t>SAK ETAP (PSAK for SME)</a:t>
          </a:r>
          <a:endParaRPr lang="en-SG" sz="2000" dirty="0">
            <a:solidFill>
              <a:srgbClr val="FF0000"/>
            </a:solidFill>
            <a:latin typeface="Arial" pitchFamily="34" charset="0"/>
            <a:cs typeface="Arial" pitchFamily="34" charset="0"/>
          </a:endParaRPr>
        </a:p>
      </dgm:t>
    </dgm:pt>
    <dgm:pt modelId="{D07DA086-481F-4649-98AF-8F4CE32E7A08}" type="parTrans" cxnId="{B82514E6-D093-47D0-B5C3-CEFBD6E068C5}">
      <dgm:prSet/>
      <dgm:spPr/>
      <dgm:t>
        <a:bodyPr/>
        <a:lstStyle/>
        <a:p>
          <a:endParaRPr lang="en-SG">
            <a:solidFill>
              <a:srgbClr val="FF0000"/>
            </a:solidFill>
          </a:endParaRPr>
        </a:p>
      </dgm:t>
    </dgm:pt>
    <dgm:pt modelId="{DEA9CF24-69A5-4325-8E74-9276327BCA93}" type="sibTrans" cxnId="{B82514E6-D093-47D0-B5C3-CEFBD6E068C5}">
      <dgm:prSet/>
      <dgm:spPr/>
      <dgm:t>
        <a:bodyPr/>
        <a:lstStyle/>
        <a:p>
          <a:endParaRPr lang="en-SG">
            <a:solidFill>
              <a:srgbClr val="FF0000"/>
            </a:solidFill>
          </a:endParaRPr>
        </a:p>
      </dgm:t>
    </dgm:pt>
    <dgm:pt modelId="{94254639-1DAE-4834-9925-777CF91E18B4}">
      <dgm:prSet custT="1"/>
      <dgm:spPr>
        <a:solidFill>
          <a:schemeClr val="accent6">
            <a:lumMod val="60000"/>
            <a:lumOff val="40000"/>
          </a:schemeClr>
        </a:solidFill>
        <a:ln>
          <a:noFill/>
        </a:ln>
        <a:effectLst>
          <a:outerShdw blurRad="50800" dist="38100" dir="8100000" algn="tr" rotWithShape="0">
            <a:prstClr val="black">
              <a:alpha val="40000"/>
            </a:prstClr>
          </a:outerShdw>
        </a:effectLst>
        <a:scene3d>
          <a:camera prst="isometricOffAxis2Left"/>
          <a:lightRig rig="threePt" dir="t"/>
        </a:scene3d>
      </dgm:spPr>
      <dgm:t>
        <a:bodyPr/>
        <a:lstStyle/>
        <a:p>
          <a:pPr algn="ctr" rtl="0"/>
          <a:r>
            <a:rPr lang="en-US" sz="2000" dirty="0" smtClean="0">
              <a:solidFill>
                <a:srgbClr val="FF0000"/>
              </a:solidFill>
              <a:latin typeface="+mj-lt"/>
            </a:rPr>
            <a:t>SAK for Non profit</a:t>
          </a:r>
          <a:endParaRPr lang="en-US" sz="2000" dirty="0">
            <a:solidFill>
              <a:srgbClr val="FF0000"/>
            </a:solidFill>
            <a:latin typeface="+mj-lt"/>
          </a:endParaRPr>
        </a:p>
      </dgm:t>
    </dgm:pt>
    <dgm:pt modelId="{8606F079-804F-425B-978F-89B8E2677E46}" type="parTrans" cxnId="{0FB3A33E-64AE-4A6E-ABFF-1B43C55DC26E}">
      <dgm:prSet/>
      <dgm:spPr/>
      <dgm:t>
        <a:bodyPr/>
        <a:lstStyle/>
        <a:p>
          <a:endParaRPr lang="en-SG">
            <a:solidFill>
              <a:srgbClr val="FF0000"/>
            </a:solidFill>
          </a:endParaRPr>
        </a:p>
      </dgm:t>
    </dgm:pt>
    <dgm:pt modelId="{ED7BD136-8270-4E11-931D-988899D6DECE}" type="sibTrans" cxnId="{0FB3A33E-64AE-4A6E-ABFF-1B43C55DC26E}">
      <dgm:prSet/>
      <dgm:spPr/>
      <dgm:t>
        <a:bodyPr/>
        <a:lstStyle/>
        <a:p>
          <a:endParaRPr lang="en-SG">
            <a:solidFill>
              <a:srgbClr val="FF0000"/>
            </a:solidFill>
          </a:endParaRPr>
        </a:p>
      </dgm:t>
    </dgm:pt>
    <dgm:pt modelId="{E99F30C5-2F48-43AB-AAEC-D767C0DBD3DB}">
      <dgm:prSet custT="1"/>
      <dgm:spPr>
        <a:solidFill>
          <a:schemeClr val="accent6">
            <a:lumMod val="60000"/>
            <a:lumOff val="40000"/>
          </a:schemeClr>
        </a:solidFill>
        <a:ln>
          <a:noFill/>
        </a:ln>
        <a:effectLst>
          <a:outerShdw blurRad="50800" dist="38100" dir="8100000" algn="tr" rotWithShape="0">
            <a:prstClr val="black">
              <a:alpha val="40000"/>
            </a:prstClr>
          </a:outerShdw>
        </a:effectLst>
        <a:scene3d>
          <a:camera prst="isometricOffAxis2Left"/>
          <a:lightRig rig="threePt" dir="t"/>
        </a:scene3d>
      </dgm:spPr>
      <dgm:t>
        <a:bodyPr/>
        <a:lstStyle/>
        <a:p>
          <a:pPr algn="ctr" rtl="0"/>
          <a:r>
            <a:rPr lang="en-US" sz="2000" dirty="0" smtClean="0">
              <a:solidFill>
                <a:srgbClr val="FF0000"/>
              </a:solidFill>
              <a:latin typeface="Arial" pitchFamily="34" charset="0"/>
              <a:cs typeface="Arial" pitchFamily="34" charset="0"/>
            </a:rPr>
            <a:t>SAP (</a:t>
          </a:r>
          <a:r>
            <a:rPr lang="en-US" sz="2000" dirty="0" err="1" smtClean="0">
              <a:solidFill>
                <a:srgbClr val="FF0000"/>
              </a:solidFill>
              <a:latin typeface="Arial" pitchFamily="34" charset="0"/>
              <a:cs typeface="Arial" pitchFamily="34" charset="0"/>
            </a:rPr>
            <a:t>Standar</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Akuntansi</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Pemerintahan</a:t>
          </a:r>
          <a:r>
            <a:rPr lang="en-US" sz="2000" dirty="0" smtClean="0">
              <a:solidFill>
                <a:srgbClr val="FF0000"/>
              </a:solidFill>
              <a:latin typeface="Arial" pitchFamily="34" charset="0"/>
              <a:cs typeface="Arial" pitchFamily="34" charset="0"/>
            </a:rPr>
            <a:t>)</a:t>
          </a:r>
          <a:endParaRPr lang="en-US" sz="2000" dirty="0">
            <a:solidFill>
              <a:srgbClr val="FF0000"/>
            </a:solidFill>
            <a:latin typeface="Arial" pitchFamily="34" charset="0"/>
            <a:cs typeface="Arial" pitchFamily="34" charset="0"/>
          </a:endParaRPr>
        </a:p>
      </dgm:t>
    </dgm:pt>
    <dgm:pt modelId="{3CDF32A9-ACCD-442E-8C7D-69F867B2BD68}" type="parTrans" cxnId="{C7BB0CCA-E8C8-4413-B284-9421B08131BE}">
      <dgm:prSet/>
      <dgm:spPr/>
      <dgm:t>
        <a:bodyPr/>
        <a:lstStyle/>
        <a:p>
          <a:endParaRPr lang="en-US">
            <a:solidFill>
              <a:srgbClr val="FF0000"/>
            </a:solidFill>
          </a:endParaRPr>
        </a:p>
      </dgm:t>
    </dgm:pt>
    <dgm:pt modelId="{941C199D-44FE-46D7-9773-94A2A2616E36}" type="sibTrans" cxnId="{C7BB0CCA-E8C8-4413-B284-9421B08131BE}">
      <dgm:prSet/>
      <dgm:spPr/>
      <dgm:t>
        <a:bodyPr/>
        <a:lstStyle/>
        <a:p>
          <a:endParaRPr lang="en-US">
            <a:solidFill>
              <a:srgbClr val="FF0000"/>
            </a:solidFill>
          </a:endParaRPr>
        </a:p>
      </dgm:t>
    </dgm:pt>
    <dgm:pt modelId="{2CC34925-99F5-4579-B256-C9B49908C196}" type="pres">
      <dgm:prSet presAssocID="{57D74355-7B08-4BFE-A671-D0829883BAAB}" presName="linear" presStyleCnt="0">
        <dgm:presLayoutVars>
          <dgm:animLvl val="lvl"/>
          <dgm:resizeHandles val="exact"/>
        </dgm:presLayoutVars>
      </dgm:prSet>
      <dgm:spPr/>
      <dgm:t>
        <a:bodyPr/>
        <a:lstStyle/>
        <a:p>
          <a:endParaRPr lang="en-SG"/>
        </a:p>
      </dgm:t>
    </dgm:pt>
    <dgm:pt modelId="{68B31B08-AAF5-49B2-9055-68AA0DBCF431}" type="pres">
      <dgm:prSet presAssocID="{AA0D2755-103D-4B11-B9F8-ED5CE17EDE8D}" presName="parentText" presStyleLbl="node1" presStyleIdx="0" presStyleCnt="4" custScaleX="100000" custScaleY="153648" custLinFactNeighborX="1866" custLinFactNeighborY="-14748">
        <dgm:presLayoutVars>
          <dgm:chMax val="0"/>
          <dgm:bulletEnabled val="1"/>
        </dgm:presLayoutVars>
      </dgm:prSet>
      <dgm:spPr/>
      <dgm:t>
        <a:bodyPr/>
        <a:lstStyle/>
        <a:p>
          <a:endParaRPr lang="en-SG"/>
        </a:p>
      </dgm:t>
    </dgm:pt>
    <dgm:pt modelId="{001DD266-F2E6-4579-9EB1-360B0824A22A}" type="pres">
      <dgm:prSet presAssocID="{AA0D2755-103D-4B11-B9F8-ED5CE17EDE8D}" presName="childText" presStyleLbl="revTx" presStyleIdx="0" presStyleCnt="1">
        <dgm:presLayoutVars>
          <dgm:bulletEnabled val="1"/>
        </dgm:presLayoutVars>
      </dgm:prSet>
      <dgm:spPr/>
      <dgm:t>
        <a:bodyPr/>
        <a:lstStyle/>
        <a:p>
          <a:endParaRPr lang="en-SG"/>
        </a:p>
      </dgm:t>
    </dgm:pt>
    <dgm:pt modelId="{85120D7D-7096-49F2-9216-B5634BAC3CAB}" type="pres">
      <dgm:prSet presAssocID="{30A65832-ADD6-4921-83AE-CB081F114193}" presName="parentText" presStyleLbl="node1" presStyleIdx="1" presStyleCnt="4" custScaleY="69152" custLinFactY="-844" custLinFactNeighborX="65" custLinFactNeighborY="-100000">
        <dgm:presLayoutVars>
          <dgm:chMax val="0"/>
          <dgm:bulletEnabled val="1"/>
        </dgm:presLayoutVars>
      </dgm:prSet>
      <dgm:spPr/>
      <dgm:t>
        <a:bodyPr/>
        <a:lstStyle/>
        <a:p>
          <a:endParaRPr lang="en-SG"/>
        </a:p>
      </dgm:t>
    </dgm:pt>
    <dgm:pt modelId="{2B47FF30-7A1E-448D-A83E-1EF3FF9C3949}" type="pres">
      <dgm:prSet presAssocID="{DEA9CF24-69A5-4325-8E74-9276327BCA93}" presName="spacer" presStyleCnt="0"/>
      <dgm:spPr/>
    </dgm:pt>
    <dgm:pt modelId="{E3DC9A06-8C2B-4FBE-B4A8-AD0C755927FF}" type="pres">
      <dgm:prSet presAssocID="{94254639-1DAE-4834-9925-777CF91E18B4}" presName="parentText" presStyleLbl="node1" presStyleIdx="2" presStyleCnt="4" custScaleY="65422" custLinFactNeighborY="71667">
        <dgm:presLayoutVars>
          <dgm:chMax val="0"/>
          <dgm:bulletEnabled val="1"/>
        </dgm:presLayoutVars>
      </dgm:prSet>
      <dgm:spPr/>
      <dgm:t>
        <a:bodyPr/>
        <a:lstStyle/>
        <a:p>
          <a:endParaRPr lang="en-SG"/>
        </a:p>
      </dgm:t>
    </dgm:pt>
    <dgm:pt modelId="{5A8E38F2-EA40-482D-9A09-F484602D59B5}" type="pres">
      <dgm:prSet presAssocID="{ED7BD136-8270-4E11-931D-988899D6DECE}" presName="spacer" presStyleCnt="0"/>
      <dgm:spPr/>
    </dgm:pt>
    <dgm:pt modelId="{7E1BAB4B-9C2F-4E3C-8125-5314C20B11CB}" type="pres">
      <dgm:prSet presAssocID="{E99F30C5-2F48-43AB-AAEC-D767C0DBD3DB}" presName="parentText" presStyleLbl="node1" presStyleIdx="3" presStyleCnt="4" custScaleY="82258">
        <dgm:presLayoutVars>
          <dgm:chMax val="0"/>
          <dgm:bulletEnabled val="1"/>
        </dgm:presLayoutVars>
      </dgm:prSet>
      <dgm:spPr/>
      <dgm:t>
        <a:bodyPr/>
        <a:lstStyle/>
        <a:p>
          <a:endParaRPr lang="en-US"/>
        </a:p>
      </dgm:t>
    </dgm:pt>
  </dgm:ptLst>
  <dgm:cxnLst>
    <dgm:cxn modelId="{95D93745-EB16-4E8C-9578-A0E7A6CA72C1}" type="presOf" srcId="{30A65832-ADD6-4921-83AE-CB081F114193}" destId="{85120D7D-7096-49F2-9216-B5634BAC3CAB}" srcOrd="0" destOrd="0" presId="urn:microsoft.com/office/officeart/2005/8/layout/vList2"/>
    <dgm:cxn modelId="{2CA27CF8-C2F3-4FC3-B156-A2B57259F8E3}" type="presOf" srcId="{AA0D2755-103D-4B11-B9F8-ED5CE17EDE8D}" destId="{68B31B08-AAF5-49B2-9055-68AA0DBCF431}" srcOrd="0" destOrd="0" presId="urn:microsoft.com/office/officeart/2005/8/layout/vList2"/>
    <dgm:cxn modelId="{B82514E6-D093-47D0-B5C3-CEFBD6E068C5}" srcId="{57D74355-7B08-4BFE-A671-D0829883BAAB}" destId="{30A65832-ADD6-4921-83AE-CB081F114193}" srcOrd="1" destOrd="0" parTransId="{D07DA086-481F-4649-98AF-8F4CE32E7A08}" sibTransId="{DEA9CF24-69A5-4325-8E74-9276327BCA93}"/>
    <dgm:cxn modelId="{C7BB0CCA-E8C8-4413-B284-9421B08131BE}" srcId="{57D74355-7B08-4BFE-A671-D0829883BAAB}" destId="{E99F30C5-2F48-43AB-AAEC-D767C0DBD3DB}" srcOrd="3" destOrd="0" parTransId="{3CDF32A9-ACCD-442E-8C7D-69F867B2BD68}" sibTransId="{941C199D-44FE-46D7-9773-94A2A2616E36}"/>
    <dgm:cxn modelId="{7603B34D-992D-4A44-B3AE-6989AC239FC5}" type="presOf" srcId="{57D74355-7B08-4BFE-A671-D0829883BAAB}" destId="{2CC34925-99F5-4579-B256-C9B49908C196}" srcOrd="0" destOrd="0" presId="urn:microsoft.com/office/officeart/2005/8/layout/vList2"/>
    <dgm:cxn modelId="{D96453E2-82DF-4C28-BC3F-A02E999F7A3C}" type="presOf" srcId="{E99F30C5-2F48-43AB-AAEC-D767C0DBD3DB}" destId="{7E1BAB4B-9C2F-4E3C-8125-5314C20B11CB}" srcOrd="0" destOrd="0" presId="urn:microsoft.com/office/officeart/2005/8/layout/vList2"/>
    <dgm:cxn modelId="{C6133DF6-D63C-4641-99CB-90BFA1ED43B2}" srcId="{AA0D2755-103D-4B11-B9F8-ED5CE17EDE8D}" destId="{68ACF2C4-59E3-48CD-854C-658E68040884}" srcOrd="0" destOrd="0" parTransId="{1EDB798A-D5E3-4EBD-91C7-9A7C0C4D6D98}" sibTransId="{02A34F88-9D81-441E-A59F-FEF426B71219}"/>
    <dgm:cxn modelId="{0FB3A33E-64AE-4A6E-ABFF-1B43C55DC26E}" srcId="{57D74355-7B08-4BFE-A671-D0829883BAAB}" destId="{94254639-1DAE-4834-9925-777CF91E18B4}" srcOrd="2" destOrd="0" parTransId="{8606F079-804F-425B-978F-89B8E2677E46}" sibTransId="{ED7BD136-8270-4E11-931D-988899D6DECE}"/>
    <dgm:cxn modelId="{13F13040-C396-4981-AA4A-23C404EBF2B1}" srcId="{57D74355-7B08-4BFE-A671-D0829883BAAB}" destId="{AA0D2755-103D-4B11-B9F8-ED5CE17EDE8D}" srcOrd="0" destOrd="0" parTransId="{AD6B51DD-3183-457B-B7A0-2F1B68049481}" sibTransId="{46556B3D-C90A-4ACE-BF9A-C5F779FBA958}"/>
    <dgm:cxn modelId="{95009F8E-C460-4C5F-B34F-C0BC7EFD47F4}" type="presOf" srcId="{68ACF2C4-59E3-48CD-854C-658E68040884}" destId="{001DD266-F2E6-4579-9EB1-360B0824A22A}" srcOrd="0" destOrd="0" presId="urn:microsoft.com/office/officeart/2005/8/layout/vList2"/>
    <dgm:cxn modelId="{8B5EE198-E81E-4899-9B92-CBC579561917}" type="presOf" srcId="{94254639-1DAE-4834-9925-777CF91E18B4}" destId="{E3DC9A06-8C2B-4FBE-B4A8-AD0C755927FF}" srcOrd="0" destOrd="0" presId="urn:microsoft.com/office/officeart/2005/8/layout/vList2"/>
    <dgm:cxn modelId="{EB039D2F-54A2-4E7C-A636-F3A3B3A92835}" type="presParOf" srcId="{2CC34925-99F5-4579-B256-C9B49908C196}" destId="{68B31B08-AAF5-49B2-9055-68AA0DBCF431}" srcOrd="0" destOrd="0" presId="urn:microsoft.com/office/officeart/2005/8/layout/vList2"/>
    <dgm:cxn modelId="{68E3E3B8-82D8-455D-8A61-5E3B9ADB7F23}" type="presParOf" srcId="{2CC34925-99F5-4579-B256-C9B49908C196}" destId="{001DD266-F2E6-4579-9EB1-360B0824A22A}" srcOrd="1" destOrd="0" presId="urn:microsoft.com/office/officeart/2005/8/layout/vList2"/>
    <dgm:cxn modelId="{83F88EB1-7077-4776-A218-61A1D74FE982}" type="presParOf" srcId="{2CC34925-99F5-4579-B256-C9B49908C196}" destId="{85120D7D-7096-49F2-9216-B5634BAC3CAB}" srcOrd="2" destOrd="0" presId="urn:microsoft.com/office/officeart/2005/8/layout/vList2"/>
    <dgm:cxn modelId="{3B2B9939-5E61-4983-963E-67E08AEDF0B7}" type="presParOf" srcId="{2CC34925-99F5-4579-B256-C9B49908C196}" destId="{2B47FF30-7A1E-448D-A83E-1EF3FF9C3949}" srcOrd="3" destOrd="0" presId="urn:microsoft.com/office/officeart/2005/8/layout/vList2"/>
    <dgm:cxn modelId="{EE84088E-9434-479E-9B47-B46E5650BB83}" type="presParOf" srcId="{2CC34925-99F5-4579-B256-C9B49908C196}" destId="{E3DC9A06-8C2B-4FBE-B4A8-AD0C755927FF}" srcOrd="4" destOrd="0" presId="urn:microsoft.com/office/officeart/2005/8/layout/vList2"/>
    <dgm:cxn modelId="{3C5622BA-C3B4-4976-87A6-5BA9EB9D32E4}" type="presParOf" srcId="{2CC34925-99F5-4579-B256-C9B49908C196}" destId="{5A8E38F2-EA40-482D-9A09-F484602D59B5}" srcOrd="5" destOrd="0" presId="urn:microsoft.com/office/officeart/2005/8/layout/vList2"/>
    <dgm:cxn modelId="{44E5EC74-4495-4059-8BE4-1BEEA2DD07EF}" type="presParOf" srcId="{2CC34925-99F5-4579-B256-C9B49908C196}" destId="{7E1BAB4B-9C2F-4E3C-8125-5314C20B11CB}" srcOrd="6" destOrd="0" presId="urn:microsoft.com/office/officeart/2005/8/layout/vList2"/>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2B2DD-8EF5-43E0-A757-95D15D06B1F3}"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278C3E-7E23-42FF-AFB4-236553F72AB3}"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2525" y="692150"/>
            <a:ext cx="4552950" cy="3416300"/>
          </a:xfrm>
          <a:ln/>
        </p:spPr>
      </p:sp>
      <p:sp>
        <p:nvSpPr>
          <p:cNvPr id="34819" name="Rectangle 3"/>
          <p:cNvSpPr>
            <a:spLocks noGrp="1" noChangeArrowheads="1"/>
          </p:cNvSpPr>
          <p:nvPr>
            <p:ph type="body" idx="1"/>
          </p:nvPr>
        </p:nvSpPr>
        <p:spPr>
          <a:noFill/>
          <a:ln w="9525"/>
        </p:spPr>
        <p:txBody>
          <a:bodyPr/>
          <a:lstStyle/>
          <a:p>
            <a:pPr>
              <a:buFontTx/>
              <a:buNone/>
            </a:pPr>
            <a:endParaRPr lang="en-US" sz="1000"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2525" y="692150"/>
            <a:ext cx="4552950" cy="3416300"/>
          </a:xfrm>
          <a:ln/>
        </p:spPr>
      </p:sp>
      <p:sp>
        <p:nvSpPr>
          <p:cNvPr id="34819" name="Rectangle 3"/>
          <p:cNvSpPr>
            <a:spLocks noGrp="1" noChangeArrowheads="1"/>
          </p:cNvSpPr>
          <p:nvPr>
            <p:ph type="body" idx="1"/>
          </p:nvPr>
        </p:nvSpPr>
        <p:spPr>
          <a:noFill/>
          <a:ln w="9525"/>
        </p:spPr>
        <p:txBody>
          <a:bodyPr/>
          <a:lstStyle/>
          <a:p>
            <a:pPr>
              <a:buFontTx/>
              <a:buChar char="•"/>
            </a:pPr>
            <a:endParaRPr lang="en-US" sz="1000" b="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11E36A34-0997-4F6F-8E2B-8E18B456F106}" type="slidenum">
              <a:rPr lang="en-US" smtClean="0"/>
              <a:pPr/>
              <a:t>49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11E36A34-0997-4F6F-8E2B-8E18B456F106}" type="slidenum">
              <a:rPr lang="en-US" smtClean="0"/>
              <a:pPr/>
              <a:t>51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11E36A34-0997-4F6F-8E2B-8E18B456F106}"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2525" y="692150"/>
            <a:ext cx="4552950" cy="3416300"/>
          </a:xfrm>
          <a:ln/>
        </p:spPr>
      </p:sp>
      <p:sp>
        <p:nvSpPr>
          <p:cNvPr id="34819" name="Rectangle 3"/>
          <p:cNvSpPr>
            <a:spLocks noGrp="1" noChangeArrowheads="1"/>
          </p:cNvSpPr>
          <p:nvPr>
            <p:ph type="body" idx="1"/>
          </p:nvPr>
        </p:nvSpPr>
        <p:spPr>
          <a:noFill/>
          <a:ln w="9525"/>
        </p:spPr>
        <p:txBody>
          <a:bodyPr/>
          <a:lstStyle/>
          <a:p>
            <a:pPr>
              <a:buFontTx/>
              <a:buNone/>
            </a:pPr>
            <a:endParaRPr lang="en-US" sz="1000"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2525" y="692150"/>
            <a:ext cx="4552950" cy="3416300"/>
          </a:xfrm>
          <a:ln/>
        </p:spPr>
      </p:sp>
      <p:sp>
        <p:nvSpPr>
          <p:cNvPr id="34819" name="Rectangle 3"/>
          <p:cNvSpPr>
            <a:spLocks noGrp="1" noChangeArrowheads="1"/>
          </p:cNvSpPr>
          <p:nvPr>
            <p:ph type="body" idx="1"/>
          </p:nvPr>
        </p:nvSpPr>
        <p:spPr>
          <a:noFill/>
          <a:ln w="9525"/>
        </p:spPr>
        <p:txBody>
          <a:bodyPr/>
          <a:lstStyle/>
          <a:p>
            <a:pPr>
              <a:buFontTx/>
              <a:buNone/>
            </a:pPr>
            <a:endParaRPr lang="en-US" sz="1000"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a:noFill/>
          <a:ln w="9525"/>
        </p:spPr>
        <p:txBody>
          <a:bodyPr/>
          <a:lstStyle/>
          <a:p>
            <a:endParaRPr lang="id-ID"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Rot="1" noChangeAspect="1" noChangeArrowheads="1" noTextEdit="1"/>
          </p:cNvSpPr>
          <p:nvPr>
            <p:ph type="sldImg"/>
          </p:nvPr>
        </p:nvSpPr>
        <p:spPr>
          <a:xfrm>
            <a:off x="1150938" y="692150"/>
            <a:ext cx="4556125" cy="3416300"/>
          </a:xfrm>
          <a:ln/>
        </p:spPr>
      </p:sp>
      <p:sp>
        <p:nvSpPr>
          <p:cNvPr id="38915" name="Rectangle 1027"/>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0"/>
          <p:cNvSpPr>
            <a:spLocks noGrp="1" noRot="1" noChangeAspect="1" noChangeArrowheads="1" noTextEdit="1"/>
          </p:cNvSpPr>
          <p:nvPr>
            <p:ph type="sldImg"/>
          </p:nvPr>
        </p:nvSpPr>
        <p:spPr>
          <a:xfrm>
            <a:off x="1150938" y="692150"/>
            <a:ext cx="4556125" cy="3416300"/>
          </a:xfrm>
          <a:ln/>
        </p:spPr>
      </p:sp>
      <p:sp>
        <p:nvSpPr>
          <p:cNvPr id="39939" name="Rectangle 2051"/>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B1BB3CBC-82B5-4C95-9F63-F5994F78698B}" type="slidenum">
              <a:rPr lang="en-US" smtClean="0"/>
              <a:pPr/>
              <a:t>38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dirty="0"/>
          </a:p>
        </p:txBody>
      </p:sp>
      <p:sp>
        <p:nvSpPr>
          <p:cNvPr id="4" name="Slide Number Placeholder 3"/>
          <p:cNvSpPr>
            <a:spLocks noGrp="1"/>
          </p:cNvSpPr>
          <p:nvPr>
            <p:ph type="sldNum" sz="quarter" idx="10"/>
          </p:nvPr>
        </p:nvSpPr>
        <p:spPr/>
        <p:txBody>
          <a:bodyPr/>
          <a:lstStyle/>
          <a:p>
            <a:fld id="{77BBAEFA-6E28-4C04-8978-EFDD869B3E97}"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F847C-DEC1-417B-B3BC-888529447688}"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F1B62D8-B4DB-4797-AB71-823CE7FE294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F847C-DEC1-417B-B3BC-888529447688}"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B62D8-B4DB-4797-AB71-823CE7FE294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12"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microsoft.com/office/2007/relationships/diagramDrawing" Target="../diagrams/drawing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b="1" dirty="0" smtClean="0">
                <a:solidFill>
                  <a:srgbClr val="FF0000"/>
                </a:solidFill>
              </a:rPr>
              <a:t>Pertemuan I</a:t>
            </a:r>
          </a:p>
          <a:p>
            <a:r>
              <a:rPr lang="id-ID" b="1" dirty="0" smtClean="0">
                <a:solidFill>
                  <a:srgbClr val="FF0000"/>
                </a:solidFill>
              </a:rPr>
              <a:t>Oleh </a:t>
            </a:r>
          </a:p>
          <a:p>
            <a:r>
              <a:rPr lang="id-ID" b="1" dirty="0" smtClean="0">
                <a:solidFill>
                  <a:srgbClr val="FF0000"/>
                </a:solidFill>
              </a:rPr>
              <a:t>Moh. Amin</a:t>
            </a:r>
          </a:p>
        </p:txBody>
      </p:sp>
      <p:sp>
        <p:nvSpPr>
          <p:cNvPr id="4" name="Rectangle 4"/>
          <p:cNvSpPr>
            <a:spLocks noGrp="1" noChangeArrowheads="1"/>
          </p:cNvSpPr>
          <p:nvPr>
            <p:ph type="ctrTitle"/>
          </p:nvPr>
        </p:nvSpPr>
        <p:spPr>
          <a:xfrm>
            <a:off x="785786" y="642918"/>
            <a:ext cx="7772400" cy="1470025"/>
          </a:xfrm>
          <a:solidFill>
            <a:srgbClr val="005B88"/>
          </a:solidFill>
          <a:ln cap="flat"/>
        </p:spPr>
        <p:txBody>
          <a:bodyPr anchor="ctr"/>
          <a:lstStyle/>
          <a:p>
            <a:pPr algn="ctr">
              <a:defRPr/>
            </a:pPr>
            <a:r>
              <a:rPr lang="en-US" sz="3600" i="1" dirty="0" smtClean="0">
                <a:latin typeface="Comic Sans MS" pitchFamily="66" charset="0"/>
              </a:rPr>
              <a:t>    </a:t>
            </a:r>
            <a:r>
              <a:rPr lang="en-US" sz="3600" i="1" dirty="0" err="1" smtClean="0">
                <a:solidFill>
                  <a:schemeClr val="bg1"/>
                </a:solidFill>
                <a:latin typeface="Comic Sans MS" pitchFamily="66" charset="0"/>
              </a:rPr>
              <a:t>Akuntansi</a:t>
            </a:r>
            <a:r>
              <a:rPr lang="en-US" sz="3600" i="1" dirty="0" smtClean="0">
                <a:solidFill>
                  <a:schemeClr val="bg1"/>
                </a:solidFill>
                <a:latin typeface="Comic Sans MS" pitchFamily="66" charset="0"/>
              </a:rPr>
              <a:t> </a:t>
            </a:r>
            <a:r>
              <a:rPr lang="en-US" sz="3600" i="1" dirty="0" err="1" smtClean="0">
                <a:solidFill>
                  <a:schemeClr val="bg1"/>
                </a:solidFill>
                <a:latin typeface="Comic Sans MS" pitchFamily="66" charset="0"/>
              </a:rPr>
              <a:t>Keuangan</a:t>
            </a:r>
            <a:r>
              <a:rPr lang="en-US" sz="3600" i="1" dirty="0" smtClean="0">
                <a:solidFill>
                  <a:schemeClr val="bg1"/>
                </a:solidFill>
                <a:latin typeface="Comic Sans MS" pitchFamily="66" charset="0"/>
              </a:rPr>
              <a:t> </a:t>
            </a:r>
            <a:r>
              <a:rPr lang="en-US" sz="3600" i="1" dirty="0" err="1" smtClean="0">
                <a:solidFill>
                  <a:schemeClr val="bg1"/>
                </a:solidFill>
                <a:latin typeface="Comic Sans MS" pitchFamily="66" charset="0"/>
              </a:rPr>
              <a:t>dan</a:t>
            </a:r>
            <a:r>
              <a:rPr lang="en-US" sz="3600" i="1" dirty="0" smtClean="0">
                <a:solidFill>
                  <a:schemeClr val="bg1"/>
                </a:solidFill>
                <a:latin typeface="Comic Sans MS" pitchFamily="66" charset="0"/>
              </a:rPr>
              <a:t> </a:t>
            </a:r>
            <a:r>
              <a:rPr lang="en-US" sz="3600" i="1" dirty="0" err="1" smtClean="0">
                <a:solidFill>
                  <a:schemeClr val="bg1"/>
                </a:solidFill>
                <a:latin typeface="Comic Sans MS" pitchFamily="66" charset="0"/>
              </a:rPr>
              <a:t>Standar</a:t>
            </a:r>
            <a:r>
              <a:rPr lang="en-US" sz="3600" i="1" dirty="0" smtClean="0">
                <a:solidFill>
                  <a:schemeClr val="bg1"/>
                </a:solidFill>
                <a:latin typeface="Comic Sans MS" pitchFamily="66" charset="0"/>
              </a:rPr>
              <a:t> </a:t>
            </a:r>
            <a:r>
              <a:rPr lang="en-US" sz="3600" i="1" dirty="0" err="1" smtClean="0">
                <a:solidFill>
                  <a:schemeClr val="bg1"/>
                </a:solidFill>
                <a:latin typeface="Comic Sans MS" pitchFamily="66" charset="0"/>
              </a:rPr>
              <a:t>Akuntansi</a:t>
            </a:r>
            <a:endParaRPr lang="en-US" sz="3600" i="1" dirty="0" smtClean="0">
              <a:solidFill>
                <a:schemeClr val="bg1"/>
              </a:solidFill>
              <a:latin typeface="Comic Sans MS" pitchFamily="66" charset="0"/>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685800"/>
            <a:ext cx="9144000" cy="914400"/>
          </a:xfrm>
        </p:spPr>
        <p:txBody>
          <a:bodyPr/>
          <a:lstStyle/>
          <a:p>
            <a:r>
              <a:rPr lang="en-US"/>
              <a:t>Tujuan Laporan Keuangan (FASB 1)</a:t>
            </a:r>
          </a:p>
        </p:txBody>
      </p:sp>
      <p:sp>
        <p:nvSpPr>
          <p:cNvPr id="4099" name="Rectangle 3"/>
          <p:cNvSpPr>
            <a:spLocks noGrp="1" noChangeArrowheads="1"/>
          </p:cNvSpPr>
          <p:nvPr>
            <p:ph type="body" idx="1"/>
          </p:nvPr>
        </p:nvSpPr>
        <p:spPr>
          <a:xfrm>
            <a:off x="0" y="1981200"/>
            <a:ext cx="9144000" cy="4114800"/>
          </a:xfrm>
        </p:spPr>
        <p:txBody>
          <a:bodyPr/>
          <a:lstStyle/>
          <a:p>
            <a:r>
              <a:rPr lang="en-US"/>
              <a:t>Memberikan informasi yang berguna bagi investor dan kreditur yang ada dan yang potensial serta pemakai lainnya dalam pengambilan keputusan rasional mengenai investasi, kredit dan keputusan lainnya.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type="body" idx="1"/>
          </p:nvPr>
        </p:nvSpPr>
        <p:spPr/>
        <p:txBody>
          <a:bodyPr/>
          <a:lstStyle/>
          <a:p>
            <a:r>
              <a:rPr lang="en-US"/>
              <a:t>Memberikan informasi guna membantu investor dan kreditur yang ada dan yang potensial dalam menaksir jumlah, waktu, dan ketidakpastian penerimaan kas di masa yang akan datang dari dividen atau bunga dan hasil dari penjualan, pelunasan, atau jatuh tempo dari sekuritas atau pinjaman.</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r>
              <a:rPr lang="en-US"/>
              <a:t>Memberikan informasi mengenai sumber daya ekonomi perusahan dan klaim atas sumber daya itu (kewajiban untuk mentransfer sumber daya kepada kesatuan lain dan ekuitas pemilik) dan dampak dari transaksi, kejadian dan situasi yang akan memperngaruhi sumber daya dan klaim terhadap sumber daya itu.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Grp="1" noChangeArrowheads="1"/>
          </p:cNvSpPr>
          <p:nvPr>
            <p:ph type="body" idx="1"/>
          </p:nvPr>
        </p:nvSpPr>
        <p:spPr>
          <a:xfrm>
            <a:off x="304800" y="1371600"/>
            <a:ext cx="8534400" cy="533400"/>
          </a:xfrm>
          <a:solidFill>
            <a:srgbClr val="FFFFFF"/>
          </a:solidFill>
          <a:ln>
            <a:solidFill>
              <a:schemeClr val="tx1"/>
            </a:solidFill>
          </a:ln>
          <a:effectLst>
            <a:outerShdw dist="107763" dir="2700000" algn="ctr" rotWithShape="0">
              <a:schemeClr val="bg2"/>
            </a:outerShdw>
          </a:effectLst>
        </p:spPr>
        <p:txBody>
          <a:bodyPr/>
          <a:lstStyle/>
          <a:p>
            <a:pPr>
              <a:buFont typeface="Wingdings" pitchFamily="2" charset="2"/>
              <a:buNone/>
              <a:defRPr/>
            </a:pPr>
            <a:r>
              <a:rPr lang="en-US" sz="2400" b="0" dirty="0" err="1" smtClean="0"/>
              <a:t>Pelaporan</a:t>
            </a:r>
            <a:r>
              <a:rPr lang="en-US" sz="2400" b="0" dirty="0" smtClean="0"/>
              <a:t> </a:t>
            </a:r>
            <a:r>
              <a:rPr lang="en-US" sz="2400" b="0" dirty="0" err="1" smtClean="0"/>
              <a:t>keuangan</a:t>
            </a:r>
            <a:r>
              <a:rPr lang="en-US" sz="2400" b="0" dirty="0" smtClean="0"/>
              <a:t> </a:t>
            </a:r>
            <a:r>
              <a:rPr lang="en-US" sz="2400" b="0" dirty="0" err="1" smtClean="0"/>
              <a:t>seharusnya</a:t>
            </a:r>
            <a:r>
              <a:rPr lang="en-US" sz="2400" b="0" dirty="0" smtClean="0"/>
              <a:t> </a:t>
            </a:r>
            <a:r>
              <a:rPr lang="en-US" sz="2400" b="0" dirty="0" err="1" smtClean="0"/>
              <a:t>memberikan</a:t>
            </a:r>
            <a:r>
              <a:rPr lang="en-US" sz="2400" b="0" dirty="0" smtClean="0"/>
              <a:t> </a:t>
            </a:r>
            <a:r>
              <a:rPr lang="en-US" sz="2400" b="0" dirty="0" err="1" smtClean="0"/>
              <a:t>informasi</a:t>
            </a:r>
            <a:r>
              <a:rPr lang="en-US" sz="2400" b="0" dirty="0" smtClean="0"/>
              <a:t>:  </a:t>
            </a:r>
          </a:p>
        </p:txBody>
      </p:sp>
      <p:sp>
        <p:nvSpPr>
          <p:cNvPr id="47110" name="Rectangle 6"/>
          <p:cNvSpPr>
            <a:spLocks noChangeArrowheads="1"/>
          </p:cNvSpPr>
          <p:nvPr/>
        </p:nvSpPr>
        <p:spPr bwMode="auto">
          <a:xfrm>
            <a:off x="304800" y="1981200"/>
            <a:ext cx="8534400" cy="1143000"/>
          </a:xfrm>
          <a:prstGeom prst="rect">
            <a:avLst/>
          </a:prstGeom>
          <a:solidFill>
            <a:srgbClr val="F9EFA5"/>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marL="517525" indent="-517525" algn="just">
              <a:spcBef>
                <a:spcPct val="20000"/>
              </a:spcBef>
              <a:buClr>
                <a:schemeClr val="accent2"/>
              </a:buClr>
              <a:buSzPct val="75000"/>
              <a:buFont typeface="Wingdings" pitchFamily="2" charset="2"/>
              <a:buNone/>
              <a:defRPr/>
            </a:pPr>
            <a:r>
              <a:rPr lang="en-US" sz="2200" dirty="0">
                <a:solidFill>
                  <a:srgbClr val="FF0000"/>
                </a:solidFill>
                <a:effectLst>
                  <a:outerShdw blurRad="38100" dist="38100" dir="2700000" algn="tl">
                    <a:srgbClr val="FFFFFF"/>
                  </a:outerShdw>
                </a:effectLst>
                <a:latin typeface="Comic Sans MS" pitchFamily="66" charset="0"/>
              </a:rPr>
              <a:t>(a)  Yang </a:t>
            </a:r>
            <a:r>
              <a:rPr lang="en-US" sz="2200" dirty="0" err="1">
                <a:solidFill>
                  <a:srgbClr val="FF0000"/>
                </a:solidFill>
                <a:effectLst>
                  <a:outerShdw blurRad="38100" dist="38100" dir="2700000" algn="tl">
                    <a:srgbClr val="FFFFFF"/>
                  </a:outerShdw>
                </a:effectLst>
                <a:latin typeface="Comic Sans MS" pitchFamily="66" charset="0"/>
              </a:rPr>
              <a:t>berguna</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bagi</a:t>
            </a:r>
            <a:r>
              <a:rPr lang="en-US" sz="2200" dirty="0">
                <a:solidFill>
                  <a:srgbClr val="FF0000"/>
                </a:solidFill>
                <a:effectLst>
                  <a:outerShdw blurRad="38100" dist="38100" dir="2700000" algn="tl">
                    <a:srgbClr val="FFFFFF"/>
                  </a:outerShdw>
                </a:effectLst>
                <a:latin typeface="Comic Sans MS" pitchFamily="66" charset="0"/>
              </a:rPr>
              <a:t> investor </a:t>
            </a:r>
            <a:r>
              <a:rPr lang="en-US" sz="2200" dirty="0" err="1">
                <a:solidFill>
                  <a:srgbClr val="FF0000"/>
                </a:solidFill>
                <a:effectLst>
                  <a:outerShdw blurRad="38100" dist="38100" dir="2700000" algn="tl">
                    <a:srgbClr val="FFFFFF"/>
                  </a:outerShdw>
                </a:effectLst>
                <a:latin typeface="Comic Sans MS" pitchFamily="66" charset="0"/>
              </a:rPr>
              <a:t>dan</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kreditor</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dan</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pemakai</a:t>
            </a:r>
            <a:r>
              <a:rPr lang="en-US" sz="2200" dirty="0">
                <a:solidFill>
                  <a:srgbClr val="FF0000"/>
                </a:solidFill>
                <a:effectLst>
                  <a:outerShdw blurRad="38100" dist="38100" dir="2700000" algn="tl">
                    <a:srgbClr val="FFFFFF"/>
                  </a:outerShdw>
                </a:effectLst>
                <a:latin typeface="Comic Sans MS" pitchFamily="66" charset="0"/>
              </a:rPr>
              <a:t> lain) </a:t>
            </a:r>
            <a:r>
              <a:rPr lang="en-US" sz="2200" dirty="0" err="1">
                <a:solidFill>
                  <a:srgbClr val="FF0000"/>
                </a:solidFill>
                <a:effectLst>
                  <a:outerShdw blurRad="38100" dist="38100" dir="2700000" algn="tl">
                    <a:srgbClr val="FFFFFF"/>
                  </a:outerShdw>
                </a:effectLst>
                <a:latin typeface="Comic Sans MS" pitchFamily="66" charset="0"/>
              </a:rPr>
              <a:t>sekarang</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dan</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potensial</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dalam</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membuat</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keputusan</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investasi</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kredit</a:t>
            </a:r>
            <a:r>
              <a:rPr lang="en-US" sz="2200" dirty="0">
                <a:solidFill>
                  <a:srgbClr val="FF0000"/>
                </a:solidFill>
                <a:effectLst>
                  <a:outerShdw blurRad="38100" dist="38100" dir="2700000" algn="tl">
                    <a:srgbClr val="FFFFFF"/>
                  </a:outerShdw>
                </a:effectLst>
                <a:latin typeface="Comic Sans MS" pitchFamily="66" charset="0"/>
              </a:rPr>
              <a:t> (</a:t>
            </a:r>
            <a:r>
              <a:rPr lang="en-US" sz="2200" dirty="0" err="1">
                <a:solidFill>
                  <a:srgbClr val="FF0000"/>
                </a:solidFill>
                <a:effectLst>
                  <a:outerShdw blurRad="38100" dist="38100" dir="2700000" algn="tl">
                    <a:srgbClr val="FFFFFF"/>
                  </a:outerShdw>
                </a:effectLst>
                <a:latin typeface="Comic Sans MS" pitchFamily="66" charset="0"/>
              </a:rPr>
              <a:t>dan</a:t>
            </a:r>
            <a:r>
              <a:rPr lang="en-US" sz="2200" dirty="0">
                <a:solidFill>
                  <a:srgbClr val="FF0000"/>
                </a:solidFill>
                <a:effectLst>
                  <a:outerShdw blurRad="38100" dist="38100" dir="2700000" algn="tl">
                    <a:srgbClr val="FFFFFF"/>
                  </a:outerShdw>
                </a:effectLst>
                <a:latin typeface="Comic Sans MS" pitchFamily="66" charset="0"/>
              </a:rPr>
              <a:t> yang </a:t>
            </a:r>
            <a:r>
              <a:rPr lang="en-US" sz="2200" dirty="0" err="1">
                <a:solidFill>
                  <a:srgbClr val="FF0000"/>
                </a:solidFill>
                <a:effectLst>
                  <a:outerShdw blurRad="38100" dist="38100" dir="2700000" algn="tl">
                    <a:srgbClr val="FFFFFF"/>
                  </a:outerShdw>
                </a:effectLst>
                <a:latin typeface="Comic Sans MS" pitchFamily="66" charset="0"/>
              </a:rPr>
              <a:t>serupa</a:t>
            </a:r>
            <a:r>
              <a:rPr lang="en-US" sz="2200" dirty="0">
                <a:solidFill>
                  <a:srgbClr val="FF0000"/>
                </a:solidFill>
                <a:effectLst>
                  <a:outerShdw blurRad="38100" dist="38100" dir="2700000" algn="tl">
                    <a:srgbClr val="FFFFFF"/>
                  </a:outerShdw>
                </a:effectLst>
                <a:latin typeface="Comic Sans MS" pitchFamily="66" charset="0"/>
              </a:rPr>
              <a:t>) yang </a:t>
            </a:r>
            <a:r>
              <a:rPr lang="en-US" sz="2200" dirty="0" err="1">
                <a:solidFill>
                  <a:srgbClr val="FF0000"/>
                </a:solidFill>
                <a:effectLst>
                  <a:outerShdw blurRad="38100" dist="38100" dir="2700000" algn="tl">
                    <a:srgbClr val="FFFFFF"/>
                  </a:outerShdw>
                </a:effectLst>
                <a:latin typeface="Comic Sans MS" pitchFamily="66" charset="0"/>
              </a:rPr>
              <a:t>rasional</a:t>
            </a:r>
            <a:r>
              <a:rPr lang="en-US" sz="2200" dirty="0">
                <a:solidFill>
                  <a:srgbClr val="FF0000"/>
                </a:solidFill>
                <a:effectLst>
                  <a:outerShdw blurRad="38100" dist="38100" dir="2700000" algn="tl">
                    <a:srgbClr val="FFFFFF"/>
                  </a:outerShdw>
                </a:effectLst>
                <a:latin typeface="Comic Sans MS" pitchFamily="66" charset="0"/>
              </a:rPr>
              <a:t>.    </a:t>
            </a:r>
          </a:p>
        </p:txBody>
      </p:sp>
      <p:sp>
        <p:nvSpPr>
          <p:cNvPr id="47111" name="Rectangle 7"/>
          <p:cNvSpPr>
            <a:spLocks noChangeArrowheads="1"/>
          </p:cNvSpPr>
          <p:nvPr/>
        </p:nvSpPr>
        <p:spPr bwMode="auto">
          <a:xfrm>
            <a:off x="304800" y="3200400"/>
            <a:ext cx="8534400" cy="1143000"/>
          </a:xfrm>
          <a:prstGeom prst="rect">
            <a:avLst/>
          </a:prstGeom>
          <a:solidFill>
            <a:srgbClr val="F9EFA5"/>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marL="517525" indent="-517525" algn="just">
              <a:spcBef>
                <a:spcPct val="20000"/>
              </a:spcBef>
              <a:buClr>
                <a:schemeClr val="accent2"/>
              </a:buClr>
              <a:buSzPct val="75000"/>
              <a:buFont typeface="Wingdings" pitchFamily="2" charset="2"/>
              <a:buNone/>
              <a:defRPr/>
            </a:pPr>
            <a:r>
              <a:rPr lang="en-US" sz="2200" dirty="0">
                <a:solidFill>
                  <a:schemeClr val="accent4">
                    <a:lumMod val="50000"/>
                  </a:schemeClr>
                </a:solidFill>
                <a:effectLst>
                  <a:outerShdw blurRad="38100" dist="38100" dir="2700000" algn="tl">
                    <a:srgbClr val="FFFFFF"/>
                  </a:outerShdw>
                </a:effectLst>
                <a:latin typeface="Comic Sans MS" pitchFamily="66" charset="0"/>
              </a:rPr>
              <a:t>(b</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Membantu</a:t>
            </a:r>
            <a:r>
              <a:rPr lang="en-US" sz="2000" dirty="0">
                <a:solidFill>
                  <a:schemeClr val="accent4">
                    <a:lumMod val="50000"/>
                  </a:schemeClr>
                </a:solidFill>
                <a:effectLst>
                  <a:outerShdw blurRad="38100" dist="38100" dir="2700000" algn="tl">
                    <a:srgbClr val="FFFFFF"/>
                  </a:outerShdw>
                </a:effectLst>
                <a:latin typeface="Comic Sans MS" pitchFamily="66" charset="0"/>
              </a:rPr>
              <a:t> investor </a:t>
            </a:r>
            <a:r>
              <a:rPr lang="en-US" sz="2000" dirty="0" err="1">
                <a:solidFill>
                  <a:schemeClr val="accent4">
                    <a:lumMod val="50000"/>
                  </a:schemeClr>
                </a:solidFill>
                <a:effectLst>
                  <a:outerShdw blurRad="38100" dist="38100" dir="2700000" algn="tl">
                    <a:srgbClr val="FFFFFF"/>
                  </a:outerShdw>
                </a:effectLst>
                <a:latin typeface="Comic Sans MS" pitchFamily="66" charset="0"/>
              </a:rPr>
              <a:t>dan</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kreditor</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dan</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pemakai</a:t>
            </a:r>
            <a:r>
              <a:rPr lang="en-US" sz="2000" dirty="0">
                <a:solidFill>
                  <a:schemeClr val="accent4">
                    <a:lumMod val="50000"/>
                  </a:schemeClr>
                </a:solidFill>
                <a:effectLst>
                  <a:outerShdw blurRad="38100" dist="38100" dir="2700000" algn="tl">
                    <a:srgbClr val="FFFFFF"/>
                  </a:outerShdw>
                </a:effectLst>
                <a:latin typeface="Comic Sans MS" pitchFamily="66" charset="0"/>
              </a:rPr>
              <a:t> lain) </a:t>
            </a:r>
            <a:r>
              <a:rPr lang="en-US" sz="2000" dirty="0" err="1">
                <a:solidFill>
                  <a:schemeClr val="accent4">
                    <a:lumMod val="50000"/>
                  </a:schemeClr>
                </a:solidFill>
                <a:effectLst>
                  <a:outerShdw blurRad="38100" dist="38100" dir="2700000" algn="tl">
                    <a:srgbClr val="FFFFFF"/>
                  </a:outerShdw>
                </a:effectLst>
                <a:latin typeface="Comic Sans MS" pitchFamily="66" charset="0"/>
              </a:rPr>
              <a:t>sekarang</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dan</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potensial</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dalam</a:t>
            </a:r>
            <a:r>
              <a:rPr lang="en-US" sz="2000" dirty="0">
                <a:solidFill>
                  <a:schemeClr val="accent4">
                    <a:lumMod val="50000"/>
                  </a:schemeClr>
                </a:solidFill>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menilai</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jumlah</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waktu</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dan</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ketidakpastian</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penerimaan</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kas</a:t>
            </a:r>
            <a:r>
              <a:rPr lang="en-US" sz="2000" dirty="0">
                <a:solidFill>
                  <a:schemeClr val="accent4">
                    <a:lumMod val="50000"/>
                  </a:schemeClr>
                </a:solidFill>
                <a:effectLst>
                  <a:outerShdw blurRad="38100" dist="38100" dir="2700000" algn="tl">
                    <a:srgbClr val="FFFFFF"/>
                  </a:outerShdw>
                </a:effectLst>
                <a:latin typeface="Comic Sans MS" pitchFamily="66" charset="0"/>
              </a:rPr>
              <a:t> </a:t>
            </a:r>
            <a:r>
              <a:rPr lang="en-US" sz="2000" dirty="0" err="1">
                <a:solidFill>
                  <a:schemeClr val="accent4">
                    <a:lumMod val="50000"/>
                  </a:schemeClr>
                </a:solidFill>
                <a:effectLst>
                  <a:outerShdw blurRad="38100" dist="38100" dir="2700000" algn="tl">
                    <a:srgbClr val="FFFFFF"/>
                  </a:outerShdw>
                </a:effectLst>
                <a:latin typeface="Comic Sans MS" pitchFamily="66" charset="0"/>
              </a:rPr>
              <a:t>prospektif</a:t>
            </a:r>
            <a:r>
              <a:rPr lang="en-US" sz="2200" dirty="0">
                <a:solidFill>
                  <a:schemeClr val="accent4">
                    <a:lumMod val="50000"/>
                  </a:schemeClr>
                </a:solidFill>
                <a:effectLst>
                  <a:outerShdw blurRad="38100" dist="38100" dir="2700000" algn="tl">
                    <a:srgbClr val="FFFFFF"/>
                  </a:outerShdw>
                </a:effectLst>
                <a:latin typeface="Comic Sans MS" pitchFamily="66" charset="0"/>
              </a:rPr>
              <a:t>. </a:t>
            </a:r>
          </a:p>
        </p:txBody>
      </p:sp>
      <p:sp>
        <p:nvSpPr>
          <p:cNvPr id="47112" name="Rectangle 8"/>
          <p:cNvSpPr>
            <a:spLocks noChangeArrowheads="1"/>
          </p:cNvSpPr>
          <p:nvPr/>
        </p:nvSpPr>
        <p:spPr bwMode="auto">
          <a:xfrm>
            <a:off x="304800" y="4419600"/>
            <a:ext cx="8534400" cy="1524000"/>
          </a:xfrm>
          <a:prstGeom prst="rect">
            <a:avLst/>
          </a:prstGeom>
          <a:solidFill>
            <a:srgbClr val="F9EFA5"/>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marL="517525" indent="-517525" algn="just">
              <a:spcBef>
                <a:spcPct val="20000"/>
              </a:spcBef>
              <a:buClr>
                <a:schemeClr val="accent2"/>
              </a:buClr>
              <a:buSzPct val="75000"/>
              <a:buFont typeface="Wingdings" pitchFamily="2" charset="2"/>
              <a:buNone/>
              <a:defRPr/>
            </a:pPr>
            <a:r>
              <a:rPr lang="en-US" sz="2200" dirty="0">
                <a:solidFill>
                  <a:schemeClr val="bg2"/>
                </a:solidFill>
                <a:effectLst>
                  <a:outerShdw blurRad="38100" dist="38100" dir="2700000" algn="tl">
                    <a:srgbClr val="FFFFFF"/>
                  </a:outerShdw>
                </a:effectLst>
                <a:latin typeface="Comic Sans MS" pitchFamily="66" charset="0"/>
              </a:rPr>
              <a:t>(</a:t>
            </a:r>
            <a:r>
              <a:rPr lang="en-US" sz="2200" dirty="0">
                <a:effectLst>
                  <a:outerShdw blurRad="38100" dist="38100" dir="2700000" algn="tl">
                    <a:srgbClr val="FFFFFF"/>
                  </a:outerShdw>
                </a:effectLst>
                <a:latin typeface="Comic Sans MS" pitchFamily="66" charset="0"/>
              </a:rPr>
              <a:t>c)  </a:t>
            </a:r>
            <a:r>
              <a:rPr lang="en-US" sz="2200" dirty="0" err="1">
                <a:effectLst>
                  <a:outerShdw blurRad="38100" dist="38100" dir="2700000" algn="tl">
                    <a:srgbClr val="FFFFFF"/>
                  </a:outerShdw>
                </a:effectLst>
                <a:latin typeface="Comic Sans MS" pitchFamily="66" charset="0"/>
              </a:rPr>
              <a:t>Tentang</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sumber</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daya</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ekonomi</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perusahaan</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klaim</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terhadap</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sumber</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daya</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itu</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dan</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pengaruh</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dari</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transaksi</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kejadian</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serta</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situasi</a:t>
            </a:r>
            <a:r>
              <a:rPr lang="en-US" sz="2200" dirty="0">
                <a:effectLst>
                  <a:outerShdw blurRad="38100" dist="38100" dir="2700000" algn="tl">
                    <a:srgbClr val="FFFFFF"/>
                  </a:outerShdw>
                </a:effectLst>
                <a:latin typeface="Comic Sans MS" pitchFamily="66" charset="0"/>
              </a:rPr>
              <a:t> yang </a:t>
            </a:r>
            <a:r>
              <a:rPr lang="en-US" sz="2200" dirty="0" err="1">
                <a:effectLst>
                  <a:outerShdw blurRad="38100" dist="38100" dir="2700000" algn="tl">
                    <a:srgbClr val="FFFFFF"/>
                  </a:outerShdw>
                </a:effectLst>
                <a:latin typeface="Comic Sans MS" pitchFamily="66" charset="0"/>
              </a:rPr>
              <a:t>mengubah</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sumber</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daya</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dan</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klaim</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terhadap</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sumber</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daya</a:t>
            </a:r>
            <a:r>
              <a:rPr lang="en-US" sz="2200" dirty="0">
                <a:effectLst>
                  <a:outerShdw blurRad="38100" dist="38100" dir="2700000" algn="tl">
                    <a:srgbClr val="FFFFFF"/>
                  </a:outerShdw>
                </a:effectLst>
                <a:latin typeface="Comic Sans MS" pitchFamily="66" charset="0"/>
              </a:rPr>
              <a:t> </a:t>
            </a:r>
            <a:r>
              <a:rPr lang="en-US" sz="2200" dirty="0" err="1">
                <a:effectLst>
                  <a:outerShdw blurRad="38100" dist="38100" dir="2700000" algn="tl">
                    <a:srgbClr val="FFFFFF"/>
                  </a:outerShdw>
                </a:effectLst>
                <a:latin typeface="Comic Sans MS" pitchFamily="66" charset="0"/>
              </a:rPr>
              <a:t>tersebut</a:t>
            </a:r>
            <a:r>
              <a:rPr lang="en-US" sz="2200" dirty="0">
                <a:effectLst>
                  <a:outerShdw blurRad="38100" dist="38100" dir="2700000" algn="tl">
                    <a:srgbClr val="FFFFFF"/>
                  </a:outerShdw>
                </a:effectLst>
                <a:latin typeface="Comic Sans MS" pitchFamily="66" charset="0"/>
              </a:rPr>
              <a:t>. </a:t>
            </a:r>
          </a:p>
        </p:txBody>
      </p:sp>
      <p:sp>
        <p:nvSpPr>
          <p:cNvPr id="47114" name="Rectangle 10"/>
          <p:cNvSpPr>
            <a:spLocks noGrp="1" noChangeArrowheads="1"/>
          </p:cNvSpPr>
          <p:nvPr>
            <p:ph type="title"/>
          </p:nvPr>
        </p:nvSpPr>
        <p:spPr>
          <a:xfrm>
            <a:off x="457200" y="457200"/>
            <a:ext cx="8229600" cy="560388"/>
          </a:xfrm>
          <a:solidFill>
            <a:srgbClr val="FF0000"/>
          </a:solidFill>
          <a:ln cap="flat"/>
        </p:spPr>
        <p:txBody>
          <a:bodyPr/>
          <a:lstStyle/>
          <a:p>
            <a:pPr marL="109538" algn="ctr">
              <a:defRPr/>
            </a:pPr>
            <a:r>
              <a:rPr lang="en-US" sz="3000" i="1" dirty="0" err="1" smtClean="0">
                <a:latin typeface="Comic Sans MS" pitchFamily="66" charset="0"/>
              </a:rPr>
              <a:t>Tujuan</a:t>
            </a:r>
            <a:r>
              <a:rPr lang="en-US" sz="3000" i="1" dirty="0" smtClean="0">
                <a:latin typeface="Comic Sans MS" pitchFamily="66" charset="0"/>
              </a:rPr>
              <a:t> </a:t>
            </a:r>
            <a:r>
              <a:rPr lang="en-US" sz="3000" i="1" dirty="0" err="1" smtClean="0">
                <a:latin typeface="Comic Sans MS" pitchFamily="66" charset="0"/>
              </a:rPr>
              <a:t>Akuntansi</a:t>
            </a:r>
            <a:r>
              <a:rPr lang="en-US" sz="3000" i="1" dirty="0" smtClean="0">
                <a:latin typeface="Comic Sans MS" pitchFamily="66" charset="0"/>
              </a:rPr>
              <a:t> </a:t>
            </a:r>
            <a:r>
              <a:rPr lang="en-US" sz="3000" i="1" dirty="0" err="1" smtClean="0">
                <a:latin typeface="Comic Sans MS" pitchFamily="66" charset="0"/>
              </a:rPr>
              <a:t>Keuangan</a:t>
            </a:r>
            <a:endParaRPr lang="en-US" sz="3000" i="1" dirty="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wipe(left)">
                                      <p:cBhvr>
                                        <p:cTn id="7" dur="500"/>
                                        <p:tgtEl>
                                          <p:spTgt spid="471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11"/>
                                        </p:tgtEl>
                                        <p:attrNameLst>
                                          <p:attrName>style.visibility</p:attrName>
                                        </p:attrNameLst>
                                      </p:cBhvr>
                                      <p:to>
                                        <p:strVal val="visible"/>
                                      </p:to>
                                    </p:set>
                                    <p:animEffect transition="in" filter="wipe(left)">
                                      <p:cBhvr>
                                        <p:cTn id="12" dur="500"/>
                                        <p:tgtEl>
                                          <p:spTgt spid="471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12"/>
                                        </p:tgtEl>
                                        <p:attrNameLst>
                                          <p:attrName>style.visibility</p:attrName>
                                        </p:attrNameLst>
                                      </p:cBhvr>
                                      <p:to>
                                        <p:strVal val="visible"/>
                                      </p:to>
                                    </p:set>
                                    <p:animEffect transition="in" filter="wipe(left)">
                                      <p:cBhvr>
                                        <p:cTn id="17" dur="5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animBg="1" autoUpdateAnimBg="0"/>
      <p:bldP spid="47111" grpId="0" animBg="1" autoUpdateAnimBg="0"/>
      <p:bldP spid="4711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381000" y="1377950"/>
            <a:ext cx="8445500" cy="4870450"/>
          </a:xfrm>
          <a:noFill/>
        </p:spPr>
        <p:txBody>
          <a:bodyPr lIns="90488" tIns="44450" rIns="90488" bIns="44450"/>
          <a:lstStyle/>
          <a:p>
            <a:pPr>
              <a:spcBef>
                <a:spcPts val="1200"/>
              </a:spcBef>
            </a:pPr>
            <a:r>
              <a:rPr lang="en-US" altLang="en-US" sz="2400" dirty="0" smtClean="0">
                <a:solidFill>
                  <a:srgbClr val="333399"/>
                </a:solidFill>
                <a:latin typeface="Trebuchet MS" pitchFamily="34" charset="0"/>
              </a:rPr>
              <a:t>U</a:t>
            </a:r>
            <a:r>
              <a:rPr lang="id-ID" altLang="en-US" sz="2400" dirty="0" smtClean="0">
                <a:solidFill>
                  <a:srgbClr val="333399"/>
                </a:solidFill>
                <a:latin typeface="Trebuchet MS" pitchFamily="34" charset="0"/>
              </a:rPr>
              <a:t>ntuk keseragaman laporan keuangan</a:t>
            </a:r>
          </a:p>
          <a:p>
            <a:pPr>
              <a:spcBef>
                <a:spcPts val="1200"/>
              </a:spcBef>
            </a:pPr>
            <a:r>
              <a:rPr lang="id-ID" altLang="en-US" sz="2400" dirty="0" smtClean="0">
                <a:solidFill>
                  <a:srgbClr val="333399"/>
                </a:solidFill>
                <a:latin typeface="Trebuchet MS" pitchFamily="34" charset="0"/>
              </a:rPr>
              <a:t>Memudahkan penyusun laporan keuangan karena ada pedoman baku sehingga meminimalkan bias dari penyusun</a:t>
            </a:r>
          </a:p>
          <a:p>
            <a:pPr>
              <a:spcBef>
                <a:spcPts val="1200"/>
              </a:spcBef>
            </a:pPr>
            <a:r>
              <a:rPr lang="id-ID" altLang="en-US" sz="2400" dirty="0" smtClean="0">
                <a:solidFill>
                  <a:srgbClr val="333399"/>
                </a:solidFill>
                <a:latin typeface="Trebuchet MS" pitchFamily="34" charset="0"/>
              </a:rPr>
              <a:t>Memudahkan auditor</a:t>
            </a:r>
          </a:p>
          <a:p>
            <a:pPr>
              <a:spcBef>
                <a:spcPts val="1200"/>
              </a:spcBef>
            </a:pPr>
            <a:r>
              <a:rPr lang="id-ID" altLang="en-US" sz="2400" dirty="0" smtClean="0">
                <a:solidFill>
                  <a:srgbClr val="333399"/>
                </a:solidFill>
                <a:latin typeface="Trebuchet MS" pitchFamily="34" charset="0"/>
              </a:rPr>
              <a:t>Memudahkan pembaca laporan keuangan untuk menginterpretasikan dan membandingkan laporan keuangan entitas yang berbeda.</a:t>
            </a:r>
          </a:p>
          <a:p>
            <a:pPr>
              <a:spcBef>
                <a:spcPts val="1200"/>
              </a:spcBef>
            </a:pPr>
            <a:r>
              <a:rPr lang="id-ID" altLang="en-US" sz="2400" dirty="0" smtClean="0">
                <a:solidFill>
                  <a:srgbClr val="333399"/>
                </a:solidFill>
                <a:latin typeface="Trebuchet MS" pitchFamily="34" charset="0"/>
              </a:rPr>
              <a:t>Pengguna laporan keuangan banyak pihak sehingga penyusun tidak dapat menjelaskan kepada masing-masing pengguna</a:t>
            </a:r>
            <a:endParaRPr lang="en-US" altLang="en-US" dirty="0">
              <a:solidFill>
                <a:srgbClr val="333399"/>
              </a:solidFill>
              <a:latin typeface="Trebuchet MS" pitchFamily="34" charset="0"/>
            </a:endParaRPr>
          </a:p>
        </p:txBody>
      </p:sp>
      <p:sp>
        <p:nvSpPr>
          <p:cNvPr id="130051" name="Rectangle 3"/>
          <p:cNvSpPr>
            <a:spLocks noGrp="1" noChangeArrowheads="1"/>
          </p:cNvSpPr>
          <p:nvPr>
            <p:ph type="title"/>
          </p:nvPr>
        </p:nvSpPr>
        <p:spPr>
          <a:xfrm>
            <a:off x="457200" y="228601"/>
            <a:ext cx="8229600" cy="685800"/>
          </a:xfrm>
          <a:noFill/>
          <a:ln cap="flat"/>
        </p:spPr>
        <p:txBody>
          <a:bodyPr>
            <a:normAutofit fontScale="90000"/>
          </a:bodyPr>
          <a:lstStyle/>
          <a:p>
            <a:pPr marL="109538" algn="ctr">
              <a:defRPr/>
            </a:pPr>
            <a:r>
              <a:rPr lang="id-ID" sz="4000" dirty="0" smtClean="0">
                <a:latin typeface="Calibri" pitchFamily="34" charset="0"/>
              </a:rPr>
              <a:t>Standar Akuntansi ??</a:t>
            </a:r>
            <a:endParaRPr lang="en-US" sz="40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err="1" smtClean="0">
                <a:solidFill>
                  <a:schemeClr val="bg1"/>
                </a:solidFill>
                <a:latin typeface="Comic Sans MS" pitchFamily="66" charset="0"/>
              </a:rPr>
              <a:t>Kebutuhan</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untuk</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Mengembangkan</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Standar</a:t>
            </a:r>
            <a:endParaRPr lang="en-US" sz="3000" i="1" dirty="0" smtClean="0">
              <a:solidFill>
                <a:schemeClr val="bg1"/>
              </a:solidFill>
              <a:latin typeface="Comic Sans MS" pitchFamily="66" charset="0"/>
            </a:endParaRPr>
          </a:p>
        </p:txBody>
      </p:sp>
      <p:sp>
        <p:nvSpPr>
          <p:cNvPr id="13315" name="Text Box 5"/>
          <p:cNvSpPr txBox="1">
            <a:spLocks noChangeArrowheads="1"/>
          </p:cNvSpPr>
          <p:nvPr/>
        </p:nvSpPr>
        <p:spPr bwMode="auto">
          <a:xfrm>
            <a:off x="838200" y="1524000"/>
            <a:ext cx="2362200" cy="1460500"/>
          </a:xfrm>
          <a:prstGeom prst="rect">
            <a:avLst/>
          </a:prstGeom>
          <a:solidFill>
            <a:srgbClr val="FFFFFF"/>
          </a:solidFill>
          <a:ln w="28575" cap="sq">
            <a:solidFill>
              <a:schemeClr val="tx1"/>
            </a:solidFill>
            <a:miter lim="800000"/>
            <a:headEnd type="none" w="sm" len="sm"/>
            <a:tailEnd type="none" w="sm" len="sm"/>
          </a:ln>
          <a:effectLst>
            <a:outerShdw dist="35921" dir="2700000" algn="ctr" rotWithShape="0">
              <a:schemeClr val="bg2"/>
            </a:outerShdw>
          </a:effectLst>
        </p:spPr>
        <p:txBody>
          <a:bodyPr>
            <a:spAutoFit/>
          </a:bodyPr>
          <a:lstStyle/>
          <a:p>
            <a:r>
              <a:rPr lang="en-US" sz="2200">
                <a:latin typeface="Comic Sans MS" pitchFamily="66" charset="0"/>
              </a:rPr>
              <a:t>Berbagai pemakai perlu informasi keuangan</a:t>
            </a:r>
          </a:p>
        </p:txBody>
      </p:sp>
      <p:sp>
        <p:nvSpPr>
          <p:cNvPr id="13316" name="Text Box 6"/>
          <p:cNvSpPr txBox="1">
            <a:spLocks noChangeArrowheads="1"/>
          </p:cNvSpPr>
          <p:nvPr/>
        </p:nvSpPr>
        <p:spPr bwMode="auto">
          <a:xfrm>
            <a:off x="228600" y="3886200"/>
            <a:ext cx="3657600" cy="1616075"/>
          </a:xfrm>
          <a:prstGeom prst="rect">
            <a:avLst/>
          </a:prstGeom>
          <a:noFill/>
          <a:ln w="28575" cap="sq">
            <a:noFill/>
            <a:miter lim="800000"/>
            <a:headEnd type="none" w="sm" len="sm"/>
            <a:tailEnd type="none" w="sm" len="sm"/>
          </a:ln>
        </p:spPr>
        <p:txBody>
          <a:bodyPr>
            <a:spAutoFit/>
          </a:bodyPr>
          <a:lstStyle/>
          <a:p>
            <a:r>
              <a:rPr lang="en-US" sz="2000">
                <a:latin typeface="Comic Sans MS" pitchFamily="66" charset="0"/>
              </a:rPr>
              <a:t>Profesi akuntansi berupaya mengembangkan himpunan standar yang diterima umum dan dipraktikkan secara universal.</a:t>
            </a:r>
          </a:p>
        </p:txBody>
      </p:sp>
      <p:sp>
        <p:nvSpPr>
          <p:cNvPr id="13317" name="AutoShape 8"/>
          <p:cNvSpPr>
            <a:spLocks noChangeArrowheads="1"/>
          </p:cNvSpPr>
          <p:nvPr/>
        </p:nvSpPr>
        <p:spPr bwMode="auto">
          <a:xfrm>
            <a:off x="3733800" y="1981200"/>
            <a:ext cx="838200" cy="304800"/>
          </a:xfrm>
          <a:custGeom>
            <a:avLst/>
            <a:gdLst>
              <a:gd name="T0" fmla="*/ 946665913 w 21600"/>
              <a:gd name="T1" fmla="*/ 0 h 21600"/>
              <a:gd name="T2" fmla="*/ 0 w 21600"/>
              <a:gd name="T3" fmla="*/ 30346410 h 21600"/>
              <a:gd name="T4" fmla="*/ 946665913 w 21600"/>
              <a:gd name="T5" fmla="*/ 60692834 h 21600"/>
              <a:gd name="T6" fmla="*/ 1262221127 w 21600"/>
              <a:gd name="T7" fmla="*/ 3034641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990033"/>
          </a:solidFill>
          <a:ln w="12700" cap="sq">
            <a:solidFill>
              <a:schemeClr val="tx1"/>
            </a:solidFill>
            <a:miter lim="800000"/>
            <a:headEnd type="none" w="sm" len="sm"/>
            <a:tailEnd type="none" w="sm" len="sm"/>
          </a:ln>
        </p:spPr>
        <p:txBody>
          <a:bodyPr wrap="none" anchor="ctr"/>
          <a:lstStyle/>
          <a:p>
            <a:endParaRPr lang="id-ID"/>
          </a:p>
        </p:txBody>
      </p:sp>
      <p:sp>
        <p:nvSpPr>
          <p:cNvPr id="13318" name="Text Box 10"/>
          <p:cNvSpPr txBox="1">
            <a:spLocks noChangeArrowheads="1"/>
          </p:cNvSpPr>
          <p:nvPr/>
        </p:nvSpPr>
        <p:spPr bwMode="auto">
          <a:xfrm>
            <a:off x="4953000" y="1524000"/>
            <a:ext cx="3505200" cy="1617663"/>
          </a:xfrm>
          <a:prstGeom prst="rect">
            <a:avLst/>
          </a:prstGeom>
          <a:solidFill>
            <a:srgbClr val="FFFFFF"/>
          </a:solidFill>
          <a:ln w="28575" cap="sq">
            <a:solidFill>
              <a:schemeClr val="tx1"/>
            </a:solidFill>
            <a:miter lim="800000"/>
            <a:headEnd type="none" w="sm" len="sm"/>
            <a:tailEnd type="none" w="sm" len="sm"/>
          </a:ln>
          <a:effectLst>
            <a:outerShdw dist="35921" dir="2700000" algn="ctr" rotWithShape="0">
              <a:schemeClr val="bg2"/>
            </a:outerShdw>
          </a:effectLst>
        </p:spPr>
        <p:txBody>
          <a:bodyPr>
            <a:spAutoFit/>
          </a:bodyPr>
          <a:lstStyle/>
          <a:p>
            <a:pPr marL="346075" indent="-234950" algn="l">
              <a:spcBef>
                <a:spcPct val="10000"/>
              </a:spcBef>
            </a:pPr>
            <a:r>
              <a:rPr lang="en-US" sz="2200">
                <a:latin typeface="Comic Sans MS" pitchFamily="66" charset="0"/>
              </a:rPr>
              <a:t>Laporan Keuangan</a:t>
            </a:r>
          </a:p>
          <a:p>
            <a:pPr marL="346075" indent="-234950" algn="l">
              <a:lnSpc>
                <a:spcPct val="105000"/>
              </a:lnSpc>
              <a:spcBef>
                <a:spcPct val="20000"/>
              </a:spcBef>
              <a:buSzPct val="90000"/>
              <a:buFontTx/>
              <a:buBlip>
                <a:blip r:embed="rId2"/>
              </a:buBlip>
            </a:pPr>
            <a:r>
              <a:rPr lang="en-US" sz="1400">
                <a:latin typeface="Comic Sans MS" pitchFamily="66" charset="0"/>
              </a:rPr>
              <a:t>Neraca</a:t>
            </a:r>
          </a:p>
          <a:p>
            <a:pPr marL="346075" indent="-234950" algn="l">
              <a:lnSpc>
                <a:spcPct val="105000"/>
              </a:lnSpc>
              <a:buSzPct val="90000"/>
              <a:buFontTx/>
              <a:buBlip>
                <a:blip r:embed="rId2"/>
              </a:buBlip>
            </a:pPr>
            <a:r>
              <a:rPr lang="en-US" sz="1400">
                <a:latin typeface="Comic Sans MS" pitchFamily="66" charset="0"/>
              </a:rPr>
              <a:t>Laporan Laba-rugi</a:t>
            </a:r>
          </a:p>
          <a:p>
            <a:pPr marL="346075" indent="-234950" algn="l">
              <a:lnSpc>
                <a:spcPct val="105000"/>
              </a:lnSpc>
              <a:buSzPct val="90000"/>
              <a:buFontTx/>
              <a:buBlip>
                <a:blip r:embed="rId2"/>
              </a:buBlip>
            </a:pPr>
            <a:r>
              <a:rPr lang="en-US" sz="1400">
                <a:latin typeface="Comic Sans MS" pitchFamily="66" charset="0"/>
              </a:rPr>
              <a:t>Laporan Ekuitas pemegang Saham</a:t>
            </a:r>
          </a:p>
          <a:p>
            <a:pPr marL="346075" indent="-234950" algn="l">
              <a:lnSpc>
                <a:spcPct val="105000"/>
              </a:lnSpc>
              <a:buSzPct val="90000"/>
              <a:buFontTx/>
              <a:buBlip>
                <a:blip r:embed="rId2"/>
              </a:buBlip>
            </a:pPr>
            <a:r>
              <a:rPr lang="en-US" sz="1400">
                <a:latin typeface="Comic Sans MS" pitchFamily="66" charset="0"/>
              </a:rPr>
              <a:t>Laporan Arus Kas</a:t>
            </a:r>
          </a:p>
          <a:p>
            <a:pPr marL="346075" indent="-234950" algn="l">
              <a:lnSpc>
                <a:spcPct val="105000"/>
              </a:lnSpc>
              <a:spcAft>
                <a:spcPct val="5000"/>
              </a:spcAft>
              <a:buSzPct val="90000"/>
              <a:buFontTx/>
              <a:buBlip>
                <a:blip r:embed="rId2"/>
              </a:buBlip>
            </a:pPr>
            <a:r>
              <a:rPr lang="en-US" sz="1400">
                <a:latin typeface="Comic Sans MS" pitchFamily="66" charset="0"/>
              </a:rPr>
              <a:t>Catatan Pengungkapan</a:t>
            </a:r>
          </a:p>
        </p:txBody>
      </p:sp>
      <p:sp>
        <p:nvSpPr>
          <p:cNvPr id="164875" name="Rectangle 11"/>
          <p:cNvSpPr>
            <a:spLocks noChangeArrowheads="1"/>
          </p:cNvSpPr>
          <p:nvPr/>
        </p:nvSpPr>
        <p:spPr bwMode="auto">
          <a:xfrm>
            <a:off x="5105400" y="4114800"/>
            <a:ext cx="3200400" cy="1447800"/>
          </a:xfrm>
          <a:prstGeom prst="rect">
            <a:avLst/>
          </a:prstGeom>
          <a:solidFill>
            <a:schemeClr val="hlink"/>
          </a:solidFill>
          <a:ln w="38100" cap="sq">
            <a:solidFill>
              <a:schemeClr val="tx1"/>
            </a:solidFill>
            <a:miter lim="800000"/>
            <a:headEnd type="none" w="sm" len="sm"/>
            <a:tailEnd type="none" w="sm" len="sm"/>
          </a:ln>
          <a:effectLst>
            <a:outerShdw dist="35921" dir="2700000" algn="ctr" rotWithShape="0">
              <a:schemeClr val="bg2"/>
            </a:outerShdw>
          </a:effectLst>
        </p:spPr>
        <p:txBody>
          <a:bodyPr anchor="ctr"/>
          <a:lstStyle/>
          <a:p>
            <a:pPr>
              <a:defRPr/>
            </a:pPr>
            <a:r>
              <a:rPr lang="en-US" sz="2200" b="1">
                <a:solidFill>
                  <a:srgbClr val="FFFF00"/>
                </a:solidFill>
                <a:effectLst>
                  <a:outerShdw blurRad="38100" dist="38100" dir="2700000" algn="tl">
                    <a:srgbClr val="000000"/>
                  </a:outerShdw>
                </a:effectLst>
                <a:latin typeface="Comic Sans MS" pitchFamily="66" charset="0"/>
              </a:rPr>
              <a:t>Generally Accepted Accounting Principles (GAAP)</a:t>
            </a:r>
          </a:p>
        </p:txBody>
      </p:sp>
      <p:sp>
        <p:nvSpPr>
          <p:cNvPr id="13320" name="AutoShape 12"/>
          <p:cNvSpPr>
            <a:spLocks noChangeArrowheads="1"/>
          </p:cNvSpPr>
          <p:nvPr/>
        </p:nvSpPr>
        <p:spPr bwMode="auto">
          <a:xfrm>
            <a:off x="4038600" y="4572000"/>
            <a:ext cx="762000" cy="228600"/>
          </a:xfrm>
          <a:custGeom>
            <a:avLst/>
            <a:gdLst>
              <a:gd name="T0" fmla="*/ 711244168 w 21600"/>
              <a:gd name="T1" fmla="*/ 0 h 21600"/>
              <a:gd name="T2" fmla="*/ 0 w 21600"/>
              <a:gd name="T3" fmla="*/ 12802394 h 21600"/>
              <a:gd name="T4" fmla="*/ 711244168 w 21600"/>
              <a:gd name="T5" fmla="*/ 25604788 h 21600"/>
              <a:gd name="T6" fmla="*/ 948325439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990033"/>
          </a:solidFill>
          <a:ln w="12700" cap="sq">
            <a:solidFill>
              <a:schemeClr val="tx1"/>
            </a:solidFill>
            <a:miter lim="800000"/>
            <a:headEnd type="none" w="sm" len="sm"/>
            <a:tailEnd type="none" w="sm" len="sm"/>
          </a:ln>
        </p:spPr>
        <p:txBody>
          <a:bodyPr wrap="none" anchor="ctr"/>
          <a:lstStyle/>
          <a:p>
            <a:endParaRPr lang="id-ID"/>
          </a:p>
        </p:txBody>
      </p:sp>
      <p:sp>
        <p:nvSpPr>
          <p:cNvPr id="13321" name="AutoShape 14"/>
          <p:cNvSpPr>
            <a:spLocks noChangeArrowheads="1"/>
          </p:cNvSpPr>
          <p:nvPr/>
        </p:nvSpPr>
        <p:spPr bwMode="auto">
          <a:xfrm rot="-5400000">
            <a:off x="6400800" y="3505200"/>
            <a:ext cx="533400" cy="228600"/>
          </a:xfrm>
          <a:custGeom>
            <a:avLst/>
            <a:gdLst>
              <a:gd name="T0" fmla="*/ 243956713 w 21600"/>
              <a:gd name="T1" fmla="*/ 0 h 21600"/>
              <a:gd name="T2" fmla="*/ 0 w 21600"/>
              <a:gd name="T3" fmla="*/ 12802394 h 21600"/>
              <a:gd name="T4" fmla="*/ 243956713 w 21600"/>
              <a:gd name="T5" fmla="*/ 25604788 h 21600"/>
              <a:gd name="T6" fmla="*/ 325275667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990033"/>
          </a:solidFill>
          <a:ln w="12700" cap="sq">
            <a:solidFill>
              <a:schemeClr val="tx1"/>
            </a:solidFill>
            <a:miter lim="800000"/>
            <a:headEnd type="none" w="sm" len="sm"/>
            <a:tailEnd type="none" w="sm" len="sm"/>
          </a:ln>
        </p:spPr>
        <p:txBody>
          <a:bodyPr vert="eaVert" wrap="none" anchor="ctr"/>
          <a:lstStyle/>
          <a:p>
            <a:endParaRPr lang="id-ID"/>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a:noFill/>
        </p:spPr>
        <p:txBody>
          <a:bodyPr/>
          <a:lstStyle/>
          <a:p>
            <a:fld id="{4AA9186C-7F8E-4148-A659-014EA0755E5F}" type="slidenum">
              <a:rPr lang="en-US">
                <a:latin typeface="Times New Roman" pitchFamily="18" charset="0"/>
              </a:rPr>
              <a:pPr/>
              <a:t>16</a:t>
            </a:fld>
            <a:endParaRPr lang="en-US" sz="1400">
              <a:latin typeface="Times New Roman" pitchFamily="18" charset="0"/>
            </a:endParaRPr>
          </a:p>
        </p:txBody>
      </p:sp>
      <p:sp>
        <p:nvSpPr>
          <p:cNvPr id="12291" name="Rectangle 2"/>
          <p:cNvSpPr>
            <a:spLocks noChangeArrowheads="1"/>
          </p:cNvSpPr>
          <p:nvPr/>
        </p:nvSpPr>
        <p:spPr bwMode="auto">
          <a:xfrm>
            <a:off x="914400" y="0"/>
            <a:ext cx="7772400" cy="1143000"/>
          </a:xfrm>
          <a:prstGeom prst="rect">
            <a:avLst/>
          </a:prstGeom>
          <a:noFill/>
          <a:ln w="9525">
            <a:noFill/>
            <a:miter lim="800000"/>
            <a:headEnd/>
            <a:tailEnd/>
          </a:ln>
        </p:spPr>
        <p:txBody>
          <a:bodyPr lIns="92075" tIns="46038" rIns="92075" bIns="46038" anchor="ctr"/>
          <a:lstStyle/>
          <a:p>
            <a:pPr>
              <a:lnSpc>
                <a:spcPct val="80000"/>
              </a:lnSpc>
              <a:spcBef>
                <a:spcPct val="0"/>
              </a:spcBef>
            </a:pPr>
            <a:r>
              <a:rPr lang="en-US" sz="4400"/>
              <a:t>Auditor</a:t>
            </a:r>
          </a:p>
        </p:txBody>
      </p:sp>
      <p:grpSp>
        <p:nvGrpSpPr>
          <p:cNvPr id="2" name="Group 151"/>
          <p:cNvGrpSpPr>
            <a:grpSpLocks/>
          </p:cNvGrpSpPr>
          <p:nvPr/>
        </p:nvGrpSpPr>
        <p:grpSpPr bwMode="auto">
          <a:xfrm>
            <a:off x="838200" y="2544763"/>
            <a:ext cx="4540250" cy="2884487"/>
            <a:chOff x="528" y="1603"/>
            <a:chExt cx="2860" cy="1817"/>
          </a:xfrm>
        </p:grpSpPr>
        <p:sp>
          <p:nvSpPr>
            <p:cNvPr id="12295" name="Freeform 4"/>
            <p:cNvSpPr>
              <a:spLocks/>
            </p:cNvSpPr>
            <p:nvPr/>
          </p:nvSpPr>
          <p:spPr bwMode="auto">
            <a:xfrm>
              <a:off x="2138" y="2138"/>
              <a:ext cx="275" cy="621"/>
            </a:xfrm>
            <a:custGeom>
              <a:avLst/>
              <a:gdLst>
                <a:gd name="T0" fmla="*/ 550 w 550"/>
                <a:gd name="T1" fmla="*/ 0 h 1241"/>
                <a:gd name="T2" fmla="*/ 485 w 550"/>
                <a:gd name="T3" fmla="*/ 184 h 1241"/>
                <a:gd name="T4" fmla="*/ 379 w 550"/>
                <a:gd name="T5" fmla="*/ 490 h 1241"/>
                <a:gd name="T6" fmla="*/ 335 w 550"/>
                <a:gd name="T7" fmla="*/ 715 h 1241"/>
                <a:gd name="T8" fmla="*/ 304 w 550"/>
                <a:gd name="T9" fmla="*/ 903 h 1241"/>
                <a:gd name="T10" fmla="*/ 276 w 550"/>
                <a:gd name="T11" fmla="*/ 1049 h 1241"/>
                <a:gd name="T12" fmla="*/ 245 w 550"/>
                <a:gd name="T13" fmla="*/ 1241 h 1241"/>
                <a:gd name="T14" fmla="*/ 86 w 550"/>
                <a:gd name="T15" fmla="*/ 736 h 1241"/>
                <a:gd name="T16" fmla="*/ 59 w 550"/>
                <a:gd name="T17" fmla="*/ 618 h 1241"/>
                <a:gd name="T18" fmla="*/ 55 w 550"/>
                <a:gd name="T19" fmla="*/ 477 h 1241"/>
                <a:gd name="T20" fmla="*/ 29 w 550"/>
                <a:gd name="T21" fmla="*/ 399 h 1241"/>
                <a:gd name="T22" fmla="*/ 10 w 550"/>
                <a:gd name="T23" fmla="*/ 325 h 1241"/>
                <a:gd name="T24" fmla="*/ 0 w 550"/>
                <a:gd name="T25" fmla="*/ 245 h 1241"/>
                <a:gd name="T26" fmla="*/ 40 w 550"/>
                <a:gd name="T27" fmla="*/ 241 h 1241"/>
                <a:gd name="T28" fmla="*/ 69 w 550"/>
                <a:gd name="T29" fmla="*/ 245 h 1241"/>
                <a:gd name="T30" fmla="*/ 93 w 550"/>
                <a:gd name="T31" fmla="*/ 327 h 1241"/>
                <a:gd name="T32" fmla="*/ 147 w 550"/>
                <a:gd name="T33" fmla="*/ 361 h 1241"/>
                <a:gd name="T34" fmla="*/ 168 w 550"/>
                <a:gd name="T35" fmla="*/ 380 h 1241"/>
                <a:gd name="T36" fmla="*/ 183 w 550"/>
                <a:gd name="T37" fmla="*/ 395 h 1241"/>
                <a:gd name="T38" fmla="*/ 200 w 550"/>
                <a:gd name="T39" fmla="*/ 392 h 1241"/>
                <a:gd name="T40" fmla="*/ 306 w 550"/>
                <a:gd name="T41" fmla="*/ 295 h 1241"/>
                <a:gd name="T42" fmla="*/ 420 w 550"/>
                <a:gd name="T43" fmla="*/ 184 h 1241"/>
                <a:gd name="T44" fmla="*/ 479 w 550"/>
                <a:gd name="T45" fmla="*/ 114 h 1241"/>
                <a:gd name="T46" fmla="*/ 510 w 550"/>
                <a:gd name="T47" fmla="*/ 68 h 1241"/>
                <a:gd name="T48" fmla="*/ 527 w 550"/>
                <a:gd name="T49" fmla="*/ 6 h 1241"/>
                <a:gd name="T50" fmla="*/ 550 w 550"/>
                <a:gd name="T51" fmla="*/ 0 h 1241"/>
                <a:gd name="T52" fmla="*/ 550 w 550"/>
                <a:gd name="T53" fmla="*/ 0 h 12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50"/>
                <a:gd name="T82" fmla="*/ 0 h 1241"/>
                <a:gd name="T83" fmla="*/ 550 w 550"/>
                <a:gd name="T84" fmla="*/ 1241 h 12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50" h="1241">
                  <a:moveTo>
                    <a:pt x="550" y="0"/>
                  </a:moveTo>
                  <a:lnTo>
                    <a:pt x="485" y="184"/>
                  </a:lnTo>
                  <a:lnTo>
                    <a:pt x="379" y="490"/>
                  </a:lnTo>
                  <a:lnTo>
                    <a:pt x="335" y="715"/>
                  </a:lnTo>
                  <a:lnTo>
                    <a:pt x="304" y="903"/>
                  </a:lnTo>
                  <a:lnTo>
                    <a:pt x="276" y="1049"/>
                  </a:lnTo>
                  <a:lnTo>
                    <a:pt x="245" y="1241"/>
                  </a:lnTo>
                  <a:lnTo>
                    <a:pt x="86" y="736"/>
                  </a:lnTo>
                  <a:lnTo>
                    <a:pt x="59" y="618"/>
                  </a:lnTo>
                  <a:lnTo>
                    <a:pt x="55" y="477"/>
                  </a:lnTo>
                  <a:lnTo>
                    <a:pt x="29" y="399"/>
                  </a:lnTo>
                  <a:lnTo>
                    <a:pt x="10" y="325"/>
                  </a:lnTo>
                  <a:lnTo>
                    <a:pt x="0" y="245"/>
                  </a:lnTo>
                  <a:lnTo>
                    <a:pt x="40" y="241"/>
                  </a:lnTo>
                  <a:lnTo>
                    <a:pt x="69" y="245"/>
                  </a:lnTo>
                  <a:lnTo>
                    <a:pt x="93" y="327"/>
                  </a:lnTo>
                  <a:lnTo>
                    <a:pt x="147" y="361"/>
                  </a:lnTo>
                  <a:lnTo>
                    <a:pt x="168" y="380"/>
                  </a:lnTo>
                  <a:lnTo>
                    <a:pt x="183" y="395"/>
                  </a:lnTo>
                  <a:lnTo>
                    <a:pt x="200" y="392"/>
                  </a:lnTo>
                  <a:lnTo>
                    <a:pt x="306" y="295"/>
                  </a:lnTo>
                  <a:lnTo>
                    <a:pt x="420" y="184"/>
                  </a:lnTo>
                  <a:lnTo>
                    <a:pt x="479" y="114"/>
                  </a:lnTo>
                  <a:lnTo>
                    <a:pt x="510" y="68"/>
                  </a:lnTo>
                  <a:lnTo>
                    <a:pt x="527" y="6"/>
                  </a:lnTo>
                  <a:lnTo>
                    <a:pt x="550" y="0"/>
                  </a:lnTo>
                  <a:close/>
                </a:path>
              </a:pathLst>
            </a:custGeom>
            <a:solidFill>
              <a:srgbClr val="F5F5F5"/>
            </a:solidFill>
            <a:ln w="9525">
              <a:noFill/>
              <a:round/>
              <a:headEnd/>
              <a:tailEnd/>
            </a:ln>
          </p:spPr>
          <p:txBody>
            <a:bodyPr/>
            <a:lstStyle/>
            <a:p>
              <a:endParaRPr lang="id-ID"/>
            </a:p>
          </p:txBody>
        </p:sp>
        <p:sp>
          <p:nvSpPr>
            <p:cNvPr id="12296" name="Freeform 5"/>
            <p:cNvSpPr>
              <a:spLocks/>
            </p:cNvSpPr>
            <p:nvPr/>
          </p:nvSpPr>
          <p:spPr bwMode="auto">
            <a:xfrm>
              <a:off x="1226" y="2821"/>
              <a:ext cx="178" cy="131"/>
            </a:xfrm>
            <a:custGeom>
              <a:avLst/>
              <a:gdLst>
                <a:gd name="T0" fmla="*/ 341 w 358"/>
                <a:gd name="T1" fmla="*/ 74 h 262"/>
                <a:gd name="T2" fmla="*/ 358 w 358"/>
                <a:gd name="T3" fmla="*/ 154 h 262"/>
                <a:gd name="T4" fmla="*/ 335 w 358"/>
                <a:gd name="T5" fmla="*/ 254 h 262"/>
                <a:gd name="T6" fmla="*/ 274 w 358"/>
                <a:gd name="T7" fmla="*/ 262 h 262"/>
                <a:gd name="T8" fmla="*/ 48 w 358"/>
                <a:gd name="T9" fmla="*/ 207 h 262"/>
                <a:gd name="T10" fmla="*/ 0 w 358"/>
                <a:gd name="T11" fmla="*/ 155 h 262"/>
                <a:gd name="T12" fmla="*/ 52 w 358"/>
                <a:gd name="T13" fmla="*/ 159 h 262"/>
                <a:gd name="T14" fmla="*/ 116 w 358"/>
                <a:gd name="T15" fmla="*/ 159 h 262"/>
                <a:gd name="T16" fmla="*/ 160 w 358"/>
                <a:gd name="T17" fmla="*/ 119 h 262"/>
                <a:gd name="T18" fmla="*/ 181 w 358"/>
                <a:gd name="T19" fmla="*/ 85 h 262"/>
                <a:gd name="T20" fmla="*/ 198 w 358"/>
                <a:gd name="T21" fmla="*/ 0 h 262"/>
                <a:gd name="T22" fmla="*/ 352 w 358"/>
                <a:gd name="T23" fmla="*/ 59 h 262"/>
                <a:gd name="T24" fmla="*/ 341 w 358"/>
                <a:gd name="T25" fmla="*/ 74 h 262"/>
                <a:gd name="T26" fmla="*/ 341 w 358"/>
                <a:gd name="T27" fmla="*/ 74 h 2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8"/>
                <a:gd name="T43" fmla="*/ 0 h 262"/>
                <a:gd name="T44" fmla="*/ 358 w 358"/>
                <a:gd name="T45" fmla="*/ 262 h 26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8" h="262">
                  <a:moveTo>
                    <a:pt x="341" y="74"/>
                  </a:moveTo>
                  <a:lnTo>
                    <a:pt x="358" y="154"/>
                  </a:lnTo>
                  <a:lnTo>
                    <a:pt x="335" y="254"/>
                  </a:lnTo>
                  <a:lnTo>
                    <a:pt x="274" y="262"/>
                  </a:lnTo>
                  <a:lnTo>
                    <a:pt x="48" y="207"/>
                  </a:lnTo>
                  <a:lnTo>
                    <a:pt x="0" y="155"/>
                  </a:lnTo>
                  <a:lnTo>
                    <a:pt x="52" y="159"/>
                  </a:lnTo>
                  <a:lnTo>
                    <a:pt x="116" y="159"/>
                  </a:lnTo>
                  <a:lnTo>
                    <a:pt x="160" y="119"/>
                  </a:lnTo>
                  <a:lnTo>
                    <a:pt x="181" y="85"/>
                  </a:lnTo>
                  <a:lnTo>
                    <a:pt x="198" y="0"/>
                  </a:lnTo>
                  <a:lnTo>
                    <a:pt x="352" y="59"/>
                  </a:lnTo>
                  <a:lnTo>
                    <a:pt x="341" y="74"/>
                  </a:lnTo>
                  <a:close/>
                </a:path>
              </a:pathLst>
            </a:custGeom>
            <a:solidFill>
              <a:srgbClr val="F5F5F5"/>
            </a:solidFill>
            <a:ln w="9525">
              <a:noFill/>
              <a:round/>
              <a:headEnd/>
              <a:tailEnd/>
            </a:ln>
          </p:spPr>
          <p:txBody>
            <a:bodyPr/>
            <a:lstStyle/>
            <a:p>
              <a:endParaRPr lang="id-ID"/>
            </a:p>
          </p:txBody>
        </p:sp>
        <p:sp>
          <p:nvSpPr>
            <p:cNvPr id="12297" name="Freeform 6"/>
            <p:cNvSpPr>
              <a:spLocks/>
            </p:cNvSpPr>
            <p:nvPr/>
          </p:nvSpPr>
          <p:spPr bwMode="auto">
            <a:xfrm>
              <a:off x="2138" y="2259"/>
              <a:ext cx="41" cy="77"/>
            </a:xfrm>
            <a:custGeom>
              <a:avLst/>
              <a:gdLst>
                <a:gd name="T0" fmla="*/ 82 w 82"/>
                <a:gd name="T1" fmla="*/ 78 h 154"/>
                <a:gd name="T2" fmla="*/ 63 w 82"/>
                <a:gd name="T3" fmla="*/ 90 h 154"/>
                <a:gd name="T4" fmla="*/ 42 w 82"/>
                <a:gd name="T5" fmla="*/ 154 h 154"/>
                <a:gd name="T6" fmla="*/ 8 w 82"/>
                <a:gd name="T7" fmla="*/ 61 h 154"/>
                <a:gd name="T8" fmla="*/ 0 w 82"/>
                <a:gd name="T9" fmla="*/ 4 h 154"/>
                <a:gd name="T10" fmla="*/ 48 w 82"/>
                <a:gd name="T11" fmla="*/ 0 h 154"/>
                <a:gd name="T12" fmla="*/ 65 w 82"/>
                <a:gd name="T13" fmla="*/ 8 h 154"/>
                <a:gd name="T14" fmla="*/ 82 w 82"/>
                <a:gd name="T15" fmla="*/ 78 h 154"/>
                <a:gd name="T16" fmla="*/ 82 w 82"/>
                <a:gd name="T17" fmla="*/ 78 h 1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2"/>
                <a:gd name="T28" fmla="*/ 0 h 154"/>
                <a:gd name="T29" fmla="*/ 82 w 82"/>
                <a:gd name="T30" fmla="*/ 154 h 1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2" h="154">
                  <a:moveTo>
                    <a:pt x="82" y="78"/>
                  </a:moveTo>
                  <a:lnTo>
                    <a:pt x="63" y="90"/>
                  </a:lnTo>
                  <a:lnTo>
                    <a:pt x="42" y="154"/>
                  </a:lnTo>
                  <a:lnTo>
                    <a:pt x="8" y="61"/>
                  </a:lnTo>
                  <a:lnTo>
                    <a:pt x="0" y="4"/>
                  </a:lnTo>
                  <a:lnTo>
                    <a:pt x="48" y="0"/>
                  </a:lnTo>
                  <a:lnTo>
                    <a:pt x="65" y="8"/>
                  </a:lnTo>
                  <a:lnTo>
                    <a:pt x="82" y="78"/>
                  </a:lnTo>
                  <a:close/>
                </a:path>
              </a:pathLst>
            </a:custGeom>
            <a:solidFill>
              <a:srgbClr val="B2B2B2"/>
            </a:solidFill>
            <a:ln w="9525">
              <a:noFill/>
              <a:round/>
              <a:headEnd/>
              <a:tailEnd/>
            </a:ln>
          </p:spPr>
          <p:txBody>
            <a:bodyPr/>
            <a:lstStyle/>
            <a:p>
              <a:endParaRPr lang="id-ID"/>
            </a:p>
          </p:txBody>
        </p:sp>
        <p:sp>
          <p:nvSpPr>
            <p:cNvPr id="12298" name="Freeform 7"/>
            <p:cNvSpPr>
              <a:spLocks/>
            </p:cNvSpPr>
            <p:nvPr/>
          </p:nvSpPr>
          <p:spPr bwMode="auto">
            <a:xfrm>
              <a:off x="2834" y="2804"/>
              <a:ext cx="511" cy="537"/>
            </a:xfrm>
            <a:custGeom>
              <a:avLst/>
              <a:gdLst>
                <a:gd name="T0" fmla="*/ 112 w 1022"/>
                <a:gd name="T1" fmla="*/ 0 h 1074"/>
                <a:gd name="T2" fmla="*/ 789 w 1022"/>
                <a:gd name="T3" fmla="*/ 31 h 1074"/>
                <a:gd name="T4" fmla="*/ 948 w 1022"/>
                <a:gd name="T5" fmla="*/ 61 h 1074"/>
                <a:gd name="T6" fmla="*/ 1000 w 1022"/>
                <a:gd name="T7" fmla="*/ 189 h 1074"/>
                <a:gd name="T8" fmla="*/ 1022 w 1022"/>
                <a:gd name="T9" fmla="*/ 320 h 1074"/>
                <a:gd name="T10" fmla="*/ 983 w 1022"/>
                <a:gd name="T11" fmla="*/ 778 h 1074"/>
                <a:gd name="T12" fmla="*/ 964 w 1022"/>
                <a:gd name="T13" fmla="*/ 877 h 1074"/>
                <a:gd name="T14" fmla="*/ 758 w 1022"/>
                <a:gd name="T15" fmla="*/ 1008 h 1074"/>
                <a:gd name="T16" fmla="*/ 361 w 1022"/>
                <a:gd name="T17" fmla="*/ 1065 h 1074"/>
                <a:gd name="T18" fmla="*/ 287 w 1022"/>
                <a:gd name="T19" fmla="*/ 1074 h 1074"/>
                <a:gd name="T20" fmla="*/ 237 w 1022"/>
                <a:gd name="T21" fmla="*/ 964 h 1074"/>
                <a:gd name="T22" fmla="*/ 177 w 1022"/>
                <a:gd name="T23" fmla="*/ 858 h 1074"/>
                <a:gd name="T24" fmla="*/ 87 w 1022"/>
                <a:gd name="T25" fmla="*/ 744 h 1074"/>
                <a:gd name="T26" fmla="*/ 76 w 1022"/>
                <a:gd name="T27" fmla="*/ 707 h 1074"/>
                <a:gd name="T28" fmla="*/ 61 w 1022"/>
                <a:gd name="T29" fmla="*/ 656 h 1074"/>
                <a:gd name="T30" fmla="*/ 53 w 1022"/>
                <a:gd name="T31" fmla="*/ 629 h 1074"/>
                <a:gd name="T32" fmla="*/ 49 w 1022"/>
                <a:gd name="T33" fmla="*/ 567 h 1074"/>
                <a:gd name="T34" fmla="*/ 0 w 1022"/>
                <a:gd name="T35" fmla="*/ 335 h 1074"/>
                <a:gd name="T36" fmla="*/ 11 w 1022"/>
                <a:gd name="T37" fmla="*/ 308 h 1074"/>
                <a:gd name="T38" fmla="*/ 49 w 1022"/>
                <a:gd name="T39" fmla="*/ 228 h 1074"/>
                <a:gd name="T40" fmla="*/ 72 w 1022"/>
                <a:gd name="T41" fmla="*/ 126 h 1074"/>
                <a:gd name="T42" fmla="*/ 97 w 1022"/>
                <a:gd name="T43" fmla="*/ 16 h 1074"/>
                <a:gd name="T44" fmla="*/ 112 w 1022"/>
                <a:gd name="T45" fmla="*/ 0 h 1074"/>
                <a:gd name="T46" fmla="*/ 112 w 1022"/>
                <a:gd name="T47" fmla="*/ 0 h 10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22"/>
                <a:gd name="T73" fmla="*/ 0 h 1074"/>
                <a:gd name="T74" fmla="*/ 1022 w 1022"/>
                <a:gd name="T75" fmla="*/ 1074 h 107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22" h="1074">
                  <a:moveTo>
                    <a:pt x="112" y="0"/>
                  </a:moveTo>
                  <a:lnTo>
                    <a:pt x="789" y="31"/>
                  </a:lnTo>
                  <a:lnTo>
                    <a:pt x="948" y="61"/>
                  </a:lnTo>
                  <a:lnTo>
                    <a:pt x="1000" y="189"/>
                  </a:lnTo>
                  <a:lnTo>
                    <a:pt x="1022" y="320"/>
                  </a:lnTo>
                  <a:lnTo>
                    <a:pt x="983" y="778"/>
                  </a:lnTo>
                  <a:lnTo>
                    <a:pt x="964" y="877"/>
                  </a:lnTo>
                  <a:lnTo>
                    <a:pt x="758" y="1008"/>
                  </a:lnTo>
                  <a:lnTo>
                    <a:pt x="361" y="1065"/>
                  </a:lnTo>
                  <a:lnTo>
                    <a:pt x="287" y="1074"/>
                  </a:lnTo>
                  <a:lnTo>
                    <a:pt x="237" y="964"/>
                  </a:lnTo>
                  <a:lnTo>
                    <a:pt x="177" y="858"/>
                  </a:lnTo>
                  <a:lnTo>
                    <a:pt x="87" y="744"/>
                  </a:lnTo>
                  <a:lnTo>
                    <a:pt x="76" y="707"/>
                  </a:lnTo>
                  <a:lnTo>
                    <a:pt x="61" y="656"/>
                  </a:lnTo>
                  <a:lnTo>
                    <a:pt x="53" y="629"/>
                  </a:lnTo>
                  <a:lnTo>
                    <a:pt x="49" y="567"/>
                  </a:lnTo>
                  <a:lnTo>
                    <a:pt x="0" y="335"/>
                  </a:lnTo>
                  <a:lnTo>
                    <a:pt x="11" y="308"/>
                  </a:lnTo>
                  <a:lnTo>
                    <a:pt x="49" y="228"/>
                  </a:lnTo>
                  <a:lnTo>
                    <a:pt x="72" y="126"/>
                  </a:lnTo>
                  <a:lnTo>
                    <a:pt x="97" y="16"/>
                  </a:lnTo>
                  <a:lnTo>
                    <a:pt x="112" y="0"/>
                  </a:lnTo>
                  <a:close/>
                </a:path>
              </a:pathLst>
            </a:custGeom>
            <a:solidFill>
              <a:srgbClr val="1C404F"/>
            </a:solidFill>
            <a:ln w="9525">
              <a:noFill/>
              <a:round/>
              <a:headEnd/>
              <a:tailEnd/>
            </a:ln>
          </p:spPr>
          <p:txBody>
            <a:bodyPr/>
            <a:lstStyle/>
            <a:p>
              <a:endParaRPr lang="id-ID"/>
            </a:p>
          </p:txBody>
        </p:sp>
        <p:sp>
          <p:nvSpPr>
            <p:cNvPr id="12299" name="Freeform 8"/>
            <p:cNvSpPr>
              <a:spLocks/>
            </p:cNvSpPr>
            <p:nvPr/>
          </p:nvSpPr>
          <p:spPr bwMode="auto">
            <a:xfrm>
              <a:off x="1241" y="2881"/>
              <a:ext cx="160" cy="58"/>
            </a:xfrm>
            <a:custGeom>
              <a:avLst/>
              <a:gdLst>
                <a:gd name="T0" fmla="*/ 0 w 321"/>
                <a:gd name="T1" fmla="*/ 55 h 116"/>
                <a:gd name="T2" fmla="*/ 154 w 321"/>
                <a:gd name="T3" fmla="*/ 65 h 116"/>
                <a:gd name="T4" fmla="*/ 321 w 321"/>
                <a:gd name="T5" fmla="*/ 116 h 116"/>
                <a:gd name="T6" fmla="*/ 321 w 321"/>
                <a:gd name="T7" fmla="*/ 57 h 116"/>
                <a:gd name="T8" fmla="*/ 146 w 321"/>
                <a:gd name="T9" fmla="*/ 0 h 116"/>
                <a:gd name="T10" fmla="*/ 119 w 321"/>
                <a:gd name="T11" fmla="*/ 23 h 116"/>
                <a:gd name="T12" fmla="*/ 0 w 321"/>
                <a:gd name="T13" fmla="*/ 55 h 116"/>
                <a:gd name="T14" fmla="*/ 0 w 321"/>
                <a:gd name="T15" fmla="*/ 55 h 116"/>
                <a:gd name="T16" fmla="*/ 0 60000 65536"/>
                <a:gd name="T17" fmla="*/ 0 60000 65536"/>
                <a:gd name="T18" fmla="*/ 0 60000 65536"/>
                <a:gd name="T19" fmla="*/ 0 60000 65536"/>
                <a:gd name="T20" fmla="*/ 0 60000 65536"/>
                <a:gd name="T21" fmla="*/ 0 60000 65536"/>
                <a:gd name="T22" fmla="*/ 0 60000 65536"/>
                <a:gd name="T23" fmla="*/ 0 60000 65536"/>
                <a:gd name="T24" fmla="*/ 0 w 321"/>
                <a:gd name="T25" fmla="*/ 0 h 116"/>
                <a:gd name="T26" fmla="*/ 321 w 321"/>
                <a:gd name="T27" fmla="*/ 116 h 1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1" h="116">
                  <a:moveTo>
                    <a:pt x="0" y="55"/>
                  </a:moveTo>
                  <a:lnTo>
                    <a:pt x="154" y="65"/>
                  </a:lnTo>
                  <a:lnTo>
                    <a:pt x="321" y="116"/>
                  </a:lnTo>
                  <a:lnTo>
                    <a:pt x="321" y="57"/>
                  </a:lnTo>
                  <a:lnTo>
                    <a:pt x="146" y="0"/>
                  </a:lnTo>
                  <a:lnTo>
                    <a:pt x="119" y="23"/>
                  </a:lnTo>
                  <a:lnTo>
                    <a:pt x="0" y="55"/>
                  </a:lnTo>
                  <a:close/>
                </a:path>
              </a:pathLst>
            </a:custGeom>
            <a:solidFill>
              <a:srgbClr val="CCCCCC"/>
            </a:solidFill>
            <a:ln w="9525">
              <a:noFill/>
              <a:round/>
              <a:headEnd/>
              <a:tailEnd/>
            </a:ln>
          </p:spPr>
          <p:txBody>
            <a:bodyPr/>
            <a:lstStyle/>
            <a:p>
              <a:endParaRPr lang="id-ID"/>
            </a:p>
          </p:txBody>
        </p:sp>
        <p:sp>
          <p:nvSpPr>
            <p:cNvPr id="12300" name="Freeform 9"/>
            <p:cNvSpPr>
              <a:spLocks/>
            </p:cNvSpPr>
            <p:nvPr/>
          </p:nvSpPr>
          <p:spPr bwMode="auto">
            <a:xfrm>
              <a:off x="2986" y="2827"/>
              <a:ext cx="398" cy="576"/>
            </a:xfrm>
            <a:custGeom>
              <a:avLst/>
              <a:gdLst>
                <a:gd name="T0" fmla="*/ 640 w 796"/>
                <a:gd name="T1" fmla="*/ 0 h 1152"/>
                <a:gd name="T2" fmla="*/ 671 w 796"/>
                <a:gd name="T3" fmla="*/ 19 h 1152"/>
                <a:gd name="T4" fmla="*/ 705 w 796"/>
                <a:gd name="T5" fmla="*/ 40 h 1152"/>
                <a:gd name="T6" fmla="*/ 743 w 796"/>
                <a:gd name="T7" fmla="*/ 61 h 1152"/>
                <a:gd name="T8" fmla="*/ 787 w 796"/>
                <a:gd name="T9" fmla="*/ 124 h 1152"/>
                <a:gd name="T10" fmla="*/ 793 w 796"/>
                <a:gd name="T11" fmla="*/ 196 h 1152"/>
                <a:gd name="T12" fmla="*/ 796 w 796"/>
                <a:gd name="T13" fmla="*/ 295 h 1152"/>
                <a:gd name="T14" fmla="*/ 774 w 796"/>
                <a:gd name="T15" fmla="*/ 498 h 1152"/>
                <a:gd name="T16" fmla="*/ 743 w 796"/>
                <a:gd name="T17" fmla="*/ 863 h 1152"/>
                <a:gd name="T18" fmla="*/ 736 w 796"/>
                <a:gd name="T19" fmla="*/ 958 h 1152"/>
                <a:gd name="T20" fmla="*/ 717 w 796"/>
                <a:gd name="T21" fmla="*/ 1089 h 1152"/>
                <a:gd name="T22" fmla="*/ 642 w 796"/>
                <a:gd name="T23" fmla="*/ 1002 h 1152"/>
                <a:gd name="T24" fmla="*/ 618 w 796"/>
                <a:gd name="T25" fmla="*/ 966 h 1152"/>
                <a:gd name="T26" fmla="*/ 633 w 796"/>
                <a:gd name="T27" fmla="*/ 960 h 1152"/>
                <a:gd name="T28" fmla="*/ 587 w 796"/>
                <a:gd name="T29" fmla="*/ 956 h 1152"/>
                <a:gd name="T30" fmla="*/ 205 w 796"/>
                <a:gd name="T31" fmla="*/ 962 h 1152"/>
                <a:gd name="T32" fmla="*/ 137 w 796"/>
                <a:gd name="T33" fmla="*/ 1002 h 1152"/>
                <a:gd name="T34" fmla="*/ 110 w 796"/>
                <a:gd name="T35" fmla="*/ 1030 h 1152"/>
                <a:gd name="T36" fmla="*/ 47 w 796"/>
                <a:gd name="T37" fmla="*/ 1137 h 1152"/>
                <a:gd name="T38" fmla="*/ 2 w 796"/>
                <a:gd name="T39" fmla="*/ 1152 h 1152"/>
                <a:gd name="T40" fmla="*/ 0 w 796"/>
                <a:gd name="T41" fmla="*/ 1108 h 1152"/>
                <a:gd name="T42" fmla="*/ 36 w 796"/>
                <a:gd name="T43" fmla="*/ 941 h 1152"/>
                <a:gd name="T44" fmla="*/ 66 w 796"/>
                <a:gd name="T45" fmla="*/ 867 h 1152"/>
                <a:gd name="T46" fmla="*/ 95 w 796"/>
                <a:gd name="T47" fmla="*/ 848 h 1152"/>
                <a:gd name="T48" fmla="*/ 144 w 796"/>
                <a:gd name="T49" fmla="*/ 831 h 1152"/>
                <a:gd name="T50" fmla="*/ 255 w 796"/>
                <a:gd name="T51" fmla="*/ 829 h 1152"/>
                <a:gd name="T52" fmla="*/ 673 w 796"/>
                <a:gd name="T53" fmla="*/ 831 h 1152"/>
                <a:gd name="T54" fmla="*/ 711 w 796"/>
                <a:gd name="T55" fmla="*/ 376 h 1152"/>
                <a:gd name="T56" fmla="*/ 709 w 796"/>
                <a:gd name="T57" fmla="*/ 258 h 1152"/>
                <a:gd name="T58" fmla="*/ 667 w 796"/>
                <a:gd name="T59" fmla="*/ 63 h 1152"/>
                <a:gd name="T60" fmla="*/ 640 w 796"/>
                <a:gd name="T61" fmla="*/ 0 h 1152"/>
                <a:gd name="T62" fmla="*/ 640 w 796"/>
                <a:gd name="T63" fmla="*/ 0 h 11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6"/>
                <a:gd name="T97" fmla="*/ 0 h 1152"/>
                <a:gd name="T98" fmla="*/ 796 w 796"/>
                <a:gd name="T99" fmla="*/ 1152 h 11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6" h="1152">
                  <a:moveTo>
                    <a:pt x="640" y="0"/>
                  </a:moveTo>
                  <a:lnTo>
                    <a:pt x="671" y="19"/>
                  </a:lnTo>
                  <a:lnTo>
                    <a:pt x="705" y="40"/>
                  </a:lnTo>
                  <a:lnTo>
                    <a:pt x="743" y="61"/>
                  </a:lnTo>
                  <a:lnTo>
                    <a:pt x="787" y="124"/>
                  </a:lnTo>
                  <a:lnTo>
                    <a:pt x="793" y="196"/>
                  </a:lnTo>
                  <a:lnTo>
                    <a:pt x="796" y="295"/>
                  </a:lnTo>
                  <a:lnTo>
                    <a:pt x="774" y="498"/>
                  </a:lnTo>
                  <a:lnTo>
                    <a:pt x="743" y="863"/>
                  </a:lnTo>
                  <a:lnTo>
                    <a:pt x="736" y="958"/>
                  </a:lnTo>
                  <a:lnTo>
                    <a:pt x="717" y="1089"/>
                  </a:lnTo>
                  <a:lnTo>
                    <a:pt x="642" y="1002"/>
                  </a:lnTo>
                  <a:lnTo>
                    <a:pt x="618" y="966"/>
                  </a:lnTo>
                  <a:lnTo>
                    <a:pt x="633" y="960"/>
                  </a:lnTo>
                  <a:lnTo>
                    <a:pt x="587" y="956"/>
                  </a:lnTo>
                  <a:lnTo>
                    <a:pt x="205" y="962"/>
                  </a:lnTo>
                  <a:lnTo>
                    <a:pt x="137" y="1002"/>
                  </a:lnTo>
                  <a:lnTo>
                    <a:pt x="110" y="1030"/>
                  </a:lnTo>
                  <a:lnTo>
                    <a:pt x="47" y="1137"/>
                  </a:lnTo>
                  <a:lnTo>
                    <a:pt x="2" y="1152"/>
                  </a:lnTo>
                  <a:lnTo>
                    <a:pt x="0" y="1108"/>
                  </a:lnTo>
                  <a:lnTo>
                    <a:pt x="36" y="941"/>
                  </a:lnTo>
                  <a:lnTo>
                    <a:pt x="66" y="867"/>
                  </a:lnTo>
                  <a:lnTo>
                    <a:pt x="95" y="848"/>
                  </a:lnTo>
                  <a:lnTo>
                    <a:pt x="144" y="831"/>
                  </a:lnTo>
                  <a:lnTo>
                    <a:pt x="255" y="829"/>
                  </a:lnTo>
                  <a:lnTo>
                    <a:pt x="673" y="831"/>
                  </a:lnTo>
                  <a:lnTo>
                    <a:pt x="711" y="376"/>
                  </a:lnTo>
                  <a:lnTo>
                    <a:pt x="709" y="258"/>
                  </a:lnTo>
                  <a:lnTo>
                    <a:pt x="667" y="63"/>
                  </a:lnTo>
                  <a:lnTo>
                    <a:pt x="640" y="0"/>
                  </a:lnTo>
                  <a:close/>
                </a:path>
              </a:pathLst>
            </a:custGeom>
            <a:solidFill>
              <a:srgbClr val="4D4D4D"/>
            </a:solidFill>
            <a:ln w="9525">
              <a:noFill/>
              <a:round/>
              <a:headEnd/>
              <a:tailEnd/>
            </a:ln>
          </p:spPr>
          <p:txBody>
            <a:bodyPr/>
            <a:lstStyle/>
            <a:p>
              <a:endParaRPr lang="id-ID"/>
            </a:p>
          </p:txBody>
        </p:sp>
        <p:sp>
          <p:nvSpPr>
            <p:cNvPr id="12301" name="Freeform 10"/>
            <p:cNvSpPr>
              <a:spLocks/>
            </p:cNvSpPr>
            <p:nvPr/>
          </p:nvSpPr>
          <p:spPr bwMode="auto">
            <a:xfrm>
              <a:off x="3345" y="2875"/>
              <a:ext cx="24" cy="336"/>
            </a:xfrm>
            <a:custGeom>
              <a:avLst/>
              <a:gdLst>
                <a:gd name="T0" fmla="*/ 18 w 48"/>
                <a:gd name="T1" fmla="*/ 0 h 673"/>
                <a:gd name="T2" fmla="*/ 48 w 48"/>
                <a:gd name="T3" fmla="*/ 106 h 673"/>
                <a:gd name="T4" fmla="*/ 42 w 48"/>
                <a:gd name="T5" fmla="*/ 228 h 673"/>
                <a:gd name="T6" fmla="*/ 21 w 48"/>
                <a:gd name="T7" fmla="*/ 517 h 673"/>
                <a:gd name="T8" fmla="*/ 0 w 48"/>
                <a:gd name="T9" fmla="*/ 673 h 673"/>
                <a:gd name="T10" fmla="*/ 10 w 48"/>
                <a:gd name="T11" fmla="*/ 376 h 673"/>
                <a:gd name="T12" fmla="*/ 19 w 48"/>
                <a:gd name="T13" fmla="*/ 143 h 673"/>
                <a:gd name="T14" fmla="*/ 14 w 48"/>
                <a:gd name="T15" fmla="*/ 65 h 673"/>
                <a:gd name="T16" fmla="*/ 18 w 48"/>
                <a:gd name="T17" fmla="*/ 0 h 673"/>
                <a:gd name="T18" fmla="*/ 18 w 48"/>
                <a:gd name="T19" fmla="*/ 0 h 6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673"/>
                <a:gd name="T32" fmla="*/ 48 w 48"/>
                <a:gd name="T33" fmla="*/ 673 h 6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673">
                  <a:moveTo>
                    <a:pt x="18" y="0"/>
                  </a:moveTo>
                  <a:lnTo>
                    <a:pt x="48" y="106"/>
                  </a:lnTo>
                  <a:lnTo>
                    <a:pt x="42" y="228"/>
                  </a:lnTo>
                  <a:lnTo>
                    <a:pt x="21" y="517"/>
                  </a:lnTo>
                  <a:lnTo>
                    <a:pt x="0" y="673"/>
                  </a:lnTo>
                  <a:lnTo>
                    <a:pt x="10" y="376"/>
                  </a:lnTo>
                  <a:lnTo>
                    <a:pt x="19" y="143"/>
                  </a:lnTo>
                  <a:lnTo>
                    <a:pt x="14" y="65"/>
                  </a:lnTo>
                  <a:lnTo>
                    <a:pt x="18" y="0"/>
                  </a:lnTo>
                  <a:close/>
                </a:path>
              </a:pathLst>
            </a:custGeom>
            <a:solidFill>
              <a:srgbClr val="CCCCCC"/>
            </a:solidFill>
            <a:ln w="9525">
              <a:noFill/>
              <a:round/>
              <a:headEnd/>
              <a:tailEnd/>
            </a:ln>
          </p:spPr>
          <p:txBody>
            <a:bodyPr/>
            <a:lstStyle/>
            <a:p>
              <a:endParaRPr lang="id-ID"/>
            </a:p>
          </p:txBody>
        </p:sp>
        <p:sp>
          <p:nvSpPr>
            <p:cNvPr id="12302" name="Freeform 11"/>
            <p:cNvSpPr>
              <a:spLocks/>
            </p:cNvSpPr>
            <p:nvPr/>
          </p:nvSpPr>
          <p:spPr bwMode="auto">
            <a:xfrm>
              <a:off x="2726" y="3172"/>
              <a:ext cx="266" cy="238"/>
            </a:xfrm>
            <a:custGeom>
              <a:avLst/>
              <a:gdLst>
                <a:gd name="T0" fmla="*/ 302 w 530"/>
                <a:gd name="T1" fmla="*/ 0 h 477"/>
                <a:gd name="T2" fmla="*/ 390 w 530"/>
                <a:gd name="T3" fmla="*/ 112 h 477"/>
                <a:gd name="T4" fmla="*/ 487 w 530"/>
                <a:gd name="T5" fmla="*/ 296 h 477"/>
                <a:gd name="T6" fmla="*/ 530 w 530"/>
                <a:gd name="T7" fmla="*/ 390 h 477"/>
                <a:gd name="T8" fmla="*/ 506 w 530"/>
                <a:gd name="T9" fmla="*/ 477 h 477"/>
                <a:gd name="T10" fmla="*/ 0 w 530"/>
                <a:gd name="T11" fmla="*/ 477 h 477"/>
                <a:gd name="T12" fmla="*/ 302 w 530"/>
                <a:gd name="T13" fmla="*/ 0 h 477"/>
                <a:gd name="T14" fmla="*/ 302 w 530"/>
                <a:gd name="T15" fmla="*/ 0 h 477"/>
                <a:gd name="T16" fmla="*/ 0 60000 65536"/>
                <a:gd name="T17" fmla="*/ 0 60000 65536"/>
                <a:gd name="T18" fmla="*/ 0 60000 65536"/>
                <a:gd name="T19" fmla="*/ 0 60000 65536"/>
                <a:gd name="T20" fmla="*/ 0 60000 65536"/>
                <a:gd name="T21" fmla="*/ 0 60000 65536"/>
                <a:gd name="T22" fmla="*/ 0 60000 65536"/>
                <a:gd name="T23" fmla="*/ 0 60000 65536"/>
                <a:gd name="T24" fmla="*/ 0 w 530"/>
                <a:gd name="T25" fmla="*/ 0 h 477"/>
                <a:gd name="T26" fmla="*/ 530 w 530"/>
                <a:gd name="T27" fmla="*/ 477 h 47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0" h="477">
                  <a:moveTo>
                    <a:pt x="302" y="0"/>
                  </a:moveTo>
                  <a:lnTo>
                    <a:pt x="390" y="112"/>
                  </a:lnTo>
                  <a:lnTo>
                    <a:pt x="487" y="296"/>
                  </a:lnTo>
                  <a:lnTo>
                    <a:pt x="530" y="390"/>
                  </a:lnTo>
                  <a:lnTo>
                    <a:pt x="506" y="477"/>
                  </a:lnTo>
                  <a:lnTo>
                    <a:pt x="0" y="477"/>
                  </a:lnTo>
                  <a:lnTo>
                    <a:pt x="302" y="0"/>
                  </a:lnTo>
                  <a:close/>
                </a:path>
              </a:pathLst>
            </a:custGeom>
            <a:solidFill>
              <a:srgbClr val="333333"/>
            </a:solidFill>
            <a:ln w="9525">
              <a:noFill/>
              <a:round/>
              <a:headEnd/>
              <a:tailEnd/>
            </a:ln>
          </p:spPr>
          <p:txBody>
            <a:bodyPr/>
            <a:lstStyle/>
            <a:p>
              <a:endParaRPr lang="id-ID"/>
            </a:p>
          </p:txBody>
        </p:sp>
        <p:sp>
          <p:nvSpPr>
            <p:cNvPr id="12303" name="Freeform 12"/>
            <p:cNvSpPr>
              <a:spLocks/>
            </p:cNvSpPr>
            <p:nvPr/>
          </p:nvSpPr>
          <p:spPr bwMode="auto">
            <a:xfrm>
              <a:off x="541" y="2951"/>
              <a:ext cx="2332" cy="459"/>
            </a:xfrm>
            <a:custGeom>
              <a:avLst/>
              <a:gdLst>
                <a:gd name="T0" fmla="*/ 0 w 4663"/>
                <a:gd name="T1" fmla="*/ 44 h 920"/>
                <a:gd name="T2" fmla="*/ 0 w 4663"/>
                <a:gd name="T3" fmla="*/ 910 h 920"/>
                <a:gd name="T4" fmla="*/ 4429 w 4663"/>
                <a:gd name="T5" fmla="*/ 920 h 920"/>
                <a:gd name="T6" fmla="*/ 4551 w 4663"/>
                <a:gd name="T7" fmla="*/ 852 h 920"/>
                <a:gd name="T8" fmla="*/ 4628 w 4663"/>
                <a:gd name="T9" fmla="*/ 798 h 920"/>
                <a:gd name="T10" fmla="*/ 4657 w 4663"/>
                <a:gd name="T11" fmla="*/ 758 h 920"/>
                <a:gd name="T12" fmla="*/ 4663 w 4663"/>
                <a:gd name="T13" fmla="*/ 618 h 920"/>
                <a:gd name="T14" fmla="*/ 4663 w 4663"/>
                <a:gd name="T15" fmla="*/ 570 h 920"/>
                <a:gd name="T16" fmla="*/ 4653 w 4663"/>
                <a:gd name="T17" fmla="*/ 506 h 920"/>
                <a:gd name="T18" fmla="*/ 4545 w 4663"/>
                <a:gd name="T19" fmla="*/ 390 h 920"/>
                <a:gd name="T20" fmla="*/ 1530 w 4663"/>
                <a:gd name="T21" fmla="*/ 6 h 920"/>
                <a:gd name="T22" fmla="*/ 1384 w 4663"/>
                <a:gd name="T23" fmla="*/ 0 h 920"/>
                <a:gd name="T24" fmla="*/ 116 w 4663"/>
                <a:gd name="T25" fmla="*/ 44 h 920"/>
                <a:gd name="T26" fmla="*/ 0 w 4663"/>
                <a:gd name="T27" fmla="*/ 44 h 920"/>
                <a:gd name="T28" fmla="*/ 0 w 4663"/>
                <a:gd name="T29" fmla="*/ 44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63"/>
                <a:gd name="T46" fmla="*/ 0 h 920"/>
                <a:gd name="T47" fmla="*/ 4663 w 4663"/>
                <a:gd name="T48" fmla="*/ 920 h 9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63" h="920">
                  <a:moveTo>
                    <a:pt x="0" y="44"/>
                  </a:moveTo>
                  <a:lnTo>
                    <a:pt x="0" y="910"/>
                  </a:lnTo>
                  <a:lnTo>
                    <a:pt x="4429" y="920"/>
                  </a:lnTo>
                  <a:lnTo>
                    <a:pt x="4551" y="852"/>
                  </a:lnTo>
                  <a:lnTo>
                    <a:pt x="4628" y="798"/>
                  </a:lnTo>
                  <a:lnTo>
                    <a:pt x="4657" y="758"/>
                  </a:lnTo>
                  <a:lnTo>
                    <a:pt x="4663" y="618"/>
                  </a:lnTo>
                  <a:lnTo>
                    <a:pt x="4663" y="570"/>
                  </a:lnTo>
                  <a:lnTo>
                    <a:pt x="4653" y="506"/>
                  </a:lnTo>
                  <a:lnTo>
                    <a:pt x="4545" y="390"/>
                  </a:lnTo>
                  <a:lnTo>
                    <a:pt x="1530" y="6"/>
                  </a:lnTo>
                  <a:lnTo>
                    <a:pt x="1384" y="0"/>
                  </a:lnTo>
                  <a:lnTo>
                    <a:pt x="116" y="44"/>
                  </a:lnTo>
                  <a:lnTo>
                    <a:pt x="0" y="44"/>
                  </a:lnTo>
                  <a:close/>
                </a:path>
              </a:pathLst>
            </a:custGeom>
            <a:solidFill>
              <a:srgbClr val="A39494"/>
            </a:solidFill>
            <a:ln w="9525">
              <a:noFill/>
              <a:round/>
              <a:headEnd/>
              <a:tailEnd/>
            </a:ln>
          </p:spPr>
          <p:txBody>
            <a:bodyPr/>
            <a:lstStyle/>
            <a:p>
              <a:endParaRPr lang="id-ID"/>
            </a:p>
          </p:txBody>
        </p:sp>
        <p:sp>
          <p:nvSpPr>
            <p:cNvPr id="12304" name="Freeform 13"/>
            <p:cNvSpPr>
              <a:spLocks/>
            </p:cNvSpPr>
            <p:nvPr/>
          </p:nvSpPr>
          <p:spPr bwMode="auto">
            <a:xfrm>
              <a:off x="3003" y="3271"/>
              <a:ext cx="49" cy="109"/>
            </a:xfrm>
            <a:custGeom>
              <a:avLst/>
              <a:gdLst>
                <a:gd name="T0" fmla="*/ 69 w 99"/>
                <a:gd name="T1" fmla="*/ 0 h 218"/>
                <a:gd name="T2" fmla="*/ 99 w 99"/>
                <a:gd name="T3" fmla="*/ 36 h 218"/>
                <a:gd name="T4" fmla="*/ 61 w 99"/>
                <a:gd name="T5" fmla="*/ 104 h 218"/>
                <a:gd name="T6" fmla="*/ 36 w 99"/>
                <a:gd name="T7" fmla="*/ 157 h 218"/>
                <a:gd name="T8" fmla="*/ 0 w 99"/>
                <a:gd name="T9" fmla="*/ 218 h 218"/>
                <a:gd name="T10" fmla="*/ 27 w 99"/>
                <a:gd name="T11" fmla="*/ 91 h 218"/>
                <a:gd name="T12" fmla="*/ 46 w 99"/>
                <a:gd name="T13" fmla="*/ 26 h 218"/>
                <a:gd name="T14" fmla="*/ 69 w 99"/>
                <a:gd name="T15" fmla="*/ 0 h 218"/>
                <a:gd name="T16" fmla="*/ 69 w 99"/>
                <a:gd name="T17" fmla="*/ 0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218"/>
                <a:gd name="T29" fmla="*/ 99 w 99"/>
                <a:gd name="T30" fmla="*/ 218 h 2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218">
                  <a:moveTo>
                    <a:pt x="69" y="0"/>
                  </a:moveTo>
                  <a:lnTo>
                    <a:pt x="99" y="36"/>
                  </a:lnTo>
                  <a:lnTo>
                    <a:pt x="61" y="104"/>
                  </a:lnTo>
                  <a:lnTo>
                    <a:pt x="36" y="157"/>
                  </a:lnTo>
                  <a:lnTo>
                    <a:pt x="0" y="218"/>
                  </a:lnTo>
                  <a:lnTo>
                    <a:pt x="27" y="91"/>
                  </a:lnTo>
                  <a:lnTo>
                    <a:pt x="46" y="26"/>
                  </a:lnTo>
                  <a:lnTo>
                    <a:pt x="69" y="0"/>
                  </a:lnTo>
                  <a:close/>
                </a:path>
              </a:pathLst>
            </a:custGeom>
            <a:solidFill>
              <a:srgbClr val="666666"/>
            </a:solidFill>
            <a:ln w="9525">
              <a:noFill/>
              <a:round/>
              <a:headEnd/>
              <a:tailEnd/>
            </a:ln>
          </p:spPr>
          <p:txBody>
            <a:bodyPr/>
            <a:lstStyle/>
            <a:p>
              <a:endParaRPr lang="id-ID"/>
            </a:p>
          </p:txBody>
        </p:sp>
        <p:sp>
          <p:nvSpPr>
            <p:cNvPr id="12305" name="Freeform 14"/>
            <p:cNvSpPr>
              <a:spLocks/>
            </p:cNvSpPr>
            <p:nvPr/>
          </p:nvSpPr>
          <p:spPr bwMode="auto">
            <a:xfrm>
              <a:off x="2133" y="2353"/>
              <a:ext cx="127" cy="520"/>
            </a:xfrm>
            <a:custGeom>
              <a:avLst/>
              <a:gdLst>
                <a:gd name="T0" fmla="*/ 245 w 253"/>
                <a:gd name="T1" fmla="*/ 106 h 1039"/>
                <a:gd name="T2" fmla="*/ 203 w 253"/>
                <a:gd name="T3" fmla="*/ 140 h 1039"/>
                <a:gd name="T4" fmla="*/ 196 w 253"/>
                <a:gd name="T5" fmla="*/ 192 h 1039"/>
                <a:gd name="T6" fmla="*/ 194 w 253"/>
                <a:gd name="T7" fmla="*/ 228 h 1039"/>
                <a:gd name="T8" fmla="*/ 222 w 253"/>
                <a:gd name="T9" fmla="*/ 307 h 1039"/>
                <a:gd name="T10" fmla="*/ 235 w 253"/>
                <a:gd name="T11" fmla="*/ 376 h 1039"/>
                <a:gd name="T12" fmla="*/ 235 w 253"/>
                <a:gd name="T13" fmla="*/ 545 h 1039"/>
                <a:gd name="T14" fmla="*/ 243 w 253"/>
                <a:gd name="T15" fmla="*/ 710 h 1039"/>
                <a:gd name="T16" fmla="*/ 253 w 253"/>
                <a:gd name="T17" fmla="*/ 819 h 1039"/>
                <a:gd name="T18" fmla="*/ 253 w 253"/>
                <a:gd name="T19" fmla="*/ 958 h 1039"/>
                <a:gd name="T20" fmla="*/ 253 w 253"/>
                <a:gd name="T21" fmla="*/ 1026 h 1039"/>
                <a:gd name="T22" fmla="*/ 178 w 253"/>
                <a:gd name="T23" fmla="*/ 1028 h 1039"/>
                <a:gd name="T24" fmla="*/ 49 w 253"/>
                <a:gd name="T25" fmla="*/ 1035 h 1039"/>
                <a:gd name="T26" fmla="*/ 0 w 253"/>
                <a:gd name="T27" fmla="*/ 1039 h 1039"/>
                <a:gd name="T28" fmla="*/ 13 w 253"/>
                <a:gd name="T29" fmla="*/ 712 h 1039"/>
                <a:gd name="T30" fmla="*/ 62 w 253"/>
                <a:gd name="T31" fmla="*/ 404 h 1039"/>
                <a:gd name="T32" fmla="*/ 74 w 253"/>
                <a:gd name="T33" fmla="*/ 209 h 1039"/>
                <a:gd name="T34" fmla="*/ 100 w 253"/>
                <a:gd name="T35" fmla="*/ 163 h 1039"/>
                <a:gd name="T36" fmla="*/ 106 w 253"/>
                <a:gd name="T37" fmla="*/ 121 h 1039"/>
                <a:gd name="T38" fmla="*/ 114 w 253"/>
                <a:gd name="T39" fmla="*/ 53 h 1039"/>
                <a:gd name="T40" fmla="*/ 133 w 253"/>
                <a:gd name="T41" fmla="*/ 17 h 1039"/>
                <a:gd name="T42" fmla="*/ 188 w 253"/>
                <a:gd name="T43" fmla="*/ 0 h 1039"/>
                <a:gd name="T44" fmla="*/ 253 w 253"/>
                <a:gd name="T45" fmla="*/ 76 h 1039"/>
                <a:gd name="T46" fmla="*/ 245 w 253"/>
                <a:gd name="T47" fmla="*/ 106 h 1039"/>
                <a:gd name="T48" fmla="*/ 245 w 253"/>
                <a:gd name="T49" fmla="*/ 106 h 10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3"/>
                <a:gd name="T76" fmla="*/ 0 h 1039"/>
                <a:gd name="T77" fmla="*/ 253 w 253"/>
                <a:gd name="T78" fmla="*/ 1039 h 10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3" h="1039">
                  <a:moveTo>
                    <a:pt x="245" y="106"/>
                  </a:moveTo>
                  <a:lnTo>
                    <a:pt x="203" y="140"/>
                  </a:lnTo>
                  <a:lnTo>
                    <a:pt x="196" y="192"/>
                  </a:lnTo>
                  <a:lnTo>
                    <a:pt x="194" y="228"/>
                  </a:lnTo>
                  <a:lnTo>
                    <a:pt x="222" y="307"/>
                  </a:lnTo>
                  <a:lnTo>
                    <a:pt x="235" y="376"/>
                  </a:lnTo>
                  <a:lnTo>
                    <a:pt x="235" y="545"/>
                  </a:lnTo>
                  <a:lnTo>
                    <a:pt x="243" y="710"/>
                  </a:lnTo>
                  <a:lnTo>
                    <a:pt x="253" y="819"/>
                  </a:lnTo>
                  <a:lnTo>
                    <a:pt x="253" y="958"/>
                  </a:lnTo>
                  <a:lnTo>
                    <a:pt x="253" y="1026"/>
                  </a:lnTo>
                  <a:lnTo>
                    <a:pt x="178" y="1028"/>
                  </a:lnTo>
                  <a:lnTo>
                    <a:pt x="49" y="1035"/>
                  </a:lnTo>
                  <a:lnTo>
                    <a:pt x="0" y="1039"/>
                  </a:lnTo>
                  <a:lnTo>
                    <a:pt x="13" y="712"/>
                  </a:lnTo>
                  <a:lnTo>
                    <a:pt x="62" y="404"/>
                  </a:lnTo>
                  <a:lnTo>
                    <a:pt x="74" y="209"/>
                  </a:lnTo>
                  <a:lnTo>
                    <a:pt x="100" y="163"/>
                  </a:lnTo>
                  <a:lnTo>
                    <a:pt x="106" y="121"/>
                  </a:lnTo>
                  <a:lnTo>
                    <a:pt x="114" y="53"/>
                  </a:lnTo>
                  <a:lnTo>
                    <a:pt x="133" y="17"/>
                  </a:lnTo>
                  <a:lnTo>
                    <a:pt x="188" y="0"/>
                  </a:lnTo>
                  <a:lnTo>
                    <a:pt x="253" y="76"/>
                  </a:lnTo>
                  <a:lnTo>
                    <a:pt x="245" y="106"/>
                  </a:lnTo>
                  <a:close/>
                </a:path>
              </a:pathLst>
            </a:custGeom>
            <a:solidFill>
              <a:srgbClr val="2E2E3B"/>
            </a:solidFill>
            <a:ln w="9525">
              <a:noFill/>
              <a:round/>
              <a:headEnd/>
              <a:tailEnd/>
            </a:ln>
          </p:spPr>
          <p:txBody>
            <a:bodyPr/>
            <a:lstStyle/>
            <a:p>
              <a:endParaRPr lang="id-ID"/>
            </a:p>
          </p:txBody>
        </p:sp>
        <p:sp>
          <p:nvSpPr>
            <p:cNvPr id="12306" name="Freeform 15"/>
            <p:cNvSpPr>
              <a:spLocks/>
            </p:cNvSpPr>
            <p:nvPr/>
          </p:nvSpPr>
          <p:spPr bwMode="auto">
            <a:xfrm>
              <a:off x="2098" y="2889"/>
              <a:ext cx="780" cy="348"/>
            </a:xfrm>
            <a:custGeom>
              <a:avLst/>
              <a:gdLst>
                <a:gd name="T0" fmla="*/ 939 w 1559"/>
                <a:gd name="T1" fmla="*/ 572 h 695"/>
                <a:gd name="T2" fmla="*/ 1228 w 1559"/>
                <a:gd name="T3" fmla="*/ 564 h 695"/>
                <a:gd name="T4" fmla="*/ 1409 w 1559"/>
                <a:gd name="T5" fmla="*/ 547 h 695"/>
                <a:gd name="T6" fmla="*/ 1470 w 1559"/>
                <a:gd name="T7" fmla="*/ 551 h 695"/>
                <a:gd name="T8" fmla="*/ 1491 w 1559"/>
                <a:gd name="T9" fmla="*/ 575 h 695"/>
                <a:gd name="T10" fmla="*/ 1525 w 1559"/>
                <a:gd name="T11" fmla="*/ 608 h 695"/>
                <a:gd name="T12" fmla="*/ 1534 w 1559"/>
                <a:gd name="T13" fmla="*/ 653 h 695"/>
                <a:gd name="T14" fmla="*/ 1557 w 1559"/>
                <a:gd name="T15" fmla="*/ 695 h 695"/>
                <a:gd name="T16" fmla="*/ 1559 w 1559"/>
                <a:gd name="T17" fmla="*/ 651 h 695"/>
                <a:gd name="T18" fmla="*/ 1559 w 1559"/>
                <a:gd name="T19" fmla="*/ 594 h 695"/>
                <a:gd name="T20" fmla="*/ 1553 w 1559"/>
                <a:gd name="T21" fmla="*/ 562 h 695"/>
                <a:gd name="T22" fmla="*/ 1536 w 1559"/>
                <a:gd name="T23" fmla="*/ 507 h 695"/>
                <a:gd name="T24" fmla="*/ 1531 w 1559"/>
                <a:gd name="T25" fmla="*/ 478 h 695"/>
                <a:gd name="T26" fmla="*/ 1506 w 1559"/>
                <a:gd name="T27" fmla="*/ 461 h 695"/>
                <a:gd name="T28" fmla="*/ 1457 w 1559"/>
                <a:gd name="T29" fmla="*/ 452 h 695"/>
                <a:gd name="T30" fmla="*/ 1367 w 1559"/>
                <a:gd name="T31" fmla="*/ 446 h 695"/>
                <a:gd name="T32" fmla="*/ 1367 w 1559"/>
                <a:gd name="T33" fmla="*/ 418 h 695"/>
                <a:gd name="T34" fmla="*/ 1282 w 1559"/>
                <a:gd name="T35" fmla="*/ 344 h 695"/>
                <a:gd name="T36" fmla="*/ 1236 w 1559"/>
                <a:gd name="T37" fmla="*/ 344 h 695"/>
                <a:gd name="T38" fmla="*/ 1217 w 1559"/>
                <a:gd name="T39" fmla="*/ 321 h 695"/>
                <a:gd name="T40" fmla="*/ 1190 w 1559"/>
                <a:gd name="T41" fmla="*/ 330 h 695"/>
                <a:gd name="T42" fmla="*/ 1160 w 1559"/>
                <a:gd name="T43" fmla="*/ 315 h 695"/>
                <a:gd name="T44" fmla="*/ 1093 w 1559"/>
                <a:gd name="T45" fmla="*/ 171 h 695"/>
                <a:gd name="T46" fmla="*/ 1027 w 1559"/>
                <a:gd name="T47" fmla="*/ 41 h 695"/>
                <a:gd name="T48" fmla="*/ 1000 w 1559"/>
                <a:gd name="T49" fmla="*/ 1 h 695"/>
                <a:gd name="T50" fmla="*/ 782 w 1559"/>
                <a:gd name="T51" fmla="*/ 0 h 695"/>
                <a:gd name="T52" fmla="*/ 723 w 1559"/>
                <a:gd name="T53" fmla="*/ 36 h 695"/>
                <a:gd name="T54" fmla="*/ 639 w 1559"/>
                <a:gd name="T55" fmla="*/ 207 h 695"/>
                <a:gd name="T56" fmla="*/ 529 w 1559"/>
                <a:gd name="T57" fmla="*/ 207 h 695"/>
                <a:gd name="T58" fmla="*/ 57 w 1559"/>
                <a:gd name="T59" fmla="*/ 209 h 695"/>
                <a:gd name="T60" fmla="*/ 25 w 1559"/>
                <a:gd name="T61" fmla="*/ 207 h 695"/>
                <a:gd name="T62" fmla="*/ 4 w 1559"/>
                <a:gd name="T63" fmla="*/ 243 h 695"/>
                <a:gd name="T64" fmla="*/ 0 w 1559"/>
                <a:gd name="T65" fmla="*/ 277 h 695"/>
                <a:gd name="T66" fmla="*/ 2 w 1559"/>
                <a:gd name="T67" fmla="*/ 359 h 695"/>
                <a:gd name="T68" fmla="*/ 29 w 1559"/>
                <a:gd name="T69" fmla="*/ 382 h 695"/>
                <a:gd name="T70" fmla="*/ 996 w 1559"/>
                <a:gd name="T71" fmla="*/ 410 h 695"/>
                <a:gd name="T72" fmla="*/ 1103 w 1559"/>
                <a:gd name="T73" fmla="*/ 380 h 695"/>
                <a:gd name="T74" fmla="*/ 1131 w 1559"/>
                <a:gd name="T75" fmla="*/ 383 h 695"/>
                <a:gd name="T76" fmla="*/ 1150 w 1559"/>
                <a:gd name="T77" fmla="*/ 423 h 695"/>
                <a:gd name="T78" fmla="*/ 1137 w 1559"/>
                <a:gd name="T79" fmla="*/ 450 h 695"/>
                <a:gd name="T80" fmla="*/ 991 w 1559"/>
                <a:gd name="T81" fmla="*/ 505 h 695"/>
                <a:gd name="T82" fmla="*/ 962 w 1559"/>
                <a:gd name="T83" fmla="*/ 524 h 695"/>
                <a:gd name="T84" fmla="*/ 939 w 1559"/>
                <a:gd name="T85" fmla="*/ 572 h 695"/>
                <a:gd name="T86" fmla="*/ 939 w 1559"/>
                <a:gd name="T87" fmla="*/ 572 h 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559"/>
                <a:gd name="T133" fmla="*/ 0 h 695"/>
                <a:gd name="T134" fmla="*/ 1559 w 1559"/>
                <a:gd name="T135" fmla="*/ 695 h 6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559" h="695">
                  <a:moveTo>
                    <a:pt x="939" y="572"/>
                  </a:moveTo>
                  <a:lnTo>
                    <a:pt x="1228" y="564"/>
                  </a:lnTo>
                  <a:lnTo>
                    <a:pt x="1409" y="547"/>
                  </a:lnTo>
                  <a:lnTo>
                    <a:pt x="1470" y="551"/>
                  </a:lnTo>
                  <a:lnTo>
                    <a:pt x="1491" y="575"/>
                  </a:lnTo>
                  <a:lnTo>
                    <a:pt x="1525" y="608"/>
                  </a:lnTo>
                  <a:lnTo>
                    <a:pt x="1534" y="653"/>
                  </a:lnTo>
                  <a:lnTo>
                    <a:pt x="1557" y="695"/>
                  </a:lnTo>
                  <a:lnTo>
                    <a:pt x="1559" y="651"/>
                  </a:lnTo>
                  <a:lnTo>
                    <a:pt x="1559" y="594"/>
                  </a:lnTo>
                  <a:lnTo>
                    <a:pt x="1553" y="562"/>
                  </a:lnTo>
                  <a:lnTo>
                    <a:pt x="1536" y="507"/>
                  </a:lnTo>
                  <a:lnTo>
                    <a:pt x="1531" y="478"/>
                  </a:lnTo>
                  <a:lnTo>
                    <a:pt x="1506" y="461"/>
                  </a:lnTo>
                  <a:lnTo>
                    <a:pt x="1457" y="452"/>
                  </a:lnTo>
                  <a:lnTo>
                    <a:pt x="1367" y="446"/>
                  </a:lnTo>
                  <a:lnTo>
                    <a:pt x="1367" y="418"/>
                  </a:lnTo>
                  <a:lnTo>
                    <a:pt x="1282" y="344"/>
                  </a:lnTo>
                  <a:lnTo>
                    <a:pt x="1236" y="344"/>
                  </a:lnTo>
                  <a:lnTo>
                    <a:pt x="1217" y="321"/>
                  </a:lnTo>
                  <a:lnTo>
                    <a:pt x="1190" y="330"/>
                  </a:lnTo>
                  <a:lnTo>
                    <a:pt x="1160" y="315"/>
                  </a:lnTo>
                  <a:lnTo>
                    <a:pt x="1093" y="171"/>
                  </a:lnTo>
                  <a:lnTo>
                    <a:pt x="1027" y="41"/>
                  </a:lnTo>
                  <a:lnTo>
                    <a:pt x="1000" y="1"/>
                  </a:lnTo>
                  <a:lnTo>
                    <a:pt x="782" y="0"/>
                  </a:lnTo>
                  <a:lnTo>
                    <a:pt x="723" y="36"/>
                  </a:lnTo>
                  <a:lnTo>
                    <a:pt x="639" y="207"/>
                  </a:lnTo>
                  <a:lnTo>
                    <a:pt x="529" y="207"/>
                  </a:lnTo>
                  <a:lnTo>
                    <a:pt x="57" y="209"/>
                  </a:lnTo>
                  <a:lnTo>
                    <a:pt x="25" y="207"/>
                  </a:lnTo>
                  <a:lnTo>
                    <a:pt x="4" y="243"/>
                  </a:lnTo>
                  <a:lnTo>
                    <a:pt x="0" y="277"/>
                  </a:lnTo>
                  <a:lnTo>
                    <a:pt x="2" y="359"/>
                  </a:lnTo>
                  <a:lnTo>
                    <a:pt x="29" y="382"/>
                  </a:lnTo>
                  <a:lnTo>
                    <a:pt x="996" y="410"/>
                  </a:lnTo>
                  <a:lnTo>
                    <a:pt x="1103" y="380"/>
                  </a:lnTo>
                  <a:lnTo>
                    <a:pt x="1131" y="383"/>
                  </a:lnTo>
                  <a:lnTo>
                    <a:pt x="1150" y="423"/>
                  </a:lnTo>
                  <a:lnTo>
                    <a:pt x="1137" y="450"/>
                  </a:lnTo>
                  <a:lnTo>
                    <a:pt x="991" y="505"/>
                  </a:lnTo>
                  <a:lnTo>
                    <a:pt x="962" y="524"/>
                  </a:lnTo>
                  <a:lnTo>
                    <a:pt x="939" y="572"/>
                  </a:lnTo>
                  <a:close/>
                </a:path>
              </a:pathLst>
            </a:custGeom>
            <a:solidFill>
              <a:srgbClr val="F5F5F5"/>
            </a:solidFill>
            <a:ln w="9525">
              <a:noFill/>
              <a:round/>
              <a:headEnd/>
              <a:tailEnd/>
            </a:ln>
          </p:spPr>
          <p:txBody>
            <a:bodyPr/>
            <a:lstStyle/>
            <a:p>
              <a:endParaRPr lang="id-ID"/>
            </a:p>
          </p:txBody>
        </p:sp>
        <p:sp>
          <p:nvSpPr>
            <p:cNvPr id="12307" name="Freeform 16"/>
            <p:cNvSpPr>
              <a:spLocks/>
            </p:cNvSpPr>
            <p:nvPr/>
          </p:nvSpPr>
          <p:spPr bwMode="auto">
            <a:xfrm>
              <a:off x="2580" y="2923"/>
              <a:ext cx="35" cy="31"/>
            </a:xfrm>
            <a:custGeom>
              <a:avLst/>
              <a:gdLst>
                <a:gd name="T0" fmla="*/ 10 w 71"/>
                <a:gd name="T1" fmla="*/ 15 h 63"/>
                <a:gd name="T2" fmla="*/ 17 w 71"/>
                <a:gd name="T3" fmla="*/ 9 h 63"/>
                <a:gd name="T4" fmla="*/ 34 w 71"/>
                <a:gd name="T5" fmla="*/ 0 h 63"/>
                <a:gd name="T6" fmla="*/ 57 w 71"/>
                <a:gd name="T7" fmla="*/ 13 h 63"/>
                <a:gd name="T8" fmla="*/ 71 w 71"/>
                <a:gd name="T9" fmla="*/ 32 h 63"/>
                <a:gd name="T10" fmla="*/ 69 w 71"/>
                <a:gd name="T11" fmla="*/ 63 h 63"/>
                <a:gd name="T12" fmla="*/ 15 w 71"/>
                <a:gd name="T13" fmla="*/ 61 h 63"/>
                <a:gd name="T14" fmla="*/ 0 w 71"/>
                <a:gd name="T15" fmla="*/ 32 h 63"/>
                <a:gd name="T16" fmla="*/ 10 w 71"/>
                <a:gd name="T17" fmla="*/ 15 h 63"/>
                <a:gd name="T18" fmla="*/ 10 w 71"/>
                <a:gd name="T19" fmla="*/ 15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1"/>
                <a:gd name="T31" fmla="*/ 0 h 63"/>
                <a:gd name="T32" fmla="*/ 71 w 71"/>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1" h="63">
                  <a:moveTo>
                    <a:pt x="10" y="15"/>
                  </a:moveTo>
                  <a:lnTo>
                    <a:pt x="17" y="9"/>
                  </a:lnTo>
                  <a:lnTo>
                    <a:pt x="34" y="0"/>
                  </a:lnTo>
                  <a:lnTo>
                    <a:pt x="57" y="13"/>
                  </a:lnTo>
                  <a:lnTo>
                    <a:pt x="71" y="32"/>
                  </a:lnTo>
                  <a:lnTo>
                    <a:pt x="69" y="63"/>
                  </a:lnTo>
                  <a:lnTo>
                    <a:pt x="15" y="61"/>
                  </a:lnTo>
                  <a:lnTo>
                    <a:pt x="0" y="32"/>
                  </a:lnTo>
                  <a:lnTo>
                    <a:pt x="10" y="15"/>
                  </a:lnTo>
                  <a:close/>
                </a:path>
              </a:pathLst>
            </a:custGeom>
            <a:solidFill>
              <a:srgbClr val="CCCCCC"/>
            </a:solidFill>
            <a:ln w="9525">
              <a:noFill/>
              <a:round/>
              <a:headEnd/>
              <a:tailEnd/>
            </a:ln>
          </p:spPr>
          <p:txBody>
            <a:bodyPr/>
            <a:lstStyle/>
            <a:p>
              <a:endParaRPr lang="id-ID"/>
            </a:p>
          </p:txBody>
        </p:sp>
        <p:sp>
          <p:nvSpPr>
            <p:cNvPr id="12308" name="Freeform 17"/>
            <p:cNvSpPr>
              <a:spLocks/>
            </p:cNvSpPr>
            <p:nvPr/>
          </p:nvSpPr>
          <p:spPr bwMode="auto">
            <a:xfrm>
              <a:off x="2108" y="3079"/>
              <a:ext cx="568" cy="124"/>
            </a:xfrm>
            <a:custGeom>
              <a:avLst/>
              <a:gdLst>
                <a:gd name="T0" fmla="*/ 0 w 1137"/>
                <a:gd name="T1" fmla="*/ 0 h 249"/>
                <a:gd name="T2" fmla="*/ 970 w 1137"/>
                <a:gd name="T3" fmla="*/ 22 h 249"/>
                <a:gd name="T4" fmla="*/ 1010 w 1137"/>
                <a:gd name="T5" fmla="*/ 19 h 249"/>
                <a:gd name="T6" fmla="*/ 1054 w 1137"/>
                <a:gd name="T7" fmla="*/ 5 h 249"/>
                <a:gd name="T8" fmla="*/ 1086 w 1137"/>
                <a:gd name="T9" fmla="*/ 2 h 249"/>
                <a:gd name="T10" fmla="*/ 1120 w 1137"/>
                <a:gd name="T11" fmla="*/ 5 h 249"/>
                <a:gd name="T12" fmla="*/ 1137 w 1137"/>
                <a:gd name="T13" fmla="*/ 30 h 249"/>
                <a:gd name="T14" fmla="*/ 1114 w 1137"/>
                <a:gd name="T15" fmla="*/ 72 h 249"/>
                <a:gd name="T16" fmla="*/ 1057 w 1137"/>
                <a:gd name="T17" fmla="*/ 95 h 249"/>
                <a:gd name="T18" fmla="*/ 983 w 1137"/>
                <a:gd name="T19" fmla="*/ 125 h 249"/>
                <a:gd name="T20" fmla="*/ 977 w 1137"/>
                <a:gd name="T21" fmla="*/ 119 h 249"/>
                <a:gd name="T22" fmla="*/ 955 w 1137"/>
                <a:gd name="T23" fmla="*/ 131 h 249"/>
                <a:gd name="T24" fmla="*/ 934 w 1137"/>
                <a:gd name="T25" fmla="*/ 157 h 249"/>
                <a:gd name="T26" fmla="*/ 907 w 1137"/>
                <a:gd name="T27" fmla="*/ 197 h 249"/>
                <a:gd name="T28" fmla="*/ 886 w 1137"/>
                <a:gd name="T29" fmla="*/ 232 h 249"/>
                <a:gd name="T30" fmla="*/ 877 w 1137"/>
                <a:gd name="T31" fmla="*/ 247 h 249"/>
                <a:gd name="T32" fmla="*/ 801 w 1137"/>
                <a:gd name="T33" fmla="*/ 249 h 249"/>
                <a:gd name="T34" fmla="*/ 377 w 1137"/>
                <a:gd name="T35" fmla="*/ 239 h 249"/>
                <a:gd name="T36" fmla="*/ 219 w 1137"/>
                <a:gd name="T37" fmla="*/ 232 h 249"/>
                <a:gd name="T38" fmla="*/ 168 w 1137"/>
                <a:gd name="T39" fmla="*/ 228 h 249"/>
                <a:gd name="T40" fmla="*/ 141 w 1137"/>
                <a:gd name="T41" fmla="*/ 194 h 249"/>
                <a:gd name="T42" fmla="*/ 139 w 1137"/>
                <a:gd name="T43" fmla="*/ 133 h 249"/>
                <a:gd name="T44" fmla="*/ 116 w 1137"/>
                <a:gd name="T45" fmla="*/ 125 h 249"/>
                <a:gd name="T46" fmla="*/ 56 w 1137"/>
                <a:gd name="T47" fmla="*/ 121 h 249"/>
                <a:gd name="T48" fmla="*/ 6 w 1137"/>
                <a:gd name="T49" fmla="*/ 89 h 249"/>
                <a:gd name="T50" fmla="*/ 0 w 1137"/>
                <a:gd name="T51" fmla="*/ 0 h 249"/>
                <a:gd name="T52" fmla="*/ 0 w 1137"/>
                <a:gd name="T53" fmla="*/ 0 h 2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37"/>
                <a:gd name="T82" fmla="*/ 0 h 249"/>
                <a:gd name="T83" fmla="*/ 1137 w 1137"/>
                <a:gd name="T84" fmla="*/ 249 h 2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37" h="249">
                  <a:moveTo>
                    <a:pt x="0" y="0"/>
                  </a:moveTo>
                  <a:lnTo>
                    <a:pt x="970" y="22"/>
                  </a:lnTo>
                  <a:lnTo>
                    <a:pt x="1010" y="19"/>
                  </a:lnTo>
                  <a:lnTo>
                    <a:pt x="1054" y="5"/>
                  </a:lnTo>
                  <a:lnTo>
                    <a:pt x="1086" y="2"/>
                  </a:lnTo>
                  <a:lnTo>
                    <a:pt x="1120" y="5"/>
                  </a:lnTo>
                  <a:lnTo>
                    <a:pt x="1137" y="30"/>
                  </a:lnTo>
                  <a:lnTo>
                    <a:pt x="1114" y="72"/>
                  </a:lnTo>
                  <a:lnTo>
                    <a:pt x="1057" y="95"/>
                  </a:lnTo>
                  <a:lnTo>
                    <a:pt x="983" y="125"/>
                  </a:lnTo>
                  <a:lnTo>
                    <a:pt x="977" y="119"/>
                  </a:lnTo>
                  <a:lnTo>
                    <a:pt x="955" y="131"/>
                  </a:lnTo>
                  <a:lnTo>
                    <a:pt x="934" y="157"/>
                  </a:lnTo>
                  <a:lnTo>
                    <a:pt x="907" y="197"/>
                  </a:lnTo>
                  <a:lnTo>
                    <a:pt x="886" y="232"/>
                  </a:lnTo>
                  <a:lnTo>
                    <a:pt x="877" y="247"/>
                  </a:lnTo>
                  <a:lnTo>
                    <a:pt x="801" y="249"/>
                  </a:lnTo>
                  <a:lnTo>
                    <a:pt x="377" y="239"/>
                  </a:lnTo>
                  <a:lnTo>
                    <a:pt x="219" y="232"/>
                  </a:lnTo>
                  <a:lnTo>
                    <a:pt x="168" y="228"/>
                  </a:lnTo>
                  <a:lnTo>
                    <a:pt x="141" y="194"/>
                  </a:lnTo>
                  <a:lnTo>
                    <a:pt x="139" y="133"/>
                  </a:lnTo>
                  <a:lnTo>
                    <a:pt x="116" y="125"/>
                  </a:lnTo>
                  <a:lnTo>
                    <a:pt x="56" y="121"/>
                  </a:lnTo>
                  <a:lnTo>
                    <a:pt x="6" y="89"/>
                  </a:lnTo>
                  <a:lnTo>
                    <a:pt x="0" y="0"/>
                  </a:lnTo>
                  <a:close/>
                </a:path>
              </a:pathLst>
            </a:custGeom>
            <a:solidFill>
              <a:srgbClr val="B2B2B2"/>
            </a:solidFill>
            <a:ln w="9525">
              <a:noFill/>
              <a:round/>
              <a:headEnd/>
              <a:tailEnd/>
            </a:ln>
          </p:spPr>
          <p:txBody>
            <a:bodyPr/>
            <a:lstStyle/>
            <a:p>
              <a:endParaRPr lang="id-ID"/>
            </a:p>
          </p:txBody>
        </p:sp>
        <p:sp>
          <p:nvSpPr>
            <p:cNvPr id="12309" name="Freeform 18"/>
            <p:cNvSpPr>
              <a:spLocks/>
            </p:cNvSpPr>
            <p:nvPr/>
          </p:nvSpPr>
          <p:spPr bwMode="auto">
            <a:xfrm>
              <a:off x="2615" y="3217"/>
              <a:ext cx="259" cy="153"/>
            </a:xfrm>
            <a:custGeom>
              <a:avLst/>
              <a:gdLst>
                <a:gd name="T0" fmla="*/ 498 w 517"/>
                <a:gd name="T1" fmla="*/ 0 h 306"/>
                <a:gd name="T2" fmla="*/ 461 w 517"/>
                <a:gd name="T3" fmla="*/ 76 h 306"/>
                <a:gd name="T4" fmla="*/ 372 w 517"/>
                <a:gd name="T5" fmla="*/ 147 h 306"/>
                <a:gd name="T6" fmla="*/ 254 w 517"/>
                <a:gd name="T7" fmla="*/ 211 h 306"/>
                <a:gd name="T8" fmla="*/ 0 w 517"/>
                <a:gd name="T9" fmla="*/ 306 h 306"/>
                <a:gd name="T10" fmla="*/ 184 w 517"/>
                <a:gd name="T11" fmla="*/ 283 h 306"/>
                <a:gd name="T12" fmla="*/ 233 w 517"/>
                <a:gd name="T13" fmla="*/ 261 h 306"/>
                <a:gd name="T14" fmla="*/ 275 w 517"/>
                <a:gd name="T15" fmla="*/ 242 h 306"/>
                <a:gd name="T16" fmla="*/ 319 w 517"/>
                <a:gd name="T17" fmla="*/ 223 h 306"/>
                <a:gd name="T18" fmla="*/ 361 w 517"/>
                <a:gd name="T19" fmla="*/ 204 h 306"/>
                <a:gd name="T20" fmla="*/ 397 w 517"/>
                <a:gd name="T21" fmla="*/ 187 h 306"/>
                <a:gd name="T22" fmla="*/ 433 w 517"/>
                <a:gd name="T23" fmla="*/ 171 h 306"/>
                <a:gd name="T24" fmla="*/ 439 w 517"/>
                <a:gd name="T25" fmla="*/ 293 h 306"/>
                <a:gd name="T26" fmla="*/ 509 w 517"/>
                <a:gd name="T27" fmla="*/ 226 h 306"/>
                <a:gd name="T28" fmla="*/ 517 w 517"/>
                <a:gd name="T29" fmla="*/ 40 h 306"/>
                <a:gd name="T30" fmla="*/ 498 w 517"/>
                <a:gd name="T31" fmla="*/ 0 h 306"/>
                <a:gd name="T32" fmla="*/ 498 w 517"/>
                <a:gd name="T33" fmla="*/ 0 h 3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7"/>
                <a:gd name="T52" fmla="*/ 0 h 306"/>
                <a:gd name="T53" fmla="*/ 517 w 517"/>
                <a:gd name="T54" fmla="*/ 306 h 3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7" h="306">
                  <a:moveTo>
                    <a:pt x="498" y="0"/>
                  </a:moveTo>
                  <a:lnTo>
                    <a:pt x="461" y="76"/>
                  </a:lnTo>
                  <a:lnTo>
                    <a:pt x="372" y="147"/>
                  </a:lnTo>
                  <a:lnTo>
                    <a:pt x="254" y="211"/>
                  </a:lnTo>
                  <a:lnTo>
                    <a:pt x="0" y="306"/>
                  </a:lnTo>
                  <a:lnTo>
                    <a:pt x="184" y="283"/>
                  </a:lnTo>
                  <a:lnTo>
                    <a:pt x="233" y="261"/>
                  </a:lnTo>
                  <a:lnTo>
                    <a:pt x="275" y="242"/>
                  </a:lnTo>
                  <a:lnTo>
                    <a:pt x="319" y="223"/>
                  </a:lnTo>
                  <a:lnTo>
                    <a:pt x="361" y="204"/>
                  </a:lnTo>
                  <a:lnTo>
                    <a:pt x="397" y="187"/>
                  </a:lnTo>
                  <a:lnTo>
                    <a:pt x="433" y="171"/>
                  </a:lnTo>
                  <a:lnTo>
                    <a:pt x="439" y="293"/>
                  </a:lnTo>
                  <a:lnTo>
                    <a:pt x="509" y="226"/>
                  </a:lnTo>
                  <a:lnTo>
                    <a:pt x="517" y="40"/>
                  </a:lnTo>
                  <a:lnTo>
                    <a:pt x="498" y="0"/>
                  </a:lnTo>
                  <a:close/>
                </a:path>
              </a:pathLst>
            </a:custGeom>
            <a:solidFill>
              <a:srgbClr val="B2B2B2"/>
            </a:solidFill>
            <a:ln w="9525">
              <a:noFill/>
              <a:round/>
              <a:headEnd/>
              <a:tailEnd/>
            </a:ln>
          </p:spPr>
          <p:txBody>
            <a:bodyPr/>
            <a:lstStyle/>
            <a:p>
              <a:endParaRPr lang="id-ID"/>
            </a:p>
          </p:txBody>
        </p:sp>
        <p:sp>
          <p:nvSpPr>
            <p:cNvPr id="12310" name="Freeform 19"/>
            <p:cNvSpPr>
              <a:spLocks/>
            </p:cNvSpPr>
            <p:nvPr/>
          </p:nvSpPr>
          <p:spPr bwMode="auto">
            <a:xfrm>
              <a:off x="825" y="2972"/>
              <a:ext cx="1286" cy="203"/>
            </a:xfrm>
            <a:custGeom>
              <a:avLst/>
              <a:gdLst>
                <a:gd name="T0" fmla="*/ 2564 w 2570"/>
                <a:gd name="T1" fmla="*/ 308 h 405"/>
                <a:gd name="T2" fmla="*/ 2209 w 2570"/>
                <a:gd name="T3" fmla="*/ 401 h 405"/>
                <a:gd name="T4" fmla="*/ 2169 w 2570"/>
                <a:gd name="T5" fmla="*/ 405 h 405"/>
                <a:gd name="T6" fmla="*/ 1350 w 2570"/>
                <a:gd name="T7" fmla="*/ 331 h 405"/>
                <a:gd name="T8" fmla="*/ 791 w 2570"/>
                <a:gd name="T9" fmla="*/ 260 h 405"/>
                <a:gd name="T10" fmla="*/ 528 w 2570"/>
                <a:gd name="T11" fmla="*/ 224 h 405"/>
                <a:gd name="T12" fmla="*/ 0 w 2570"/>
                <a:gd name="T13" fmla="*/ 161 h 405"/>
                <a:gd name="T14" fmla="*/ 38 w 2570"/>
                <a:gd name="T15" fmla="*/ 142 h 405"/>
                <a:gd name="T16" fmla="*/ 205 w 2570"/>
                <a:gd name="T17" fmla="*/ 104 h 405"/>
                <a:gd name="T18" fmla="*/ 350 w 2570"/>
                <a:gd name="T19" fmla="*/ 85 h 405"/>
                <a:gd name="T20" fmla="*/ 574 w 2570"/>
                <a:gd name="T21" fmla="*/ 55 h 405"/>
                <a:gd name="T22" fmla="*/ 935 w 2570"/>
                <a:gd name="T23" fmla="*/ 0 h 405"/>
                <a:gd name="T24" fmla="*/ 1475 w 2570"/>
                <a:gd name="T25" fmla="*/ 26 h 405"/>
                <a:gd name="T26" fmla="*/ 2072 w 2570"/>
                <a:gd name="T27" fmla="*/ 78 h 405"/>
                <a:gd name="T28" fmla="*/ 2547 w 2570"/>
                <a:gd name="T29" fmla="*/ 127 h 405"/>
                <a:gd name="T30" fmla="*/ 2549 w 2570"/>
                <a:gd name="T31" fmla="*/ 178 h 405"/>
                <a:gd name="T32" fmla="*/ 2570 w 2570"/>
                <a:gd name="T33" fmla="*/ 218 h 405"/>
                <a:gd name="T34" fmla="*/ 2564 w 2570"/>
                <a:gd name="T35" fmla="*/ 308 h 405"/>
                <a:gd name="T36" fmla="*/ 2564 w 2570"/>
                <a:gd name="T37" fmla="*/ 308 h 40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70"/>
                <a:gd name="T58" fmla="*/ 0 h 405"/>
                <a:gd name="T59" fmla="*/ 2570 w 2570"/>
                <a:gd name="T60" fmla="*/ 405 h 40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70" h="405">
                  <a:moveTo>
                    <a:pt x="2564" y="308"/>
                  </a:moveTo>
                  <a:lnTo>
                    <a:pt x="2209" y="401"/>
                  </a:lnTo>
                  <a:lnTo>
                    <a:pt x="2169" y="405"/>
                  </a:lnTo>
                  <a:lnTo>
                    <a:pt x="1350" y="331"/>
                  </a:lnTo>
                  <a:lnTo>
                    <a:pt x="791" y="260"/>
                  </a:lnTo>
                  <a:lnTo>
                    <a:pt x="528" y="224"/>
                  </a:lnTo>
                  <a:lnTo>
                    <a:pt x="0" y="161"/>
                  </a:lnTo>
                  <a:lnTo>
                    <a:pt x="38" y="142"/>
                  </a:lnTo>
                  <a:lnTo>
                    <a:pt x="205" y="104"/>
                  </a:lnTo>
                  <a:lnTo>
                    <a:pt x="350" y="85"/>
                  </a:lnTo>
                  <a:lnTo>
                    <a:pt x="574" y="55"/>
                  </a:lnTo>
                  <a:lnTo>
                    <a:pt x="935" y="0"/>
                  </a:lnTo>
                  <a:lnTo>
                    <a:pt x="1475" y="26"/>
                  </a:lnTo>
                  <a:lnTo>
                    <a:pt x="2072" y="78"/>
                  </a:lnTo>
                  <a:lnTo>
                    <a:pt x="2547" y="127"/>
                  </a:lnTo>
                  <a:lnTo>
                    <a:pt x="2549" y="178"/>
                  </a:lnTo>
                  <a:lnTo>
                    <a:pt x="2570" y="218"/>
                  </a:lnTo>
                  <a:lnTo>
                    <a:pt x="2564" y="308"/>
                  </a:lnTo>
                  <a:close/>
                </a:path>
              </a:pathLst>
            </a:custGeom>
            <a:solidFill>
              <a:srgbClr val="FFF2E5"/>
            </a:solidFill>
            <a:ln w="9525">
              <a:noFill/>
              <a:round/>
              <a:headEnd/>
              <a:tailEnd/>
            </a:ln>
          </p:spPr>
          <p:txBody>
            <a:bodyPr/>
            <a:lstStyle/>
            <a:p>
              <a:endParaRPr lang="id-ID"/>
            </a:p>
          </p:txBody>
        </p:sp>
        <p:sp>
          <p:nvSpPr>
            <p:cNvPr id="12311" name="Freeform 20"/>
            <p:cNvSpPr>
              <a:spLocks/>
            </p:cNvSpPr>
            <p:nvPr/>
          </p:nvSpPr>
          <p:spPr bwMode="auto">
            <a:xfrm>
              <a:off x="3014" y="3281"/>
              <a:ext cx="29" cy="60"/>
            </a:xfrm>
            <a:custGeom>
              <a:avLst/>
              <a:gdLst>
                <a:gd name="T0" fmla="*/ 42 w 57"/>
                <a:gd name="T1" fmla="*/ 0 h 120"/>
                <a:gd name="T2" fmla="*/ 17 w 57"/>
                <a:gd name="T3" fmla="*/ 54 h 120"/>
                <a:gd name="T4" fmla="*/ 0 w 57"/>
                <a:gd name="T5" fmla="*/ 120 h 120"/>
                <a:gd name="T6" fmla="*/ 32 w 57"/>
                <a:gd name="T7" fmla="*/ 75 h 120"/>
                <a:gd name="T8" fmla="*/ 57 w 57"/>
                <a:gd name="T9" fmla="*/ 33 h 120"/>
                <a:gd name="T10" fmla="*/ 42 w 57"/>
                <a:gd name="T11" fmla="*/ 0 h 120"/>
                <a:gd name="T12" fmla="*/ 42 w 57"/>
                <a:gd name="T13" fmla="*/ 0 h 120"/>
                <a:gd name="T14" fmla="*/ 0 60000 65536"/>
                <a:gd name="T15" fmla="*/ 0 60000 65536"/>
                <a:gd name="T16" fmla="*/ 0 60000 65536"/>
                <a:gd name="T17" fmla="*/ 0 60000 65536"/>
                <a:gd name="T18" fmla="*/ 0 60000 65536"/>
                <a:gd name="T19" fmla="*/ 0 60000 65536"/>
                <a:gd name="T20" fmla="*/ 0 60000 65536"/>
                <a:gd name="T21" fmla="*/ 0 w 57"/>
                <a:gd name="T22" fmla="*/ 0 h 120"/>
                <a:gd name="T23" fmla="*/ 57 w 57"/>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120">
                  <a:moveTo>
                    <a:pt x="42" y="0"/>
                  </a:moveTo>
                  <a:lnTo>
                    <a:pt x="17" y="54"/>
                  </a:lnTo>
                  <a:lnTo>
                    <a:pt x="0" y="120"/>
                  </a:lnTo>
                  <a:lnTo>
                    <a:pt x="32" y="75"/>
                  </a:lnTo>
                  <a:lnTo>
                    <a:pt x="57" y="33"/>
                  </a:lnTo>
                  <a:lnTo>
                    <a:pt x="42" y="0"/>
                  </a:lnTo>
                  <a:close/>
                </a:path>
              </a:pathLst>
            </a:custGeom>
            <a:solidFill>
              <a:srgbClr val="CCCCCC"/>
            </a:solidFill>
            <a:ln w="9525">
              <a:noFill/>
              <a:round/>
              <a:headEnd/>
              <a:tailEnd/>
            </a:ln>
          </p:spPr>
          <p:txBody>
            <a:bodyPr/>
            <a:lstStyle/>
            <a:p>
              <a:endParaRPr lang="id-ID"/>
            </a:p>
          </p:txBody>
        </p:sp>
        <p:sp>
          <p:nvSpPr>
            <p:cNvPr id="12312" name="Freeform 21"/>
            <p:cNvSpPr>
              <a:spLocks/>
            </p:cNvSpPr>
            <p:nvPr/>
          </p:nvSpPr>
          <p:spPr bwMode="auto">
            <a:xfrm>
              <a:off x="1676" y="2777"/>
              <a:ext cx="284" cy="281"/>
            </a:xfrm>
            <a:custGeom>
              <a:avLst/>
              <a:gdLst>
                <a:gd name="T0" fmla="*/ 544 w 569"/>
                <a:gd name="T1" fmla="*/ 74 h 563"/>
                <a:gd name="T2" fmla="*/ 569 w 569"/>
                <a:gd name="T3" fmla="*/ 57 h 563"/>
                <a:gd name="T4" fmla="*/ 563 w 569"/>
                <a:gd name="T5" fmla="*/ 14 h 563"/>
                <a:gd name="T6" fmla="*/ 525 w 569"/>
                <a:gd name="T7" fmla="*/ 0 h 563"/>
                <a:gd name="T8" fmla="*/ 506 w 569"/>
                <a:gd name="T9" fmla="*/ 23 h 563"/>
                <a:gd name="T10" fmla="*/ 498 w 569"/>
                <a:gd name="T11" fmla="*/ 59 h 563"/>
                <a:gd name="T12" fmla="*/ 409 w 569"/>
                <a:gd name="T13" fmla="*/ 145 h 563"/>
                <a:gd name="T14" fmla="*/ 48 w 569"/>
                <a:gd name="T15" fmla="*/ 456 h 563"/>
                <a:gd name="T16" fmla="*/ 25 w 569"/>
                <a:gd name="T17" fmla="*/ 479 h 563"/>
                <a:gd name="T18" fmla="*/ 0 w 569"/>
                <a:gd name="T19" fmla="*/ 563 h 563"/>
                <a:gd name="T20" fmla="*/ 21 w 569"/>
                <a:gd name="T21" fmla="*/ 563 h 563"/>
                <a:gd name="T22" fmla="*/ 92 w 569"/>
                <a:gd name="T23" fmla="*/ 502 h 563"/>
                <a:gd name="T24" fmla="*/ 529 w 569"/>
                <a:gd name="T25" fmla="*/ 93 h 563"/>
                <a:gd name="T26" fmla="*/ 544 w 569"/>
                <a:gd name="T27" fmla="*/ 74 h 563"/>
                <a:gd name="T28" fmla="*/ 544 w 569"/>
                <a:gd name="T29" fmla="*/ 74 h 5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9"/>
                <a:gd name="T46" fmla="*/ 0 h 563"/>
                <a:gd name="T47" fmla="*/ 569 w 569"/>
                <a:gd name="T48" fmla="*/ 563 h 5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9" h="563">
                  <a:moveTo>
                    <a:pt x="544" y="74"/>
                  </a:moveTo>
                  <a:lnTo>
                    <a:pt x="569" y="57"/>
                  </a:lnTo>
                  <a:lnTo>
                    <a:pt x="563" y="14"/>
                  </a:lnTo>
                  <a:lnTo>
                    <a:pt x="525" y="0"/>
                  </a:lnTo>
                  <a:lnTo>
                    <a:pt x="506" y="23"/>
                  </a:lnTo>
                  <a:lnTo>
                    <a:pt x="498" y="59"/>
                  </a:lnTo>
                  <a:lnTo>
                    <a:pt x="409" y="145"/>
                  </a:lnTo>
                  <a:lnTo>
                    <a:pt x="48" y="456"/>
                  </a:lnTo>
                  <a:lnTo>
                    <a:pt x="25" y="479"/>
                  </a:lnTo>
                  <a:lnTo>
                    <a:pt x="0" y="563"/>
                  </a:lnTo>
                  <a:lnTo>
                    <a:pt x="21" y="563"/>
                  </a:lnTo>
                  <a:lnTo>
                    <a:pt x="92" y="502"/>
                  </a:lnTo>
                  <a:lnTo>
                    <a:pt x="529" y="93"/>
                  </a:lnTo>
                  <a:lnTo>
                    <a:pt x="544" y="74"/>
                  </a:lnTo>
                  <a:close/>
                </a:path>
              </a:pathLst>
            </a:custGeom>
            <a:solidFill>
              <a:srgbClr val="7F0000"/>
            </a:solidFill>
            <a:ln w="9525">
              <a:noFill/>
              <a:round/>
              <a:headEnd/>
              <a:tailEnd/>
            </a:ln>
          </p:spPr>
          <p:txBody>
            <a:bodyPr/>
            <a:lstStyle/>
            <a:p>
              <a:endParaRPr lang="id-ID"/>
            </a:p>
          </p:txBody>
        </p:sp>
        <p:sp>
          <p:nvSpPr>
            <p:cNvPr id="12313" name="Freeform 22"/>
            <p:cNvSpPr>
              <a:spLocks/>
            </p:cNvSpPr>
            <p:nvPr/>
          </p:nvSpPr>
          <p:spPr bwMode="auto">
            <a:xfrm>
              <a:off x="884" y="2182"/>
              <a:ext cx="681" cy="713"/>
            </a:xfrm>
            <a:custGeom>
              <a:avLst/>
              <a:gdLst>
                <a:gd name="T0" fmla="*/ 95 w 1361"/>
                <a:gd name="T1" fmla="*/ 0 h 1428"/>
                <a:gd name="T2" fmla="*/ 540 w 1361"/>
                <a:gd name="T3" fmla="*/ 75 h 1428"/>
                <a:gd name="T4" fmla="*/ 563 w 1361"/>
                <a:gd name="T5" fmla="*/ 94 h 1428"/>
                <a:gd name="T6" fmla="*/ 1232 w 1361"/>
                <a:gd name="T7" fmla="*/ 1164 h 1428"/>
                <a:gd name="T8" fmla="*/ 1361 w 1361"/>
                <a:gd name="T9" fmla="*/ 1377 h 1428"/>
                <a:gd name="T10" fmla="*/ 1312 w 1361"/>
                <a:gd name="T11" fmla="*/ 1413 h 1428"/>
                <a:gd name="T12" fmla="*/ 1277 w 1361"/>
                <a:gd name="T13" fmla="*/ 1428 h 1428"/>
                <a:gd name="T14" fmla="*/ 1232 w 1361"/>
                <a:gd name="T15" fmla="*/ 1420 h 1428"/>
                <a:gd name="T16" fmla="*/ 909 w 1361"/>
                <a:gd name="T17" fmla="*/ 1293 h 1428"/>
                <a:gd name="T18" fmla="*/ 850 w 1361"/>
                <a:gd name="T19" fmla="*/ 1276 h 1428"/>
                <a:gd name="T20" fmla="*/ 829 w 1361"/>
                <a:gd name="T21" fmla="*/ 1276 h 1428"/>
                <a:gd name="T22" fmla="*/ 722 w 1361"/>
                <a:gd name="T23" fmla="*/ 1323 h 1428"/>
                <a:gd name="T24" fmla="*/ 688 w 1361"/>
                <a:gd name="T25" fmla="*/ 1280 h 1428"/>
                <a:gd name="T26" fmla="*/ 443 w 1361"/>
                <a:gd name="T27" fmla="*/ 785 h 1428"/>
                <a:gd name="T28" fmla="*/ 367 w 1361"/>
                <a:gd name="T29" fmla="*/ 666 h 1428"/>
                <a:gd name="T30" fmla="*/ 241 w 1361"/>
                <a:gd name="T31" fmla="*/ 470 h 1428"/>
                <a:gd name="T32" fmla="*/ 32 w 1361"/>
                <a:gd name="T33" fmla="*/ 122 h 1428"/>
                <a:gd name="T34" fmla="*/ 0 w 1361"/>
                <a:gd name="T35" fmla="*/ 67 h 1428"/>
                <a:gd name="T36" fmla="*/ 103 w 1361"/>
                <a:gd name="T37" fmla="*/ 65 h 1428"/>
                <a:gd name="T38" fmla="*/ 95 w 1361"/>
                <a:gd name="T39" fmla="*/ 0 h 1428"/>
                <a:gd name="T40" fmla="*/ 95 w 1361"/>
                <a:gd name="T41" fmla="*/ 0 h 14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61"/>
                <a:gd name="T64" fmla="*/ 0 h 1428"/>
                <a:gd name="T65" fmla="*/ 1361 w 1361"/>
                <a:gd name="T66" fmla="*/ 1428 h 14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61" h="1428">
                  <a:moveTo>
                    <a:pt x="95" y="0"/>
                  </a:moveTo>
                  <a:lnTo>
                    <a:pt x="540" y="75"/>
                  </a:lnTo>
                  <a:lnTo>
                    <a:pt x="563" y="94"/>
                  </a:lnTo>
                  <a:lnTo>
                    <a:pt x="1232" y="1164"/>
                  </a:lnTo>
                  <a:lnTo>
                    <a:pt x="1361" y="1377"/>
                  </a:lnTo>
                  <a:lnTo>
                    <a:pt x="1312" y="1413"/>
                  </a:lnTo>
                  <a:lnTo>
                    <a:pt x="1277" y="1428"/>
                  </a:lnTo>
                  <a:lnTo>
                    <a:pt x="1232" y="1420"/>
                  </a:lnTo>
                  <a:lnTo>
                    <a:pt x="909" y="1293"/>
                  </a:lnTo>
                  <a:lnTo>
                    <a:pt x="850" y="1276"/>
                  </a:lnTo>
                  <a:lnTo>
                    <a:pt x="829" y="1276"/>
                  </a:lnTo>
                  <a:lnTo>
                    <a:pt x="722" y="1323"/>
                  </a:lnTo>
                  <a:lnTo>
                    <a:pt x="688" y="1280"/>
                  </a:lnTo>
                  <a:lnTo>
                    <a:pt x="443" y="785"/>
                  </a:lnTo>
                  <a:lnTo>
                    <a:pt x="367" y="666"/>
                  </a:lnTo>
                  <a:lnTo>
                    <a:pt x="241" y="470"/>
                  </a:lnTo>
                  <a:lnTo>
                    <a:pt x="32" y="122"/>
                  </a:lnTo>
                  <a:lnTo>
                    <a:pt x="0" y="67"/>
                  </a:lnTo>
                  <a:lnTo>
                    <a:pt x="103" y="65"/>
                  </a:lnTo>
                  <a:lnTo>
                    <a:pt x="95" y="0"/>
                  </a:lnTo>
                  <a:close/>
                </a:path>
              </a:pathLst>
            </a:custGeom>
            <a:solidFill>
              <a:srgbClr val="FFF2CC"/>
            </a:solidFill>
            <a:ln w="9525">
              <a:noFill/>
              <a:round/>
              <a:headEnd/>
              <a:tailEnd/>
            </a:ln>
          </p:spPr>
          <p:txBody>
            <a:bodyPr/>
            <a:lstStyle/>
            <a:p>
              <a:endParaRPr lang="id-ID"/>
            </a:p>
          </p:txBody>
        </p:sp>
        <p:sp>
          <p:nvSpPr>
            <p:cNvPr id="12314" name="Freeform 23"/>
            <p:cNvSpPr>
              <a:spLocks/>
            </p:cNvSpPr>
            <p:nvPr/>
          </p:nvSpPr>
          <p:spPr bwMode="auto">
            <a:xfrm>
              <a:off x="1279" y="2082"/>
              <a:ext cx="1615" cy="1046"/>
            </a:xfrm>
            <a:custGeom>
              <a:avLst/>
              <a:gdLst>
                <a:gd name="T0" fmla="*/ 2454 w 3229"/>
                <a:gd name="T1" fmla="*/ 44 h 2092"/>
                <a:gd name="T2" fmla="*/ 2621 w 3229"/>
                <a:gd name="T3" fmla="*/ 135 h 2092"/>
                <a:gd name="T4" fmla="*/ 2916 w 3229"/>
                <a:gd name="T5" fmla="*/ 287 h 2092"/>
                <a:gd name="T6" fmla="*/ 3182 w 3229"/>
                <a:gd name="T7" fmla="*/ 534 h 2092"/>
                <a:gd name="T8" fmla="*/ 3171 w 3229"/>
                <a:gd name="T9" fmla="*/ 722 h 2092"/>
                <a:gd name="T10" fmla="*/ 3229 w 3229"/>
                <a:gd name="T11" fmla="*/ 926 h 2092"/>
                <a:gd name="T12" fmla="*/ 3218 w 3229"/>
                <a:gd name="T13" fmla="*/ 1213 h 2092"/>
                <a:gd name="T14" fmla="*/ 3199 w 3229"/>
                <a:gd name="T15" fmla="*/ 1503 h 2092"/>
                <a:gd name="T16" fmla="*/ 3138 w 3229"/>
                <a:gd name="T17" fmla="*/ 1737 h 2092"/>
                <a:gd name="T18" fmla="*/ 3169 w 3229"/>
                <a:gd name="T19" fmla="*/ 2092 h 2092"/>
                <a:gd name="T20" fmla="*/ 3005 w 3229"/>
                <a:gd name="T21" fmla="*/ 2062 h 2092"/>
                <a:gd name="T22" fmla="*/ 2922 w 3229"/>
                <a:gd name="T23" fmla="*/ 1961 h 2092"/>
                <a:gd name="T24" fmla="*/ 2853 w 3229"/>
                <a:gd name="T25" fmla="*/ 1935 h 2092"/>
                <a:gd name="T26" fmla="*/ 2806 w 3229"/>
                <a:gd name="T27" fmla="*/ 1959 h 2092"/>
                <a:gd name="T28" fmla="*/ 2758 w 3229"/>
                <a:gd name="T29" fmla="*/ 1851 h 2092"/>
                <a:gd name="T30" fmla="*/ 2629 w 3229"/>
                <a:gd name="T31" fmla="*/ 1627 h 2092"/>
                <a:gd name="T32" fmla="*/ 2412 w 3229"/>
                <a:gd name="T33" fmla="*/ 1619 h 2092"/>
                <a:gd name="T34" fmla="*/ 2306 w 3229"/>
                <a:gd name="T35" fmla="*/ 1748 h 2092"/>
                <a:gd name="T36" fmla="*/ 1924 w 3229"/>
                <a:gd name="T37" fmla="*/ 1821 h 2092"/>
                <a:gd name="T38" fmla="*/ 1794 w 3229"/>
                <a:gd name="T39" fmla="*/ 1583 h 2092"/>
                <a:gd name="T40" fmla="*/ 1536 w 3229"/>
                <a:gd name="T41" fmla="*/ 1572 h 2092"/>
                <a:gd name="T42" fmla="*/ 1372 w 3229"/>
                <a:gd name="T43" fmla="*/ 1500 h 2092"/>
                <a:gd name="T44" fmla="*/ 1336 w 3229"/>
                <a:gd name="T45" fmla="*/ 1465 h 2092"/>
                <a:gd name="T46" fmla="*/ 1357 w 3229"/>
                <a:gd name="T47" fmla="*/ 1412 h 2092"/>
                <a:gd name="T48" fmla="*/ 1306 w 3229"/>
                <a:gd name="T49" fmla="*/ 1418 h 2092"/>
                <a:gd name="T50" fmla="*/ 1186 w 3229"/>
                <a:gd name="T51" fmla="*/ 1538 h 2092"/>
                <a:gd name="T52" fmla="*/ 964 w 3229"/>
                <a:gd name="T53" fmla="*/ 1655 h 2092"/>
                <a:gd name="T54" fmla="*/ 821 w 3229"/>
                <a:gd name="T55" fmla="*/ 1823 h 2092"/>
                <a:gd name="T56" fmla="*/ 0 w 3229"/>
                <a:gd name="T57" fmla="*/ 1766 h 2092"/>
                <a:gd name="T58" fmla="*/ 241 w 3229"/>
                <a:gd name="T59" fmla="*/ 1549 h 2092"/>
                <a:gd name="T60" fmla="*/ 540 w 3229"/>
                <a:gd name="T61" fmla="*/ 1610 h 2092"/>
                <a:gd name="T62" fmla="*/ 441 w 3229"/>
                <a:gd name="T63" fmla="*/ 1361 h 2092"/>
                <a:gd name="T64" fmla="*/ 787 w 3229"/>
                <a:gd name="T65" fmla="*/ 1169 h 2092"/>
                <a:gd name="T66" fmla="*/ 1026 w 3229"/>
                <a:gd name="T67" fmla="*/ 865 h 2092"/>
                <a:gd name="T68" fmla="*/ 1080 w 3229"/>
                <a:gd name="T69" fmla="*/ 658 h 2092"/>
                <a:gd name="T70" fmla="*/ 1235 w 3229"/>
                <a:gd name="T71" fmla="*/ 331 h 2092"/>
                <a:gd name="T72" fmla="*/ 1754 w 3229"/>
                <a:gd name="T73" fmla="*/ 570 h 2092"/>
                <a:gd name="T74" fmla="*/ 1758 w 3229"/>
                <a:gd name="T75" fmla="*/ 1034 h 2092"/>
                <a:gd name="T76" fmla="*/ 1713 w 3229"/>
                <a:gd name="T77" fmla="*/ 1577 h 2092"/>
                <a:gd name="T78" fmla="*/ 1944 w 3229"/>
                <a:gd name="T79" fmla="*/ 1568 h 2092"/>
                <a:gd name="T80" fmla="*/ 1994 w 3229"/>
                <a:gd name="T81" fmla="*/ 1159 h 2092"/>
                <a:gd name="T82" fmla="*/ 2171 w 3229"/>
                <a:gd name="T83" fmla="*/ 388 h 2092"/>
                <a:gd name="T84" fmla="*/ 2290 w 3229"/>
                <a:gd name="T85" fmla="*/ 15 h 20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9"/>
                <a:gd name="T130" fmla="*/ 0 h 2092"/>
                <a:gd name="T131" fmla="*/ 3229 w 3229"/>
                <a:gd name="T132" fmla="*/ 2092 h 20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9" h="2092">
                  <a:moveTo>
                    <a:pt x="2311" y="0"/>
                  </a:moveTo>
                  <a:lnTo>
                    <a:pt x="2372" y="36"/>
                  </a:lnTo>
                  <a:lnTo>
                    <a:pt x="2454" y="44"/>
                  </a:lnTo>
                  <a:lnTo>
                    <a:pt x="2501" y="49"/>
                  </a:lnTo>
                  <a:lnTo>
                    <a:pt x="2541" y="70"/>
                  </a:lnTo>
                  <a:lnTo>
                    <a:pt x="2621" y="135"/>
                  </a:lnTo>
                  <a:lnTo>
                    <a:pt x="2690" y="205"/>
                  </a:lnTo>
                  <a:lnTo>
                    <a:pt x="2800" y="243"/>
                  </a:lnTo>
                  <a:lnTo>
                    <a:pt x="2916" y="287"/>
                  </a:lnTo>
                  <a:lnTo>
                    <a:pt x="2958" y="315"/>
                  </a:lnTo>
                  <a:lnTo>
                    <a:pt x="3112" y="462"/>
                  </a:lnTo>
                  <a:lnTo>
                    <a:pt x="3182" y="534"/>
                  </a:lnTo>
                  <a:lnTo>
                    <a:pt x="3182" y="580"/>
                  </a:lnTo>
                  <a:lnTo>
                    <a:pt x="3174" y="637"/>
                  </a:lnTo>
                  <a:lnTo>
                    <a:pt x="3171" y="722"/>
                  </a:lnTo>
                  <a:lnTo>
                    <a:pt x="3167" y="876"/>
                  </a:lnTo>
                  <a:lnTo>
                    <a:pt x="3205" y="897"/>
                  </a:lnTo>
                  <a:lnTo>
                    <a:pt x="3229" y="926"/>
                  </a:lnTo>
                  <a:lnTo>
                    <a:pt x="3222" y="964"/>
                  </a:lnTo>
                  <a:lnTo>
                    <a:pt x="3199" y="1017"/>
                  </a:lnTo>
                  <a:lnTo>
                    <a:pt x="3218" y="1213"/>
                  </a:lnTo>
                  <a:lnTo>
                    <a:pt x="3226" y="1323"/>
                  </a:lnTo>
                  <a:lnTo>
                    <a:pt x="3205" y="1437"/>
                  </a:lnTo>
                  <a:lnTo>
                    <a:pt x="3199" y="1503"/>
                  </a:lnTo>
                  <a:lnTo>
                    <a:pt x="3199" y="1538"/>
                  </a:lnTo>
                  <a:lnTo>
                    <a:pt x="3172" y="1608"/>
                  </a:lnTo>
                  <a:lnTo>
                    <a:pt x="3138" y="1737"/>
                  </a:lnTo>
                  <a:lnTo>
                    <a:pt x="3110" y="1785"/>
                  </a:lnTo>
                  <a:lnTo>
                    <a:pt x="3133" y="1901"/>
                  </a:lnTo>
                  <a:lnTo>
                    <a:pt x="3169" y="2092"/>
                  </a:lnTo>
                  <a:lnTo>
                    <a:pt x="3142" y="2070"/>
                  </a:lnTo>
                  <a:lnTo>
                    <a:pt x="3079" y="2064"/>
                  </a:lnTo>
                  <a:lnTo>
                    <a:pt x="3005" y="2062"/>
                  </a:lnTo>
                  <a:lnTo>
                    <a:pt x="2999" y="2028"/>
                  </a:lnTo>
                  <a:lnTo>
                    <a:pt x="2956" y="1992"/>
                  </a:lnTo>
                  <a:lnTo>
                    <a:pt x="2922" y="1961"/>
                  </a:lnTo>
                  <a:lnTo>
                    <a:pt x="2906" y="1956"/>
                  </a:lnTo>
                  <a:lnTo>
                    <a:pt x="2870" y="1954"/>
                  </a:lnTo>
                  <a:lnTo>
                    <a:pt x="2853" y="1935"/>
                  </a:lnTo>
                  <a:lnTo>
                    <a:pt x="2832" y="1944"/>
                  </a:lnTo>
                  <a:lnTo>
                    <a:pt x="2817" y="1969"/>
                  </a:lnTo>
                  <a:lnTo>
                    <a:pt x="2806" y="1959"/>
                  </a:lnTo>
                  <a:lnTo>
                    <a:pt x="2798" y="1931"/>
                  </a:lnTo>
                  <a:lnTo>
                    <a:pt x="2758" y="1902"/>
                  </a:lnTo>
                  <a:lnTo>
                    <a:pt x="2758" y="1851"/>
                  </a:lnTo>
                  <a:lnTo>
                    <a:pt x="2707" y="1728"/>
                  </a:lnTo>
                  <a:lnTo>
                    <a:pt x="2648" y="1638"/>
                  </a:lnTo>
                  <a:lnTo>
                    <a:pt x="2629" y="1627"/>
                  </a:lnTo>
                  <a:lnTo>
                    <a:pt x="2536" y="1615"/>
                  </a:lnTo>
                  <a:lnTo>
                    <a:pt x="2450" y="1612"/>
                  </a:lnTo>
                  <a:lnTo>
                    <a:pt x="2412" y="1619"/>
                  </a:lnTo>
                  <a:lnTo>
                    <a:pt x="2378" y="1636"/>
                  </a:lnTo>
                  <a:lnTo>
                    <a:pt x="2347" y="1684"/>
                  </a:lnTo>
                  <a:lnTo>
                    <a:pt x="2306" y="1748"/>
                  </a:lnTo>
                  <a:lnTo>
                    <a:pt x="2271" y="1825"/>
                  </a:lnTo>
                  <a:lnTo>
                    <a:pt x="2007" y="1819"/>
                  </a:lnTo>
                  <a:lnTo>
                    <a:pt x="1924" y="1821"/>
                  </a:lnTo>
                  <a:lnTo>
                    <a:pt x="1906" y="1731"/>
                  </a:lnTo>
                  <a:lnTo>
                    <a:pt x="1887" y="1672"/>
                  </a:lnTo>
                  <a:lnTo>
                    <a:pt x="1794" y="1583"/>
                  </a:lnTo>
                  <a:lnTo>
                    <a:pt x="1728" y="1583"/>
                  </a:lnTo>
                  <a:lnTo>
                    <a:pt x="1623" y="1587"/>
                  </a:lnTo>
                  <a:lnTo>
                    <a:pt x="1536" y="1572"/>
                  </a:lnTo>
                  <a:lnTo>
                    <a:pt x="1460" y="1553"/>
                  </a:lnTo>
                  <a:lnTo>
                    <a:pt x="1401" y="1517"/>
                  </a:lnTo>
                  <a:lnTo>
                    <a:pt x="1372" y="1500"/>
                  </a:lnTo>
                  <a:lnTo>
                    <a:pt x="1349" y="1492"/>
                  </a:lnTo>
                  <a:lnTo>
                    <a:pt x="1304" y="1507"/>
                  </a:lnTo>
                  <a:lnTo>
                    <a:pt x="1336" y="1465"/>
                  </a:lnTo>
                  <a:lnTo>
                    <a:pt x="1355" y="1456"/>
                  </a:lnTo>
                  <a:lnTo>
                    <a:pt x="1357" y="1427"/>
                  </a:lnTo>
                  <a:lnTo>
                    <a:pt x="1357" y="1412"/>
                  </a:lnTo>
                  <a:lnTo>
                    <a:pt x="1332" y="1393"/>
                  </a:lnTo>
                  <a:lnTo>
                    <a:pt x="1311" y="1401"/>
                  </a:lnTo>
                  <a:lnTo>
                    <a:pt x="1306" y="1418"/>
                  </a:lnTo>
                  <a:lnTo>
                    <a:pt x="1300" y="1444"/>
                  </a:lnTo>
                  <a:lnTo>
                    <a:pt x="1213" y="1526"/>
                  </a:lnTo>
                  <a:lnTo>
                    <a:pt x="1186" y="1538"/>
                  </a:lnTo>
                  <a:lnTo>
                    <a:pt x="1099" y="1551"/>
                  </a:lnTo>
                  <a:lnTo>
                    <a:pt x="1030" y="1598"/>
                  </a:lnTo>
                  <a:lnTo>
                    <a:pt x="964" y="1655"/>
                  </a:lnTo>
                  <a:lnTo>
                    <a:pt x="920" y="1695"/>
                  </a:lnTo>
                  <a:lnTo>
                    <a:pt x="891" y="1779"/>
                  </a:lnTo>
                  <a:lnTo>
                    <a:pt x="821" y="1823"/>
                  </a:lnTo>
                  <a:lnTo>
                    <a:pt x="173" y="1792"/>
                  </a:lnTo>
                  <a:lnTo>
                    <a:pt x="104" y="1792"/>
                  </a:lnTo>
                  <a:lnTo>
                    <a:pt x="0" y="1766"/>
                  </a:lnTo>
                  <a:lnTo>
                    <a:pt x="184" y="1758"/>
                  </a:lnTo>
                  <a:lnTo>
                    <a:pt x="235" y="1701"/>
                  </a:lnTo>
                  <a:lnTo>
                    <a:pt x="241" y="1549"/>
                  </a:lnTo>
                  <a:lnTo>
                    <a:pt x="395" y="1604"/>
                  </a:lnTo>
                  <a:lnTo>
                    <a:pt x="485" y="1627"/>
                  </a:lnTo>
                  <a:lnTo>
                    <a:pt x="540" y="1610"/>
                  </a:lnTo>
                  <a:lnTo>
                    <a:pt x="570" y="1568"/>
                  </a:lnTo>
                  <a:lnTo>
                    <a:pt x="561" y="1545"/>
                  </a:lnTo>
                  <a:lnTo>
                    <a:pt x="441" y="1361"/>
                  </a:lnTo>
                  <a:lnTo>
                    <a:pt x="619" y="1387"/>
                  </a:lnTo>
                  <a:lnTo>
                    <a:pt x="724" y="1283"/>
                  </a:lnTo>
                  <a:lnTo>
                    <a:pt x="787" y="1169"/>
                  </a:lnTo>
                  <a:lnTo>
                    <a:pt x="853" y="1100"/>
                  </a:lnTo>
                  <a:lnTo>
                    <a:pt x="918" y="1045"/>
                  </a:lnTo>
                  <a:lnTo>
                    <a:pt x="1026" y="865"/>
                  </a:lnTo>
                  <a:lnTo>
                    <a:pt x="1066" y="830"/>
                  </a:lnTo>
                  <a:lnTo>
                    <a:pt x="1078" y="760"/>
                  </a:lnTo>
                  <a:lnTo>
                    <a:pt x="1080" y="658"/>
                  </a:lnTo>
                  <a:lnTo>
                    <a:pt x="1083" y="450"/>
                  </a:lnTo>
                  <a:lnTo>
                    <a:pt x="1119" y="359"/>
                  </a:lnTo>
                  <a:lnTo>
                    <a:pt x="1235" y="331"/>
                  </a:lnTo>
                  <a:lnTo>
                    <a:pt x="1502" y="410"/>
                  </a:lnTo>
                  <a:lnTo>
                    <a:pt x="1732" y="357"/>
                  </a:lnTo>
                  <a:lnTo>
                    <a:pt x="1754" y="570"/>
                  </a:lnTo>
                  <a:lnTo>
                    <a:pt x="1777" y="775"/>
                  </a:lnTo>
                  <a:lnTo>
                    <a:pt x="1771" y="901"/>
                  </a:lnTo>
                  <a:lnTo>
                    <a:pt x="1758" y="1034"/>
                  </a:lnTo>
                  <a:lnTo>
                    <a:pt x="1726" y="1230"/>
                  </a:lnTo>
                  <a:lnTo>
                    <a:pt x="1714" y="1460"/>
                  </a:lnTo>
                  <a:lnTo>
                    <a:pt x="1713" y="1577"/>
                  </a:lnTo>
                  <a:lnTo>
                    <a:pt x="1733" y="1577"/>
                  </a:lnTo>
                  <a:lnTo>
                    <a:pt x="1847" y="1574"/>
                  </a:lnTo>
                  <a:lnTo>
                    <a:pt x="1944" y="1568"/>
                  </a:lnTo>
                  <a:lnTo>
                    <a:pt x="1960" y="1568"/>
                  </a:lnTo>
                  <a:lnTo>
                    <a:pt x="1960" y="1403"/>
                  </a:lnTo>
                  <a:lnTo>
                    <a:pt x="1994" y="1159"/>
                  </a:lnTo>
                  <a:lnTo>
                    <a:pt x="2036" y="897"/>
                  </a:lnTo>
                  <a:lnTo>
                    <a:pt x="2079" y="688"/>
                  </a:lnTo>
                  <a:lnTo>
                    <a:pt x="2171" y="388"/>
                  </a:lnTo>
                  <a:lnTo>
                    <a:pt x="2256" y="173"/>
                  </a:lnTo>
                  <a:lnTo>
                    <a:pt x="2271" y="84"/>
                  </a:lnTo>
                  <a:lnTo>
                    <a:pt x="2290" y="15"/>
                  </a:lnTo>
                  <a:lnTo>
                    <a:pt x="2311" y="0"/>
                  </a:lnTo>
                  <a:close/>
                </a:path>
              </a:pathLst>
            </a:custGeom>
            <a:solidFill>
              <a:srgbClr val="333333"/>
            </a:solidFill>
            <a:ln w="9525">
              <a:noFill/>
              <a:round/>
              <a:headEnd/>
              <a:tailEnd/>
            </a:ln>
          </p:spPr>
          <p:txBody>
            <a:bodyPr/>
            <a:lstStyle/>
            <a:p>
              <a:endParaRPr lang="id-ID"/>
            </a:p>
          </p:txBody>
        </p:sp>
        <p:sp>
          <p:nvSpPr>
            <p:cNvPr id="12315" name="Freeform 24"/>
            <p:cNvSpPr>
              <a:spLocks/>
            </p:cNvSpPr>
            <p:nvPr/>
          </p:nvSpPr>
          <p:spPr bwMode="auto">
            <a:xfrm>
              <a:off x="1723" y="2829"/>
              <a:ext cx="446" cy="257"/>
            </a:xfrm>
            <a:custGeom>
              <a:avLst/>
              <a:gdLst>
                <a:gd name="T0" fmla="*/ 769 w 893"/>
                <a:gd name="T1" fmla="*/ 102 h 515"/>
                <a:gd name="T2" fmla="*/ 614 w 893"/>
                <a:gd name="T3" fmla="*/ 74 h 515"/>
                <a:gd name="T4" fmla="*/ 585 w 893"/>
                <a:gd name="T5" fmla="*/ 66 h 515"/>
                <a:gd name="T6" fmla="*/ 522 w 893"/>
                <a:gd name="T7" fmla="*/ 34 h 515"/>
                <a:gd name="T8" fmla="*/ 475 w 893"/>
                <a:gd name="T9" fmla="*/ 0 h 515"/>
                <a:gd name="T10" fmla="*/ 444 w 893"/>
                <a:gd name="T11" fmla="*/ 2 h 515"/>
                <a:gd name="T12" fmla="*/ 420 w 893"/>
                <a:gd name="T13" fmla="*/ 15 h 515"/>
                <a:gd name="T14" fmla="*/ 395 w 893"/>
                <a:gd name="T15" fmla="*/ 23 h 515"/>
                <a:gd name="T16" fmla="*/ 355 w 893"/>
                <a:gd name="T17" fmla="*/ 30 h 515"/>
                <a:gd name="T18" fmla="*/ 224 w 893"/>
                <a:gd name="T19" fmla="*/ 57 h 515"/>
                <a:gd name="T20" fmla="*/ 192 w 893"/>
                <a:gd name="T21" fmla="*/ 72 h 515"/>
                <a:gd name="T22" fmla="*/ 155 w 893"/>
                <a:gd name="T23" fmla="*/ 97 h 515"/>
                <a:gd name="T24" fmla="*/ 68 w 893"/>
                <a:gd name="T25" fmla="*/ 161 h 515"/>
                <a:gd name="T26" fmla="*/ 43 w 893"/>
                <a:gd name="T27" fmla="*/ 182 h 515"/>
                <a:gd name="T28" fmla="*/ 30 w 893"/>
                <a:gd name="T29" fmla="*/ 201 h 515"/>
                <a:gd name="T30" fmla="*/ 19 w 893"/>
                <a:gd name="T31" fmla="*/ 232 h 515"/>
                <a:gd name="T32" fmla="*/ 5 w 893"/>
                <a:gd name="T33" fmla="*/ 256 h 515"/>
                <a:gd name="T34" fmla="*/ 0 w 893"/>
                <a:gd name="T35" fmla="*/ 289 h 515"/>
                <a:gd name="T36" fmla="*/ 15 w 893"/>
                <a:gd name="T37" fmla="*/ 310 h 515"/>
                <a:gd name="T38" fmla="*/ 32 w 893"/>
                <a:gd name="T39" fmla="*/ 321 h 515"/>
                <a:gd name="T40" fmla="*/ 77 w 893"/>
                <a:gd name="T41" fmla="*/ 315 h 515"/>
                <a:gd name="T42" fmla="*/ 79 w 893"/>
                <a:gd name="T43" fmla="*/ 355 h 515"/>
                <a:gd name="T44" fmla="*/ 93 w 893"/>
                <a:gd name="T45" fmla="*/ 382 h 515"/>
                <a:gd name="T46" fmla="*/ 133 w 893"/>
                <a:gd name="T47" fmla="*/ 393 h 515"/>
                <a:gd name="T48" fmla="*/ 186 w 893"/>
                <a:gd name="T49" fmla="*/ 386 h 515"/>
                <a:gd name="T50" fmla="*/ 184 w 893"/>
                <a:gd name="T51" fmla="*/ 424 h 515"/>
                <a:gd name="T52" fmla="*/ 192 w 893"/>
                <a:gd name="T53" fmla="*/ 452 h 515"/>
                <a:gd name="T54" fmla="*/ 211 w 893"/>
                <a:gd name="T55" fmla="*/ 467 h 515"/>
                <a:gd name="T56" fmla="*/ 250 w 893"/>
                <a:gd name="T57" fmla="*/ 473 h 515"/>
                <a:gd name="T58" fmla="*/ 254 w 893"/>
                <a:gd name="T59" fmla="*/ 502 h 515"/>
                <a:gd name="T60" fmla="*/ 279 w 893"/>
                <a:gd name="T61" fmla="*/ 513 h 515"/>
                <a:gd name="T62" fmla="*/ 541 w 893"/>
                <a:gd name="T63" fmla="*/ 515 h 515"/>
                <a:gd name="T64" fmla="*/ 627 w 893"/>
                <a:gd name="T65" fmla="*/ 505 h 515"/>
                <a:gd name="T66" fmla="*/ 747 w 893"/>
                <a:gd name="T67" fmla="*/ 483 h 515"/>
                <a:gd name="T68" fmla="*/ 758 w 893"/>
                <a:gd name="T69" fmla="*/ 465 h 515"/>
                <a:gd name="T70" fmla="*/ 750 w 893"/>
                <a:gd name="T71" fmla="*/ 405 h 515"/>
                <a:gd name="T72" fmla="*/ 754 w 893"/>
                <a:gd name="T73" fmla="*/ 374 h 515"/>
                <a:gd name="T74" fmla="*/ 771 w 893"/>
                <a:gd name="T75" fmla="*/ 325 h 515"/>
                <a:gd name="T76" fmla="*/ 893 w 893"/>
                <a:gd name="T77" fmla="*/ 327 h 515"/>
                <a:gd name="T78" fmla="*/ 889 w 893"/>
                <a:gd name="T79" fmla="*/ 222 h 515"/>
                <a:gd name="T80" fmla="*/ 863 w 893"/>
                <a:gd name="T81" fmla="*/ 163 h 515"/>
                <a:gd name="T82" fmla="*/ 809 w 893"/>
                <a:gd name="T83" fmla="*/ 120 h 515"/>
                <a:gd name="T84" fmla="*/ 769 w 893"/>
                <a:gd name="T85" fmla="*/ 102 h 515"/>
                <a:gd name="T86" fmla="*/ 769 w 893"/>
                <a:gd name="T87" fmla="*/ 102 h 5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93"/>
                <a:gd name="T133" fmla="*/ 0 h 515"/>
                <a:gd name="T134" fmla="*/ 893 w 893"/>
                <a:gd name="T135" fmla="*/ 515 h 51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93" h="515">
                  <a:moveTo>
                    <a:pt x="769" y="102"/>
                  </a:moveTo>
                  <a:lnTo>
                    <a:pt x="614" y="74"/>
                  </a:lnTo>
                  <a:lnTo>
                    <a:pt x="585" y="66"/>
                  </a:lnTo>
                  <a:lnTo>
                    <a:pt x="522" y="34"/>
                  </a:lnTo>
                  <a:lnTo>
                    <a:pt x="475" y="0"/>
                  </a:lnTo>
                  <a:lnTo>
                    <a:pt x="444" y="2"/>
                  </a:lnTo>
                  <a:lnTo>
                    <a:pt x="420" y="15"/>
                  </a:lnTo>
                  <a:lnTo>
                    <a:pt x="395" y="23"/>
                  </a:lnTo>
                  <a:lnTo>
                    <a:pt x="355" y="30"/>
                  </a:lnTo>
                  <a:lnTo>
                    <a:pt x="224" y="57"/>
                  </a:lnTo>
                  <a:lnTo>
                    <a:pt x="192" y="72"/>
                  </a:lnTo>
                  <a:lnTo>
                    <a:pt x="155" y="97"/>
                  </a:lnTo>
                  <a:lnTo>
                    <a:pt x="68" y="161"/>
                  </a:lnTo>
                  <a:lnTo>
                    <a:pt x="43" y="182"/>
                  </a:lnTo>
                  <a:lnTo>
                    <a:pt x="30" y="201"/>
                  </a:lnTo>
                  <a:lnTo>
                    <a:pt x="19" y="232"/>
                  </a:lnTo>
                  <a:lnTo>
                    <a:pt x="5" y="256"/>
                  </a:lnTo>
                  <a:lnTo>
                    <a:pt x="0" y="289"/>
                  </a:lnTo>
                  <a:lnTo>
                    <a:pt x="15" y="310"/>
                  </a:lnTo>
                  <a:lnTo>
                    <a:pt x="32" y="321"/>
                  </a:lnTo>
                  <a:lnTo>
                    <a:pt x="77" y="315"/>
                  </a:lnTo>
                  <a:lnTo>
                    <a:pt x="79" y="355"/>
                  </a:lnTo>
                  <a:lnTo>
                    <a:pt x="93" y="382"/>
                  </a:lnTo>
                  <a:lnTo>
                    <a:pt x="133" y="393"/>
                  </a:lnTo>
                  <a:lnTo>
                    <a:pt x="186" y="386"/>
                  </a:lnTo>
                  <a:lnTo>
                    <a:pt x="184" y="424"/>
                  </a:lnTo>
                  <a:lnTo>
                    <a:pt x="192" y="452"/>
                  </a:lnTo>
                  <a:lnTo>
                    <a:pt x="211" y="467"/>
                  </a:lnTo>
                  <a:lnTo>
                    <a:pt x="250" y="473"/>
                  </a:lnTo>
                  <a:lnTo>
                    <a:pt x="254" y="502"/>
                  </a:lnTo>
                  <a:lnTo>
                    <a:pt x="279" y="513"/>
                  </a:lnTo>
                  <a:lnTo>
                    <a:pt x="541" y="515"/>
                  </a:lnTo>
                  <a:lnTo>
                    <a:pt x="627" y="505"/>
                  </a:lnTo>
                  <a:lnTo>
                    <a:pt x="747" y="483"/>
                  </a:lnTo>
                  <a:lnTo>
                    <a:pt x="758" y="465"/>
                  </a:lnTo>
                  <a:lnTo>
                    <a:pt x="750" y="405"/>
                  </a:lnTo>
                  <a:lnTo>
                    <a:pt x="754" y="374"/>
                  </a:lnTo>
                  <a:lnTo>
                    <a:pt x="771" y="325"/>
                  </a:lnTo>
                  <a:lnTo>
                    <a:pt x="893" y="327"/>
                  </a:lnTo>
                  <a:lnTo>
                    <a:pt x="889" y="222"/>
                  </a:lnTo>
                  <a:lnTo>
                    <a:pt x="863" y="163"/>
                  </a:lnTo>
                  <a:lnTo>
                    <a:pt x="809" y="120"/>
                  </a:lnTo>
                  <a:lnTo>
                    <a:pt x="769" y="102"/>
                  </a:lnTo>
                  <a:close/>
                </a:path>
              </a:pathLst>
            </a:custGeom>
            <a:solidFill>
              <a:srgbClr val="FFC4B8"/>
            </a:solidFill>
            <a:ln w="9525">
              <a:noFill/>
              <a:round/>
              <a:headEnd/>
              <a:tailEnd/>
            </a:ln>
          </p:spPr>
          <p:txBody>
            <a:bodyPr/>
            <a:lstStyle/>
            <a:p>
              <a:endParaRPr lang="id-ID"/>
            </a:p>
          </p:txBody>
        </p:sp>
        <p:sp>
          <p:nvSpPr>
            <p:cNvPr id="12316" name="Freeform 25"/>
            <p:cNvSpPr>
              <a:spLocks/>
            </p:cNvSpPr>
            <p:nvPr/>
          </p:nvSpPr>
          <p:spPr bwMode="auto">
            <a:xfrm>
              <a:off x="1729" y="2863"/>
              <a:ext cx="114" cy="125"/>
            </a:xfrm>
            <a:custGeom>
              <a:avLst/>
              <a:gdLst>
                <a:gd name="T0" fmla="*/ 194 w 228"/>
                <a:gd name="T1" fmla="*/ 4 h 249"/>
                <a:gd name="T2" fmla="*/ 175 w 228"/>
                <a:gd name="T3" fmla="*/ 34 h 249"/>
                <a:gd name="T4" fmla="*/ 184 w 228"/>
                <a:gd name="T5" fmla="*/ 67 h 249"/>
                <a:gd name="T6" fmla="*/ 192 w 228"/>
                <a:gd name="T7" fmla="*/ 91 h 249"/>
                <a:gd name="T8" fmla="*/ 207 w 228"/>
                <a:gd name="T9" fmla="*/ 103 h 249"/>
                <a:gd name="T10" fmla="*/ 228 w 228"/>
                <a:gd name="T11" fmla="*/ 124 h 249"/>
                <a:gd name="T12" fmla="*/ 146 w 228"/>
                <a:gd name="T13" fmla="*/ 166 h 249"/>
                <a:gd name="T14" fmla="*/ 64 w 228"/>
                <a:gd name="T15" fmla="*/ 244 h 249"/>
                <a:gd name="T16" fmla="*/ 21 w 228"/>
                <a:gd name="T17" fmla="*/ 249 h 249"/>
                <a:gd name="T18" fmla="*/ 0 w 228"/>
                <a:gd name="T19" fmla="*/ 238 h 249"/>
                <a:gd name="T20" fmla="*/ 17 w 228"/>
                <a:gd name="T21" fmla="*/ 194 h 249"/>
                <a:gd name="T22" fmla="*/ 36 w 228"/>
                <a:gd name="T23" fmla="*/ 173 h 249"/>
                <a:gd name="T24" fmla="*/ 66 w 228"/>
                <a:gd name="T25" fmla="*/ 137 h 249"/>
                <a:gd name="T26" fmla="*/ 85 w 228"/>
                <a:gd name="T27" fmla="*/ 118 h 249"/>
                <a:gd name="T28" fmla="*/ 112 w 228"/>
                <a:gd name="T29" fmla="*/ 97 h 249"/>
                <a:gd name="T30" fmla="*/ 135 w 228"/>
                <a:gd name="T31" fmla="*/ 80 h 249"/>
                <a:gd name="T32" fmla="*/ 146 w 228"/>
                <a:gd name="T33" fmla="*/ 72 h 249"/>
                <a:gd name="T34" fmla="*/ 150 w 228"/>
                <a:gd name="T35" fmla="*/ 44 h 249"/>
                <a:gd name="T36" fmla="*/ 158 w 228"/>
                <a:gd name="T37" fmla="*/ 23 h 249"/>
                <a:gd name="T38" fmla="*/ 179 w 228"/>
                <a:gd name="T39" fmla="*/ 0 h 249"/>
                <a:gd name="T40" fmla="*/ 194 w 228"/>
                <a:gd name="T41" fmla="*/ 4 h 249"/>
                <a:gd name="T42" fmla="*/ 194 w 228"/>
                <a:gd name="T43" fmla="*/ 4 h 24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8"/>
                <a:gd name="T67" fmla="*/ 0 h 249"/>
                <a:gd name="T68" fmla="*/ 228 w 228"/>
                <a:gd name="T69" fmla="*/ 249 h 24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8" h="249">
                  <a:moveTo>
                    <a:pt x="194" y="4"/>
                  </a:moveTo>
                  <a:lnTo>
                    <a:pt x="175" y="34"/>
                  </a:lnTo>
                  <a:lnTo>
                    <a:pt x="184" y="67"/>
                  </a:lnTo>
                  <a:lnTo>
                    <a:pt x="192" y="91"/>
                  </a:lnTo>
                  <a:lnTo>
                    <a:pt x="207" y="103"/>
                  </a:lnTo>
                  <a:lnTo>
                    <a:pt x="228" y="124"/>
                  </a:lnTo>
                  <a:lnTo>
                    <a:pt x="146" y="166"/>
                  </a:lnTo>
                  <a:lnTo>
                    <a:pt x="64" y="244"/>
                  </a:lnTo>
                  <a:lnTo>
                    <a:pt x="21" y="249"/>
                  </a:lnTo>
                  <a:lnTo>
                    <a:pt x="0" y="238"/>
                  </a:lnTo>
                  <a:lnTo>
                    <a:pt x="17" y="194"/>
                  </a:lnTo>
                  <a:lnTo>
                    <a:pt x="36" y="173"/>
                  </a:lnTo>
                  <a:lnTo>
                    <a:pt x="66" y="137"/>
                  </a:lnTo>
                  <a:lnTo>
                    <a:pt x="85" y="118"/>
                  </a:lnTo>
                  <a:lnTo>
                    <a:pt x="112" y="97"/>
                  </a:lnTo>
                  <a:lnTo>
                    <a:pt x="135" y="80"/>
                  </a:lnTo>
                  <a:lnTo>
                    <a:pt x="146" y="72"/>
                  </a:lnTo>
                  <a:lnTo>
                    <a:pt x="150" y="44"/>
                  </a:lnTo>
                  <a:lnTo>
                    <a:pt x="158" y="23"/>
                  </a:lnTo>
                  <a:lnTo>
                    <a:pt x="179" y="0"/>
                  </a:lnTo>
                  <a:lnTo>
                    <a:pt x="194" y="4"/>
                  </a:lnTo>
                  <a:close/>
                </a:path>
              </a:pathLst>
            </a:custGeom>
            <a:solidFill>
              <a:srgbClr val="FFB5A8"/>
            </a:solidFill>
            <a:ln w="9525">
              <a:noFill/>
              <a:round/>
              <a:headEnd/>
              <a:tailEnd/>
            </a:ln>
          </p:spPr>
          <p:txBody>
            <a:bodyPr/>
            <a:lstStyle/>
            <a:p>
              <a:endParaRPr lang="id-ID"/>
            </a:p>
          </p:txBody>
        </p:sp>
        <p:sp>
          <p:nvSpPr>
            <p:cNvPr id="12317" name="Freeform 26"/>
            <p:cNvSpPr>
              <a:spLocks/>
            </p:cNvSpPr>
            <p:nvPr/>
          </p:nvSpPr>
          <p:spPr bwMode="auto">
            <a:xfrm>
              <a:off x="887" y="2211"/>
              <a:ext cx="597" cy="548"/>
            </a:xfrm>
            <a:custGeom>
              <a:avLst/>
              <a:gdLst>
                <a:gd name="T0" fmla="*/ 0 w 1193"/>
                <a:gd name="T1" fmla="*/ 0 h 1095"/>
                <a:gd name="T2" fmla="*/ 57 w 1193"/>
                <a:gd name="T3" fmla="*/ 10 h 1095"/>
                <a:gd name="T4" fmla="*/ 344 w 1193"/>
                <a:gd name="T5" fmla="*/ 21 h 1095"/>
                <a:gd name="T6" fmla="*/ 469 w 1193"/>
                <a:gd name="T7" fmla="*/ 31 h 1095"/>
                <a:gd name="T8" fmla="*/ 509 w 1193"/>
                <a:gd name="T9" fmla="*/ 35 h 1095"/>
                <a:gd name="T10" fmla="*/ 735 w 1193"/>
                <a:gd name="T11" fmla="*/ 369 h 1095"/>
                <a:gd name="T12" fmla="*/ 1193 w 1193"/>
                <a:gd name="T13" fmla="*/ 1095 h 1095"/>
                <a:gd name="T14" fmla="*/ 1157 w 1193"/>
                <a:gd name="T15" fmla="*/ 1084 h 1095"/>
                <a:gd name="T16" fmla="*/ 1070 w 1193"/>
                <a:gd name="T17" fmla="*/ 1059 h 1095"/>
                <a:gd name="T18" fmla="*/ 977 w 1193"/>
                <a:gd name="T19" fmla="*/ 1034 h 1095"/>
                <a:gd name="T20" fmla="*/ 916 w 1193"/>
                <a:gd name="T21" fmla="*/ 1019 h 1095"/>
                <a:gd name="T22" fmla="*/ 785 w 1193"/>
                <a:gd name="T23" fmla="*/ 1027 h 1095"/>
                <a:gd name="T24" fmla="*/ 684 w 1193"/>
                <a:gd name="T25" fmla="*/ 1040 h 1095"/>
                <a:gd name="T26" fmla="*/ 503 w 1193"/>
                <a:gd name="T27" fmla="*/ 899 h 1095"/>
                <a:gd name="T28" fmla="*/ 431 w 1193"/>
                <a:gd name="T29" fmla="*/ 715 h 1095"/>
                <a:gd name="T30" fmla="*/ 216 w 1193"/>
                <a:gd name="T31" fmla="*/ 388 h 1095"/>
                <a:gd name="T32" fmla="*/ 3 w 1193"/>
                <a:gd name="T33" fmla="*/ 35 h 1095"/>
                <a:gd name="T34" fmla="*/ 0 w 1193"/>
                <a:gd name="T35" fmla="*/ 0 h 1095"/>
                <a:gd name="T36" fmla="*/ 0 w 1193"/>
                <a:gd name="T37" fmla="*/ 0 h 10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93"/>
                <a:gd name="T58" fmla="*/ 0 h 1095"/>
                <a:gd name="T59" fmla="*/ 1193 w 1193"/>
                <a:gd name="T60" fmla="*/ 1095 h 10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93" h="1095">
                  <a:moveTo>
                    <a:pt x="0" y="0"/>
                  </a:moveTo>
                  <a:lnTo>
                    <a:pt x="57" y="10"/>
                  </a:lnTo>
                  <a:lnTo>
                    <a:pt x="344" y="21"/>
                  </a:lnTo>
                  <a:lnTo>
                    <a:pt x="469" y="31"/>
                  </a:lnTo>
                  <a:lnTo>
                    <a:pt x="509" y="35"/>
                  </a:lnTo>
                  <a:lnTo>
                    <a:pt x="735" y="369"/>
                  </a:lnTo>
                  <a:lnTo>
                    <a:pt x="1193" y="1095"/>
                  </a:lnTo>
                  <a:lnTo>
                    <a:pt x="1157" y="1084"/>
                  </a:lnTo>
                  <a:lnTo>
                    <a:pt x="1070" y="1059"/>
                  </a:lnTo>
                  <a:lnTo>
                    <a:pt x="977" y="1034"/>
                  </a:lnTo>
                  <a:lnTo>
                    <a:pt x="916" y="1019"/>
                  </a:lnTo>
                  <a:lnTo>
                    <a:pt x="785" y="1027"/>
                  </a:lnTo>
                  <a:lnTo>
                    <a:pt x="684" y="1040"/>
                  </a:lnTo>
                  <a:lnTo>
                    <a:pt x="503" y="899"/>
                  </a:lnTo>
                  <a:lnTo>
                    <a:pt x="431" y="715"/>
                  </a:lnTo>
                  <a:lnTo>
                    <a:pt x="216" y="388"/>
                  </a:lnTo>
                  <a:lnTo>
                    <a:pt x="3" y="35"/>
                  </a:lnTo>
                  <a:lnTo>
                    <a:pt x="0" y="0"/>
                  </a:lnTo>
                  <a:close/>
                </a:path>
              </a:pathLst>
            </a:custGeom>
            <a:solidFill>
              <a:srgbClr val="FCDDAF"/>
            </a:solidFill>
            <a:ln w="9525">
              <a:noFill/>
              <a:round/>
              <a:headEnd/>
              <a:tailEnd/>
            </a:ln>
          </p:spPr>
          <p:txBody>
            <a:bodyPr/>
            <a:lstStyle/>
            <a:p>
              <a:endParaRPr lang="id-ID"/>
            </a:p>
          </p:txBody>
        </p:sp>
        <p:sp>
          <p:nvSpPr>
            <p:cNvPr id="12318" name="Freeform 27"/>
            <p:cNvSpPr>
              <a:spLocks/>
            </p:cNvSpPr>
            <p:nvPr/>
          </p:nvSpPr>
          <p:spPr bwMode="auto">
            <a:xfrm>
              <a:off x="1954" y="1714"/>
              <a:ext cx="460" cy="620"/>
            </a:xfrm>
            <a:custGeom>
              <a:avLst/>
              <a:gdLst>
                <a:gd name="T0" fmla="*/ 63 w 920"/>
                <a:gd name="T1" fmla="*/ 109 h 1240"/>
                <a:gd name="T2" fmla="*/ 37 w 920"/>
                <a:gd name="T3" fmla="*/ 170 h 1240"/>
                <a:gd name="T4" fmla="*/ 25 w 920"/>
                <a:gd name="T5" fmla="*/ 228 h 1240"/>
                <a:gd name="T6" fmla="*/ 21 w 920"/>
                <a:gd name="T7" fmla="*/ 284 h 1240"/>
                <a:gd name="T8" fmla="*/ 16 w 920"/>
                <a:gd name="T9" fmla="*/ 310 h 1240"/>
                <a:gd name="T10" fmla="*/ 0 w 920"/>
                <a:gd name="T11" fmla="*/ 344 h 1240"/>
                <a:gd name="T12" fmla="*/ 8 w 920"/>
                <a:gd name="T13" fmla="*/ 400 h 1240"/>
                <a:gd name="T14" fmla="*/ 12 w 920"/>
                <a:gd name="T15" fmla="*/ 441 h 1240"/>
                <a:gd name="T16" fmla="*/ 44 w 920"/>
                <a:gd name="T17" fmla="*/ 496 h 1240"/>
                <a:gd name="T18" fmla="*/ 73 w 920"/>
                <a:gd name="T19" fmla="*/ 553 h 1240"/>
                <a:gd name="T20" fmla="*/ 52 w 920"/>
                <a:gd name="T21" fmla="*/ 610 h 1240"/>
                <a:gd name="T22" fmla="*/ 33 w 920"/>
                <a:gd name="T23" fmla="*/ 654 h 1240"/>
                <a:gd name="T24" fmla="*/ 29 w 920"/>
                <a:gd name="T25" fmla="*/ 690 h 1240"/>
                <a:gd name="T26" fmla="*/ 37 w 920"/>
                <a:gd name="T27" fmla="*/ 713 h 1240"/>
                <a:gd name="T28" fmla="*/ 90 w 920"/>
                <a:gd name="T29" fmla="*/ 749 h 1240"/>
                <a:gd name="T30" fmla="*/ 97 w 920"/>
                <a:gd name="T31" fmla="*/ 810 h 1240"/>
                <a:gd name="T32" fmla="*/ 105 w 920"/>
                <a:gd name="T33" fmla="*/ 873 h 1240"/>
                <a:gd name="T34" fmla="*/ 116 w 920"/>
                <a:gd name="T35" fmla="*/ 894 h 1240"/>
                <a:gd name="T36" fmla="*/ 143 w 920"/>
                <a:gd name="T37" fmla="*/ 930 h 1240"/>
                <a:gd name="T38" fmla="*/ 151 w 920"/>
                <a:gd name="T39" fmla="*/ 953 h 1240"/>
                <a:gd name="T40" fmla="*/ 134 w 920"/>
                <a:gd name="T41" fmla="*/ 1004 h 1240"/>
                <a:gd name="T42" fmla="*/ 141 w 920"/>
                <a:gd name="T43" fmla="*/ 1082 h 1240"/>
                <a:gd name="T44" fmla="*/ 419 w 920"/>
                <a:gd name="T45" fmla="*/ 1091 h 1240"/>
                <a:gd name="T46" fmla="*/ 459 w 920"/>
                <a:gd name="T47" fmla="*/ 1173 h 1240"/>
                <a:gd name="T48" fmla="*/ 512 w 920"/>
                <a:gd name="T49" fmla="*/ 1209 h 1240"/>
                <a:gd name="T50" fmla="*/ 546 w 920"/>
                <a:gd name="T51" fmla="*/ 1240 h 1240"/>
                <a:gd name="T52" fmla="*/ 567 w 920"/>
                <a:gd name="T53" fmla="*/ 1240 h 1240"/>
                <a:gd name="T54" fmla="*/ 687 w 920"/>
                <a:gd name="T55" fmla="*/ 1133 h 1240"/>
                <a:gd name="T56" fmla="*/ 805 w 920"/>
                <a:gd name="T57" fmla="*/ 1017 h 1240"/>
                <a:gd name="T58" fmla="*/ 865 w 920"/>
                <a:gd name="T59" fmla="*/ 928 h 1240"/>
                <a:gd name="T60" fmla="*/ 894 w 920"/>
                <a:gd name="T61" fmla="*/ 856 h 1240"/>
                <a:gd name="T62" fmla="*/ 920 w 920"/>
                <a:gd name="T63" fmla="*/ 816 h 1240"/>
                <a:gd name="T64" fmla="*/ 919 w 920"/>
                <a:gd name="T65" fmla="*/ 759 h 1240"/>
                <a:gd name="T66" fmla="*/ 839 w 920"/>
                <a:gd name="T67" fmla="*/ 770 h 1240"/>
                <a:gd name="T68" fmla="*/ 805 w 920"/>
                <a:gd name="T69" fmla="*/ 753 h 1240"/>
                <a:gd name="T70" fmla="*/ 789 w 920"/>
                <a:gd name="T71" fmla="*/ 713 h 1240"/>
                <a:gd name="T72" fmla="*/ 829 w 920"/>
                <a:gd name="T73" fmla="*/ 658 h 1240"/>
                <a:gd name="T74" fmla="*/ 884 w 920"/>
                <a:gd name="T75" fmla="*/ 580 h 1240"/>
                <a:gd name="T76" fmla="*/ 903 w 920"/>
                <a:gd name="T77" fmla="*/ 529 h 1240"/>
                <a:gd name="T78" fmla="*/ 900 w 920"/>
                <a:gd name="T79" fmla="*/ 496 h 1240"/>
                <a:gd name="T80" fmla="*/ 879 w 920"/>
                <a:gd name="T81" fmla="*/ 474 h 1240"/>
                <a:gd name="T82" fmla="*/ 803 w 920"/>
                <a:gd name="T83" fmla="*/ 470 h 1240"/>
                <a:gd name="T84" fmla="*/ 709 w 920"/>
                <a:gd name="T85" fmla="*/ 487 h 1240"/>
                <a:gd name="T86" fmla="*/ 611 w 920"/>
                <a:gd name="T87" fmla="*/ 445 h 1240"/>
                <a:gd name="T88" fmla="*/ 548 w 920"/>
                <a:gd name="T89" fmla="*/ 352 h 1240"/>
                <a:gd name="T90" fmla="*/ 538 w 920"/>
                <a:gd name="T91" fmla="*/ 246 h 1240"/>
                <a:gd name="T92" fmla="*/ 523 w 920"/>
                <a:gd name="T93" fmla="*/ 154 h 1240"/>
                <a:gd name="T94" fmla="*/ 495 w 920"/>
                <a:gd name="T95" fmla="*/ 107 h 1240"/>
                <a:gd name="T96" fmla="*/ 432 w 920"/>
                <a:gd name="T97" fmla="*/ 50 h 1240"/>
                <a:gd name="T98" fmla="*/ 360 w 920"/>
                <a:gd name="T99" fmla="*/ 4 h 1240"/>
                <a:gd name="T100" fmla="*/ 282 w 920"/>
                <a:gd name="T101" fmla="*/ 0 h 1240"/>
                <a:gd name="T102" fmla="*/ 166 w 920"/>
                <a:gd name="T103" fmla="*/ 17 h 1240"/>
                <a:gd name="T104" fmla="*/ 84 w 920"/>
                <a:gd name="T105" fmla="*/ 84 h 1240"/>
                <a:gd name="T106" fmla="*/ 63 w 920"/>
                <a:gd name="T107" fmla="*/ 109 h 1240"/>
                <a:gd name="T108" fmla="*/ 63 w 920"/>
                <a:gd name="T109" fmla="*/ 109 h 124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20"/>
                <a:gd name="T166" fmla="*/ 0 h 1240"/>
                <a:gd name="T167" fmla="*/ 920 w 920"/>
                <a:gd name="T168" fmla="*/ 1240 h 124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20" h="1240">
                  <a:moveTo>
                    <a:pt x="63" y="109"/>
                  </a:moveTo>
                  <a:lnTo>
                    <a:pt x="37" y="170"/>
                  </a:lnTo>
                  <a:lnTo>
                    <a:pt x="25" y="228"/>
                  </a:lnTo>
                  <a:lnTo>
                    <a:pt x="21" y="284"/>
                  </a:lnTo>
                  <a:lnTo>
                    <a:pt x="16" y="310"/>
                  </a:lnTo>
                  <a:lnTo>
                    <a:pt x="0" y="344"/>
                  </a:lnTo>
                  <a:lnTo>
                    <a:pt x="8" y="400"/>
                  </a:lnTo>
                  <a:lnTo>
                    <a:pt x="12" y="441"/>
                  </a:lnTo>
                  <a:lnTo>
                    <a:pt x="44" y="496"/>
                  </a:lnTo>
                  <a:lnTo>
                    <a:pt x="73" y="553"/>
                  </a:lnTo>
                  <a:lnTo>
                    <a:pt x="52" y="610"/>
                  </a:lnTo>
                  <a:lnTo>
                    <a:pt x="33" y="654"/>
                  </a:lnTo>
                  <a:lnTo>
                    <a:pt x="29" y="690"/>
                  </a:lnTo>
                  <a:lnTo>
                    <a:pt x="37" y="713"/>
                  </a:lnTo>
                  <a:lnTo>
                    <a:pt x="90" y="749"/>
                  </a:lnTo>
                  <a:lnTo>
                    <a:pt x="97" y="810"/>
                  </a:lnTo>
                  <a:lnTo>
                    <a:pt x="105" y="873"/>
                  </a:lnTo>
                  <a:lnTo>
                    <a:pt x="116" y="894"/>
                  </a:lnTo>
                  <a:lnTo>
                    <a:pt x="143" y="930"/>
                  </a:lnTo>
                  <a:lnTo>
                    <a:pt x="151" y="953"/>
                  </a:lnTo>
                  <a:lnTo>
                    <a:pt x="134" y="1004"/>
                  </a:lnTo>
                  <a:lnTo>
                    <a:pt x="141" y="1082"/>
                  </a:lnTo>
                  <a:lnTo>
                    <a:pt x="419" y="1091"/>
                  </a:lnTo>
                  <a:lnTo>
                    <a:pt x="459" y="1173"/>
                  </a:lnTo>
                  <a:lnTo>
                    <a:pt x="512" y="1209"/>
                  </a:lnTo>
                  <a:lnTo>
                    <a:pt x="546" y="1240"/>
                  </a:lnTo>
                  <a:lnTo>
                    <a:pt x="567" y="1240"/>
                  </a:lnTo>
                  <a:lnTo>
                    <a:pt x="687" y="1133"/>
                  </a:lnTo>
                  <a:lnTo>
                    <a:pt x="805" y="1017"/>
                  </a:lnTo>
                  <a:lnTo>
                    <a:pt x="865" y="928"/>
                  </a:lnTo>
                  <a:lnTo>
                    <a:pt x="894" y="856"/>
                  </a:lnTo>
                  <a:lnTo>
                    <a:pt x="920" y="816"/>
                  </a:lnTo>
                  <a:lnTo>
                    <a:pt x="919" y="759"/>
                  </a:lnTo>
                  <a:lnTo>
                    <a:pt x="839" y="770"/>
                  </a:lnTo>
                  <a:lnTo>
                    <a:pt x="805" y="753"/>
                  </a:lnTo>
                  <a:lnTo>
                    <a:pt x="789" y="713"/>
                  </a:lnTo>
                  <a:lnTo>
                    <a:pt x="829" y="658"/>
                  </a:lnTo>
                  <a:lnTo>
                    <a:pt x="884" y="580"/>
                  </a:lnTo>
                  <a:lnTo>
                    <a:pt x="903" y="529"/>
                  </a:lnTo>
                  <a:lnTo>
                    <a:pt x="900" y="496"/>
                  </a:lnTo>
                  <a:lnTo>
                    <a:pt x="879" y="474"/>
                  </a:lnTo>
                  <a:lnTo>
                    <a:pt x="803" y="470"/>
                  </a:lnTo>
                  <a:lnTo>
                    <a:pt x="709" y="487"/>
                  </a:lnTo>
                  <a:lnTo>
                    <a:pt x="611" y="445"/>
                  </a:lnTo>
                  <a:lnTo>
                    <a:pt x="548" y="352"/>
                  </a:lnTo>
                  <a:lnTo>
                    <a:pt x="538" y="246"/>
                  </a:lnTo>
                  <a:lnTo>
                    <a:pt x="523" y="154"/>
                  </a:lnTo>
                  <a:lnTo>
                    <a:pt x="495" y="107"/>
                  </a:lnTo>
                  <a:lnTo>
                    <a:pt x="432" y="50"/>
                  </a:lnTo>
                  <a:lnTo>
                    <a:pt x="360" y="4"/>
                  </a:lnTo>
                  <a:lnTo>
                    <a:pt x="282" y="0"/>
                  </a:lnTo>
                  <a:lnTo>
                    <a:pt x="166" y="17"/>
                  </a:lnTo>
                  <a:lnTo>
                    <a:pt x="84" y="84"/>
                  </a:lnTo>
                  <a:lnTo>
                    <a:pt x="63" y="109"/>
                  </a:lnTo>
                  <a:close/>
                </a:path>
              </a:pathLst>
            </a:custGeom>
            <a:solidFill>
              <a:srgbClr val="FFC4B8"/>
            </a:solidFill>
            <a:ln w="9525">
              <a:noFill/>
              <a:round/>
              <a:headEnd/>
              <a:tailEnd/>
            </a:ln>
          </p:spPr>
          <p:txBody>
            <a:bodyPr/>
            <a:lstStyle/>
            <a:p>
              <a:endParaRPr lang="id-ID"/>
            </a:p>
          </p:txBody>
        </p:sp>
        <p:sp>
          <p:nvSpPr>
            <p:cNvPr id="12319" name="Freeform 28"/>
            <p:cNvSpPr>
              <a:spLocks/>
            </p:cNvSpPr>
            <p:nvPr/>
          </p:nvSpPr>
          <p:spPr bwMode="auto">
            <a:xfrm>
              <a:off x="1939" y="1606"/>
              <a:ext cx="536" cy="502"/>
            </a:xfrm>
            <a:custGeom>
              <a:avLst/>
              <a:gdLst>
                <a:gd name="T0" fmla="*/ 751 w 1070"/>
                <a:gd name="T1" fmla="*/ 7 h 1003"/>
                <a:gd name="T2" fmla="*/ 800 w 1070"/>
                <a:gd name="T3" fmla="*/ 30 h 1003"/>
                <a:gd name="T4" fmla="*/ 836 w 1070"/>
                <a:gd name="T5" fmla="*/ 49 h 1003"/>
                <a:gd name="T6" fmla="*/ 916 w 1070"/>
                <a:gd name="T7" fmla="*/ 119 h 1003"/>
                <a:gd name="T8" fmla="*/ 960 w 1070"/>
                <a:gd name="T9" fmla="*/ 178 h 1003"/>
                <a:gd name="T10" fmla="*/ 1004 w 1070"/>
                <a:gd name="T11" fmla="*/ 321 h 1003"/>
                <a:gd name="T12" fmla="*/ 1051 w 1070"/>
                <a:gd name="T13" fmla="*/ 579 h 1003"/>
                <a:gd name="T14" fmla="*/ 1070 w 1070"/>
                <a:gd name="T15" fmla="*/ 642 h 1003"/>
                <a:gd name="T16" fmla="*/ 1059 w 1070"/>
                <a:gd name="T17" fmla="*/ 747 h 1003"/>
                <a:gd name="T18" fmla="*/ 1028 w 1070"/>
                <a:gd name="T19" fmla="*/ 859 h 1003"/>
                <a:gd name="T20" fmla="*/ 985 w 1070"/>
                <a:gd name="T21" fmla="*/ 937 h 1003"/>
                <a:gd name="T22" fmla="*/ 884 w 1070"/>
                <a:gd name="T23" fmla="*/ 984 h 1003"/>
                <a:gd name="T24" fmla="*/ 871 w 1070"/>
                <a:gd name="T25" fmla="*/ 1003 h 1003"/>
                <a:gd name="T26" fmla="*/ 840 w 1070"/>
                <a:gd name="T27" fmla="*/ 979 h 1003"/>
                <a:gd name="T28" fmla="*/ 827 w 1070"/>
                <a:gd name="T29" fmla="*/ 969 h 1003"/>
                <a:gd name="T30" fmla="*/ 821 w 1070"/>
                <a:gd name="T31" fmla="*/ 935 h 1003"/>
                <a:gd name="T32" fmla="*/ 852 w 1070"/>
                <a:gd name="T33" fmla="*/ 885 h 1003"/>
                <a:gd name="T34" fmla="*/ 901 w 1070"/>
                <a:gd name="T35" fmla="*/ 815 h 1003"/>
                <a:gd name="T36" fmla="*/ 924 w 1070"/>
                <a:gd name="T37" fmla="*/ 764 h 1003"/>
                <a:gd name="T38" fmla="*/ 928 w 1070"/>
                <a:gd name="T39" fmla="*/ 730 h 1003"/>
                <a:gd name="T40" fmla="*/ 926 w 1070"/>
                <a:gd name="T41" fmla="*/ 711 h 1003"/>
                <a:gd name="T42" fmla="*/ 903 w 1070"/>
                <a:gd name="T43" fmla="*/ 701 h 1003"/>
                <a:gd name="T44" fmla="*/ 865 w 1070"/>
                <a:gd name="T45" fmla="*/ 688 h 1003"/>
                <a:gd name="T46" fmla="*/ 785 w 1070"/>
                <a:gd name="T47" fmla="*/ 699 h 1003"/>
                <a:gd name="T48" fmla="*/ 776 w 1070"/>
                <a:gd name="T49" fmla="*/ 711 h 1003"/>
                <a:gd name="T50" fmla="*/ 718 w 1070"/>
                <a:gd name="T51" fmla="*/ 724 h 1003"/>
                <a:gd name="T52" fmla="*/ 684 w 1070"/>
                <a:gd name="T53" fmla="*/ 707 h 1003"/>
                <a:gd name="T54" fmla="*/ 635 w 1070"/>
                <a:gd name="T55" fmla="*/ 661 h 1003"/>
                <a:gd name="T56" fmla="*/ 599 w 1070"/>
                <a:gd name="T57" fmla="*/ 617 h 1003"/>
                <a:gd name="T58" fmla="*/ 572 w 1070"/>
                <a:gd name="T59" fmla="*/ 545 h 1003"/>
                <a:gd name="T60" fmla="*/ 565 w 1070"/>
                <a:gd name="T61" fmla="*/ 488 h 1003"/>
                <a:gd name="T62" fmla="*/ 559 w 1070"/>
                <a:gd name="T63" fmla="*/ 397 h 1003"/>
                <a:gd name="T64" fmla="*/ 540 w 1070"/>
                <a:gd name="T65" fmla="*/ 348 h 1003"/>
                <a:gd name="T66" fmla="*/ 466 w 1070"/>
                <a:gd name="T67" fmla="*/ 272 h 1003"/>
                <a:gd name="T68" fmla="*/ 430 w 1070"/>
                <a:gd name="T69" fmla="*/ 251 h 1003"/>
                <a:gd name="T70" fmla="*/ 350 w 1070"/>
                <a:gd name="T71" fmla="*/ 220 h 1003"/>
                <a:gd name="T72" fmla="*/ 257 w 1070"/>
                <a:gd name="T73" fmla="*/ 216 h 1003"/>
                <a:gd name="T74" fmla="*/ 129 w 1070"/>
                <a:gd name="T75" fmla="*/ 289 h 1003"/>
                <a:gd name="T76" fmla="*/ 84 w 1070"/>
                <a:gd name="T77" fmla="*/ 334 h 1003"/>
                <a:gd name="T78" fmla="*/ 70 w 1070"/>
                <a:gd name="T79" fmla="*/ 365 h 1003"/>
                <a:gd name="T80" fmla="*/ 34 w 1070"/>
                <a:gd name="T81" fmla="*/ 365 h 1003"/>
                <a:gd name="T82" fmla="*/ 17 w 1070"/>
                <a:gd name="T83" fmla="*/ 361 h 1003"/>
                <a:gd name="T84" fmla="*/ 4 w 1070"/>
                <a:gd name="T85" fmla="*/ 346 h 1003"/>
                <a:gd name="T86" fmla="*/ 0 w 1070"/>
                <a:gd name="T87" fmla="*/ 310 h 1003"/>
                <a:gd name="T88" fmla="*/ 8 w 1070"/>
                <a:gd name="T89" fmla="*/ 275 h 1003"/>
                <a:gd name="T90" fmla="*/ 36 w 1070"/>
                <a:gd name="T91" fmla="*/ 252 h 1003"/>
                <a:gd name="T92" fmla="*/ 114 w 1070"/>
                <a:gd name="T93" fmla="*/ 186 h 1003"/>
                <a:gd name="T94" fmla="*/ 234 w 1070"/>
                <a:gd name="T95" fmla="*/ 89 h 1003"/>
                <a:gd name="T96" fmla="*/ 317 w 1070"/>
                <a:gd name="T97" fmla="*/ 47 h 1003"/>
                <a:gd name="T98" fmla="*/ 390 w 1070"/>
                <a:gd name="T99" fmla="*/ 40 h 1003"/>
                <a:gd name="T100" fmla="*/ 433 w 1070"/>
                <a:gd name="T101" fmla="*/ 13 h 1003"/>
                <a:gd name="T102" fmla="*/ 507 w 1070"/>
                <a:gd name="T103" fmla="*/ 9 h 1003"/>
                <a:gd name="T104" fmla="*/ 540 w 1070"/>
                <a:gd name="T105" fmla="*/ 0 h 1003"/>
                <a:gd name="T106" fmla="*/ 699 w 1070"/>
                <a:gd name="T107" fmla="*/ 7 h 1003"/>
                <a:gd name="T108" fmla="*/ 751 w 1070"/>
                <a:gd name="T109" fmla="*/ 7 h 1003"/>
                <a:gd name="T110" fmla="*/ 751 w 1070"/>
                <a:gd name="T111" fmla="*/ 7 h 100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70"/>
                <a:gd name="T169" fmla="*/ 0 h 1003"/>
                <a:gd name="T170" fmla="*/ 1070 w 1070"/>
                <a:gd name="T171" fmla="*/ 1003 h 100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70" h="1003">
                  <a:moveTo>
                    <a:pt x="751" y="7"/>
                  </a:moveTo>
                  <a:lnTo>
                    <a:pt x="800" y="30"/>
                  </a:lnTo>
                  <a:lnTo>
                    <a:pt x="836" y="49"/>
                  </a:lnTo>
                  <a:lnTo>
                    <a:pt x="916" y="119"/>
                  </a:lnTo>
                  <a:lnTo>
                    <a:pt x="960" y="178"/>
                  </a:lnTo>
                  <a:lnTo>
                    <a:pt x="1004" y="321"/>
                  </a:lnTo>
                  <a:lnTo>
                    <a:pt x="1051" y="579"/>
                  </a:lnTo>
                  <a:lnTo>
                    <a:pt x="1070" y="642"/>
                  </a:lnTo>
                  <a:lnTo>
                    <a:pt x="1059" y="747"/>
                  </a:lnTo>
                  <a:lnTo>
                    <a:pt x="1028" y="859"/>
                  </a:lnTo>
                  <a:lnTo>
                    <a:pt x="985" y="937"/>
                  </a:lnTo>
                  <a:lnTo>
                    <a:pt x="884" y="984"/>
                  </a:lnTo>
                  <a:lnTo>
                    <a:pt x="871" y="1003"/>
                  </a:lnTo>
                  <a:lnTo>
                    <a:pt x="840" y="979"/>
                  </a:lnTo>
                  <a:lnTo>
                    <a:pt x="827" y="969"/>
                  </a:lnTo>
                  <a:lnTo>
                    <a:pt x="821" y="935"/>
                  </a:lnTo>
                  <a:lnTo>
                    <a:pt x="852" y="885"/>
                  </a:lnTo>
                  <a:lnTo>
                    <a:pt x="901" y="815"/>
                  </a:lnTo>
                  <a:lnTo>
                    <a:pt x="924" y="764"/>
                  </a:lnTo>
                  <a:lnTo>
                    <a:pt x="928" y="730"/>
                  </a:lnTo>
                  <a:lnTo>
                    <a:pt x="926" y="711"/>
                  </a:lnTo>
                  <a:lnTo>
                    <a:pt x="903" y="701"/>
                  </a:lnTo>
                  <a:lnTo>
                    <a:pt x="865" y="688"/>
                  </a:lnTo>
                  <a:lnTo>
                    <a:pt x="785" y="699"/>
                  </a:lnTo>
                  <a:lnTo>
                    <a:pt x="776" y="711"/>
                  </a:lnTo>
                  <a:lnTo>
                    <a:pt x="718" y="724"/>
                  </a:lnTo>
                  <a:lnTo>
                    <a:pt x="684" y="707"/>
                  </a:lnTo>
                  <a:lnTo>
                    <a:pt x="635" y="661"/>
                  </a:lnTo>
                  <a:lnTo>
                    <a:pt x="599" y="617"/>
                  </a:lnTo>
                  <a:lnTo>
                    <a:pt x="572" y="545"/>
                  </a:lnTo>
                  <a:lnTo>
                    <a:pt x="565" y="488"/>
                  </a:lnTo>
                  <a:lnTo>
                    <a:pt x="559" y="397"/>
                  </a:lnTo>
                  <a:lnTo>
                    <a:pt x="540" y="348"/>
                  </a:lnTo>
                  <a:lnTo>
                    <a:pt x="466" y="272"/>
                  </a:lnTo>
                  <a:lnTo>
                    <a:pt x="430" y="251"/>
                  </a:lnTo>
                  <a:lnTo>
                    <a:pt x="350" y="220"/>
                  </a:lnTo>
                  <a:lnTo>
                    <a:pt x="257" y="216"/>
                  </a:lnTo>
                  <a:lnTo>
                    <a:pt x="129" y="289"/>
                  </a:lnTo>
                  <a:lnTo>
                    <a:pt x="84" y="334"/>
                  </a:lnTo>
                  <a:lnTo>
                    <a:pt x="70" y="365"/>
                  </a:lnTo>
                  <a:lnTo>
                    <a:pt x="34" y="365"/>
                  </a:lnTo>
                  <a:lnTo>
                    <a:pt x="17" y="361"/>
                  </a:lnTo>
                  <a:lnTo>
                    <a:pt x="4" y="346"/>
                  </a:lnTo>
                  <a:lnTo>
                    <a:pt x="0" y="310"/>
                  </a:lnTo>
                  <a:lnTo>
                    <a:pt x="8" y="275"/>
                  </a:lnTo>
                  <a:lnTo>
                    <a:pt x="36" y="252"/>
                  </a:lnTo>
                  <a:lnTo>
                    <a:pt x="114" y="186"/>
                  </a:lnTo>
                  <a:lnTo>
                    <a:pt x="234" y="89"/>
                  </a:lnTo>
                  <a:lnTo>
                    <a:pt x="317" y="47"/>
                  </a:lnTo>
                  <a:lnTo>
                    <a:pt x="390" y="40"/>
                  </a:lnTo>
                  <a:lnTo>
                    <a:pt x="433" y="13"/>
                  </a:lnTo>
                  <a:lnTo>
                    <a:pt x="507" y="9"/>
                  </a:lnTo>
                  <a:lnTo>
                    <a:pt x="540" y="0"/>
                  </a:lnTo>
                  <a:lnTo>
                    <a:pt x="699" y="7"/>
                  </a:lnTo>
                  <a:lnTo>
                    <a:pt x="751" y="7"/>
                  </a:lnTo>
                  <a:close/>
                </a:path>
              </a:pathLst>
            </a:custGeom>
            <a:solidFill>
              <a:srgbClr val="A39494"/>
            </a:solidFill>
            <a:ln w="9525">
              <a:noFill/>
              <a:round/>
              <a:headEnd/>
              <a:tailEnd/>
            </a:ln>
          </p:spPr>
          <p:txBody>
            <a:bodyPr/>
            <a:lstStyle/>
            <a:p>
              <a:endParaRPr lang="id-ID"/>
            </a:p>
          </p:txBody>
        </p:sp>
        <p:sp>
          <p:nvSpPr>
            <p:cNvPr id="12320" name="Freeform 29"/>
            <p:cNvSpPr>
              <a:spLocks/>
            </p:cNvSpPr>
            <p:nvPr/>
          </p:nvSpPr>
          <p:spPr bwMode="auto">
            <a:xfrm>
              <a:off x="2333" y="1953"/>
              <a:ext cx="71" cy="30"/>
            </a:xfrm>
            <a:custGeom>
              <a:avLst/>
              <a:gdLst>
                <a:gd name="T0" fmla="*/ 13 w 142"/>
                <a:gd name="T1" fmla="*/ 29 h 61"/>
                <a:gd name="T2" fmla="*/ 80 w 142"/>
                <a:gd name="T3" fmla="*/ 23 h 61"/>
                <a:gd name="T4" fmla="*/ 103 w 142"/>
                <a:gd name="T5" fmla="*/ 42 h 61"/>
                <a:gd name="T6" fmla="*/ 110 w 142"/>
                <a:gd name="T7" fmla="*/ 61 h 61"/>
                <a:gd name="T8" fmla="*/ 142 w 142"/>
                <a:gd name="T9" fmla="*/ 56 h 61"/>
                <a:gd name="T10" fmla="*/ 141 w 142"/>
                <a:gd name="T11" fmla="*/ 31 h 61"/>
                <a:gd name="T12" fmla="*/ 133 w 142"/>
                <a:gd name="T13" fmla="*/ 16 h 61"/>
                <a:gd name="T14" fmla="*/ 106 w 142"/>
                <a:gd name="T15" fmla="*/ 6 h 61"/>
                <a:gd name="T16" fmla="*/ 49 w 142"/>
                <a:gd name="T17" fmla="*/ 0 h 61"/>
                <a:gd name="T18" fmla="*/ 0 w 142"/>
                <a:gd name="T19" fmla="*/ 12 h 61"/>
                <a:gd name="T20" fmla="*/ 13 w 142"/>
                <a:gd name="T21" fmla="*/ 29 h 61"/>
                <a:gd name="T22" fmla="*/ 13 w 142"/>
                <a:gd name="T23" fmla="*/ 29 h 6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2"/>
                <a:gd name="T37" fmla="*/ 0 h 61"/>
                <a:gd name="T38" fmla="*/ 142 w 142"/>
                <a:gd name="T39" fmla="*/ 61 h 6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2" h="61">
                  <a:moveTo>
                    <a:pt x="13" y="29"/>
                  </a:moveTo>
                  <a:lnTo>
                    <a:pt x="80" y="23"/>
                  </a:lnTo>
                  <a:lnTo>
                    <a:pt x="103" y="42"/>
                  </a:lnTo>
                  <a:lnTo>
                    <a:pt x="110" y="61"/>
                  </a:lnTo>
                  <a:lnTo>
                    <a:pt x="142" y="56"/>
                  </a:lnTo>
                  <a:lnTo>
                    <a:pt x="141" y="31"/>
                  </a:lnTo>
                  <a:lnTo>
                    <a:pt x="133" y="16"/>
                  </a:lnTo>
                  <a:lnTo>
                    <a:pt x="106" y="6"/>
                  </a:lnTo>
                  <a:lnTo>
                    <a:pt x="49" y="0"/>
                  </a:lnTo>
                  <a:lnTo>
                    <a:pt x="0" y="12"/>
                  </a:lnTo>
                  <a:lnTo>
                    <a:pt x="13" y="29"/>
                  </a:lnTo>
                  <a:close/>
                </a:path>
              </a:pathLst>
            </a:custGeom>
            <a:solidFill>
              <a:srgbClr val="F59E92"/>
            </a:solidFill>
            <a:ln w="9525">
              <a:noFill/>
              <a:round/>
              <a:headEnd/>
              <a:tailEnd/>
            </a:ln>
          </p:spPr>
          <p:txBody>
            <a:bodyPr/>
            <a:lstStyle/>
            <a:p>
              <a:endParaRPr lang="id-ID"/>
            </a:p>
          </p:txBody>
        </p:sp>
        <p:sp>
          <p:nvSpPr>
            <p:cNvPr id="12321" name="Freeform 30"/>
            <p:cNvSpPr>
              <a:spLocks/>
            </p:cNvSpPr>
            <p:nvPr/>
          </p:nvSpPr>
          <p:spPr bwMode="auto">
            <a:xfrm>
              <a:off x="1872" y="3039"/>
              <a:ext cx="92" cy="38"/>
            </a:xfrm>
            <a:custGeom>
              <a:avLst/>
              <a:gdLst>
                <a:gd name="T0" fmla="*/ 163 w 184"/>
                <a:gd name="T1" fmla="*/ 0 h 76"/>
                <a:gd name="T2" fmla="*/ 184 w 184"/>
                <a:gd name="T3" fmla="*/ 17 h 76"/>
                <a:gd name="T4" fmla="*/ 179 w 184"/>
                <a:gd name="T5" fmla="*/ 32 h 76"/>
                <a:gd name="T6" fmla="*/ 165 w 184"/>
                <a:gd name="T7" fmla="*/ 53 h 76"/>
                <a:gd name="T8" fmla="*/ 106 w 184"/>
                <a:gd name="T9" fmla="*/ 66 h 76"/>
                <a:gd name="T10" fmla="*/ 55 w 184"/>
                <a:gd name="T11" fmla="*/ 76 h 76"/>
                <a:gd name="T12" fmla="*/ 8 w 184"/>
                <a:gd name="T13" fmla="*/ 70 h 76"/>
                <a:gd name="T14" fmla="*/ 0 w 184"/>
                <a:gd name="T15" fmla="*/ 30 h 76"/>
                <a:gd name="T16" fmla="*/ 143 w 184"/>
                <a:gd name="T17" fmla="*/ 0 h 76"/>
                <a:gd name="T18" fmla="*/ 163 w 184"/>
                <a:gd name="T19" fmla="*/ 0 h 76"/>
                <a:gd name="T20" fmla="*/ 163 w 184"/>
                <a:gd name="T21" fmla="*/ 0 h 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76"/>
                <a:gd name="T35" fmla="*/ 184 w 184"/>
                <a:gd name="T36" fmla="*/ 76 h 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76">
                  <a:moveTo>
                    <a:pt x="163" y="0"/>
                  </a:moveTo>
                  <a:lnTo>
                    <a:pt x="184" y="17"/>
                  </a:lnTo>
                  <a:lnTo>
                    <a:pt x="179" y="32"/>
                  </a:lnTo>
                  <a:lnTo>
                    <a:pt x="165" y="53"/>
                  </a:lnTo>
                  <a:lnTo>
                    <a:pt x="106" y="66"/>
                  </a:lnTo>
                  <a:lnTo>
                    <a:pt x="55" y="76"/>
                  </a:lnTo>
                  <a:lnTo>
                    <a:pt x="8" y="70"/>
                  </a:lnTo>
                  <a:lnTo>
                    <a:pt x="0" y="30"/>
                  </a:lnTo>
                  <a:lnTo>
                    <a:pt x="143" y="0"/>
                  </a:lnTo>
                  <a:lnTo>
                    <a:pt x="163" y="0"/>
                  </a:lnTo>
                  <a:close/>
                </a:path>
              </a:pathLst>
            </a:custGeom>
            <a:solidFill>
              <a:srgbClr val="FFC4B8"/>
            </a:solidFill>
            <a:ln w="9525">
              <a:noFill/>
              <a:round/>
              <a:headEnd/>
              <a:tailEnd/>
            </a:ln>
          </p:spPr>
          <p:txBody>
            <a:bodyPr/>
            <a:lstStyle/>
            <a:p>
              <a:endParaRPr lang="id-ID"/>
            </a:p>
          </p:txBody>
        </p:sp>
        <p:sp>
          <p:nvSpPr>
            <p:cNvPr id="12322" name="Freeform 31"/>
            <p:cNvSpPr>
              <a:spLocks/>
            </p:cNvSpPr>
            <p:nvPr/>
          </p:nvSpPr>
          <p:spPr bwMode="auto">
            <a:xfrm>
              <a:off x="1870" y="3033"/>
              <a:ext cx="102" cy="37"/>
            </a:xfrm>
            <a:custGeom>
              <a:avLst/>
              <a:gdLst>
                <a:gd name="T0" fmla="*/ 152 w 204"/>
                <a:gd name="T1" fmla="*/ 0 h 75"/>
                <a:gd name="T2" fmla="*/ 204 w 204"/>
                <a:gd name="T3" fmla="*/ 12 h 75"/>
                <a:gd name="T4" fmla="*/ 194 w 204"/>
                <a:gd name="T5" fmla="*/ 33 h 75"/>
                <a:gd name="T6" fmla="*/ 181 w 204"/>
                <a:gd name="T7" fmla="*/ 50 h 75"/>
                <a:gd name="T8" fmla="*/ 91 w 204"/>
                <a:gd name="T9" fmla="*/ 73 h 75"/>
                <a:gd name="T10" fmla="*/ 13 w 204"/>
                <a:gd name="T11" fmla="*/ 75 h 75"/>
                <a:gd name="T12" fmla="*/ 0 w 204"/>
                <a:gd name="T13" fmla="*/ 57 h 75"/>
                <a:gd name="T14" fmla="*/ 2 w 204"/>
                <a:gd name="T15" fmla="*/ 37 h 75"/>
                <a:gd name="T16" fmla="*/ 93 w 204"/>
                <a:gd name="T17" fmla="*/ 14 h 75"/>
                <a:gd name="T18" fmla="*/ 152 w 204"/>
                <a:gd name="T19" fmla="*/ 0 h 75"/>
                <a:gd name="T20" fmla="*/ 152 w 204"/>
                <a:gd name="T21" fmla="*/ 0 h 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4"/>
                <a:gd name="T34" fmla="*/ 0 h 75"/>
                <a:gd name="T35" fmla="*/ 204 w 204"/>
                <a:gd name="T36" fmla="*/ 75 h 7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4" h="75">
                  <a:moveTo>
                    <a:pt x="152" y="0"/>
                  </a:moveTo>
                  <a:lnTo>
                    <a:pt x="204" y="12"/>
                  </a:lnTo>
                  <a:lnTo>
                    <a:pt x="194" y="33"/>
                  </a:lnTo>
                  <a:lnTo>
                    <a:pt x="181" y="50"/>
                  </a:lnTo>
                  <a:lnTo>
                    <a:pt x="91" y="73"/>
                  </a:lnTo>
                  <a:lnTo>
                    <a:pt x="13" y="75"/>
                  </a:lnTo>
                  <a:lnTo>
                    <a:pt x="0" y="57"/>
                  </a:lnTo>
                  <a:lnTo>
                    <a:pt x="2" y="37"/>
                  </a:lnTo>
                  <a:lnTo>
                    <a:pt x="93" y="14"/>
                  </a:lnTo>
                  <a:lnTo>
                    <a:pt x="152" y="0"/>
                  </a:lnTo>
                  <a:close/>
                </a:path>
              </a:pathLst>
            </a:custGeom>
            <a:solidFill>
              <a:srgbClr val="FFD6C9"/>
            </a:solidFill>
            <a:ln w="9525">
              <a:noFill/>
              <a:round/>
              <a:headEnd/>
              <a:tailEnd/>
            </a:ln>
          </p:spPr>
          <p:txBody>
            <a:bodyPr/>
            <a:lstStyle/>
            <a:p>
              <a:endParaRPr lang="id-ID"/>
            </a:p>
          </p:txBody>
        </p:sp>
        <p:sp>
          <p:nvSpPr>
            <p:cNvPr id="12323" name="Freeform 32"/>
            <p:cNvSpPr>
              <a:spLocks/>
            </p:cNvSpPr>
            <p:nvPr/>
          </p:nvSpPr>
          <p:spPr bwMode="auto">
            <a:xfrm>
              <a:off x="1877" y="3037"/>
              <a:ext cx="81" cy="28"/>
            </a:xfrm>
            <a:custGeom>
              <a:avLst/>
              <a:gdLst>
                <a:gd name="T0" fmla="*/ 162 w 162"/>
                <a:gd name="T1" fmla="*/ 13 h 55"/>
                <a:gd name="T2" fmla="*/ 141 w 162"/>
                <a:gd name="T3" fmla="*/ 25 h 55"/>
                <a:gd name="T4" fmla="*/ 103 w 162"/>
                <a:gd name="T5" fmla="*/ 42 h 55"/>
                <a:gd name="T6" fmla="*/ 54 w 162"/>
                <a:gd name="T7" fmla="*/ 51 h 55"/>
                <a:gd name="T8" fmla="*/ 2 w 162"/>
                <a:gd name="T9" fmla="*/ 55 h 55"/>
                <a:gd name="T10" fmla="*/ 0 w 162"/>
                <a:gd name="T11" fmla="*/ 30 h 55"/>
                <a:gd name="T12" fmla="*/ 73 w 162"/>
                <a:gd name="T13" fmla="*/ 13 h 55"/>
                <a:gd name="T14" fmla="*/ 132 w 162"/>
                <a:gd name="T15" fmla="*/ 0 h 55"/>
                <a:gd name="T16" fmla="*/ 162 w 162"/>
                <a:gd name="T17" fmla="*/ 13 h 55"/>
                <a:gd name="T18" fmla="*/ 162 w 162"/>
                <a:gd name="T19" fmla="*/ 13 h 5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2"/>
                <a:gd name="T31" fmla="*/ 0 h 55"/>
                <a:gd name="T32" fmla="*/ 162 w 162"/>
                <a:gd name="T33" fmla="*/ 55 h 5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2" h="55">
                  <a:moveTo>
                    <a:pt x="162" y="13"/>
                  </a:moveTo>
                  <a:lnTo>
                    <a:pt x="141" y="25"/>
                  </a:lnTo>
                  <a:lnTo>
                    <a:pt x="103" y="42"/>
                  </a:lnTo>
                  <a:lnTo>
                    <a:pt x="54" y="51"/>
                  </a:lnTo>
                  <a:lnTo>
                    <a:pt x="2" y="55"/>
                  </a:lnTo>
                  <a:lnTo>
                    <a:pt x="0" y="30"/>
                  </a:lnTo>
                  <a:lnTo>
                    <a:pt x="73" y="13"/>
                  </a:lnTo>
                  <a:lnTo>
                    <a:pt x="132" y="0"/>
                  </a:lnTo>
                  <a:lnTo>
                    <a:pt x="162" y="13"/>
                  </a:lnTo>
                  <a:close/>
                </a:path>
              </a:pathLst>
            </a:custGeom>
            <a:solidFill>
              <a:srgbClr val="FFE5D9"/>
            </a:solidFill>
            <a:ln w="9525">
              <a:noFill/>
              <a:round/>
              <a:headEnd/>
              <a:tailEnd/>
            </a:ln>
          </p:spPr>
          <p:txBody>
            <a:bodyPr/>
            <a:lstStyle/>
            <a:p>
              <a:endParaRPr lang="id-ID"/>
            </a:p>
          </p:txBody>
        </p:sp>
        <p:sp>
          <p:nvSpPr>
            <p:cNvPr id="12324" name="Freeform 33"/>
            <p:cNvSpPr>
              <a:spLocks/>
            </p:cNvSpPr>
            <p:nvPr/>
          </p:nvSpPr>
          <p:spPr bwMode="auto">
            <a:xfrm>
              <a:off x="2026" y="2085"/>
              <a:ext cx="78" cy="45"/>
            </a:xfrm>
            <a:custGeom>
              <a:avLst/>
              <a:gdLst>
                <a:gd name="T0" fmla="*/ 30 w 156"/>
                <a:gd name="T1" fmla="*/ 0 h 91"/>
                <a:gd name="T2" fmla="*/ 91 w 156"/>
                <a:gd name="T3" fmla="*/ 2 h 91"/>
                <a:gd name="T4" fmla="*/ 116 w 156"/>
                <a:gd name="T5" fmla="*/ 15 h 91"/>
                <a:gd name="T6" fmla="*/ 133 w 156"/>
                <a:gd name="T7" fmla="*/ 26 h 91"/>
                <a:gd name="T8" fmla="*/ 156 w 156"/>
                <a:gd name="T9" fmla="*/ 91 h 91"/>
                <a:gd name="T10" fmla="*/ 122 w 156"/>
                <a:gd name="T11" fmla="*/ 89 h 91"/>
                <a:gd name="T12" fmla="*/ 46 w 156"/>
                <a:gd name="T13" fmla="*/ 83 h 91"/>
                <a:gd name="T14" fmla="*/ 0 w 156"/>
                <a:gd name="T15" fmla="*/ 85 h 91"/>
                <a:gd name="T16" fmla="*/ 17 w 156"/>
                <a:gd name="T17" fmla="*/ 68 h 91"/>
                <a:gd name="T18" fmla="*/ 13 w 156"/>
                <a:gd name="T19" fmla="*/ 43 h 91"/>
                <a:gd name="T20" fmla="*/ 8 w 156"/>
                <a:gd name="T21" fmla="*/ 32 h 91"/>
                <a:gd name="T22" fmla="*/ 8 w 156"/>
                <a:gd name="T23" fmla="*/ 11 h 91"/>
                <a:gd name="T24" fmla="*/ 30 w 156"/>
                <a:gd name="T25" fmla="*/ 0 h 91"/>
                <a:gd name="T26" fmla="*/ 30 w 156"/>
                <a:gd name="T27" fmla="*/ 0 h 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6"/>
                <a:gd name="T43" fmla="*/ 0 h 91"/>
                <a:gd name="T44" fmla="*/ 156 w 156"/>
                <a:gd name="T45" fmla="*/ 91 h 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6" h="91">
                  <a:moveTo>
                    <a:pt x="30" y="0"/>
                  </a:moveTo>
                  <a:lnTo>
                    <a:pt x="91" y="2"/>
                  </a:lnTo>
                  <a:lnTo>
                    <a:pt x="116" y="15"/>
                  </a:lnTo>
                  <a:lnTo>
                    <a:pt x="133" y="26"/>
                  </a:lnTo>
                  <a:lnTo>
                    <a:pt x="156" y="91"/>
                  </a:lnTo>
                  <a:lnTo>
                    <a:pt x="122" y="89"/>
                  </a:lnTo>
                  <a:lnTo>
                    <a:pt x="46" y="83"/>
                  </a:lnTo>
                  <a:lnTo>
                    <a:pt x="0" y="85"/>
                  </a:lnTo>
                  <a:lnTo>
                    <a:pt x="17" y="68"/>
                  </a:lnTo>
                  <a:lnTo>
                    <a:pt x="13" y="43"/>
                  </a:lnTo>
                  <a:lnTo>
                    <a:pt x="8" y="32"/>
                  </a:lnTo>
                  <a:lnTo>
                    <a:pt x="8" y="11"/>
                  </a:lnTo>
                  <a:lnTo>
                    <a:pt x="30" y="0"/>
                  </a:lnTo>
                  <a:close/>
                </a:path>
              </a:pathLst>
            </a:custGeom>
            <a:solidFill>
              <a:srgbClr val="FFD6C9"/>
            </a:solidFill>
            <a:ln w="9525">
              <a:noFill/>
              <a:round/>
              <a:headEnd/>
              <a:tailEnd/>
            </a:ln>
          </p:spPr>
          <p:txBody>
            <a:bodyPr/>
            <a:lstStyle/>
            <a:p>
              <a:endParaRPr lang="id-ID"/>
            </a:p>
          </p:txBody>
        </p:sp>
        <p:sp>
          <p:nvSpPr>
            <p:cNvPr id="12325" name="Freeform 34"/>
            <p:cNvSpPr>
              <a:spLocks/>
            </p:cNvSpPr>
            <p:nvPr/>
          </p:nvSpPr>
          <p:spPr bwMode="auto">
            <a:xfrm>
              <a:off x="1842" y="2952"/>
              <a:ext cx="166" cy="77"/>
            </a:xfrm>
            <a:custGeom>
              <a:avLst/>
              <a:gdLst>
                <a:gd name="T0" fmla="*/ 148 w 333"/>
                <a:gd name="T1" fmla="*/ 46 h 154"/>
                <a:gd name="T2" fmla="*/ 223 w 333"/>
                <a:gd name="T3" fmla="*/ 25 h 154"/>
                <a:gd name="T4" fmla="*/ 274 w 333"/>
                <a:gd name="T5" fmla="*/ 0 h 154"/>
                <a:gd name="T6" fmla="*/ 312 w 333"/>
                <a:gd name="T7" fmla="*/ 7 h 154"/>
                <a:gd name="T8" fmla="*/ 323 w 333"/>
                <a:gd name="T9" fmla="*/ 36 h 154"/>
                <a:gd name="T10" fmla="*/ 333 w 333"/>
                <a:gd name="T11" fmla="*/ 55 h 154"/>
                <a:gd name="T12" fmla="*/ 264 w 333"/>
                <a:gd name="T13" fmla="*/ 68 h 154"/>
                <a:gd name="T14" fmla="*/ 245 w 333"/>
                <a:gd name="T15" fmla="*/ 87 h 154"/>
                <a:gd name="T16" fmla="*/ 236 w 333"/>
                <a:gd name="T17" fmla="*/ 103 h 154"/>
                <a:gd name="T18" fmla="*/ 221 w 333"/>
                <a:gd name="T19" fmla="*/ 122 h 154"/>
                <a:gd name="T20" fmla="*/ 129 w 333"/>
                <a:gd name="T21" fmla="*/ 129 h 154"/>
                <a:gd name="T22" fmla="*/ 55 w 333"/>
                <a:gd name="T23" fmla="*/ 154 h 154"/>
                <a:gd name="T24" fmla="*/ 0 w 333"/>
                <a:gd name="T25" fmla="*/ 139 h 154"/>
                <a:gd name="T26" fmla="*/ 0 w 333"/>
                <a:gd name="T27" fmla="*/ 103 h 154"/>
                <a:gd name="T28" fmla="*/ 148 w 333"/>
                <a:gd name="T29" fmla="*/ 46 h 154"/>
                <a:gd name="T30" fmla="*/ 148 w 333"/>
                <a:gd name="T31" fmla="*/ 46 h 1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33"/>
                <a:gd name="T49" fmla="*/ 0 h 154"/>
                <a:gd name="T50" fmla="*/ 333 w 333"/>
                <a:gd name="T51" fmla="*/ 154 h 1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33" h="154">
                  <a:moveTo>
                    <a:pt x="148" y="46"/>
                  </a:moveTo>
                  <a:lnTo>
                    <a:pt x="223" y="25"/>
                  </a:lnTo>
                  <a:lnTo>
                    <a:pt x="274" y="0"/>
                  </a:lnTo>
                  <a:lnTo>
                    <a:pt x="312" y="7"/>
                  </a:lnTo>
                  <a:lnTo>
                    <a:pt x="323" y="36"/>
                  </a:lnTo>
                  <a:lnTo>
                    <a:pt x="333" y="55"/>
                  </a:lnTo>
                  <a:lnTo>
                    <a:pt x="264" y="68"/>
                  </a:lnTo>
                  <a:lnTo>
                    <a:pt x="245" y="87"/>
                  </a:lnTo>
                  <a:lnTo>
                    <a:pt x="236" y="103"/>
                  </a:lnTo>
                  <a:lnTo>
                    <a:pt x="221" y="122"/>
                  </a:lnTo>
                  <a:lnTo>
                    <a:pt x="129" y="129"/>
                  </a:lnTo>
                  <a:lnTo>
                    <a:pt x="55" y="154"/>
                  </a:lnTo>
                  <a:lnTo>
                    <a:pt x="0" y="139"/>
                  </a:lnTo>
                  <a:lnTo>
                    <a:pt x="0" y="103"/>
                  </a:lnTo>
                  <a:lnTo>
                    <a:pt x="148" y="46"/>
                  </a:lnTo>
                  <a:close/>
                </a:path>
              </a:pathLst>
            </a:custGeom>
            <a:solidFill>
              <a:srgbClr val="FFD6C9"/>
            </a:solidFill>
            <a:ln w="9525">
              <a:noFill/>
              <a:round/>
              <a:headEnd/>
              <a:tailEnd/>
            </a:ln>
          </p:spPr>
          <p:txBody>
            <a:bodyPr/>
            <a:lstStyle/>
            <a:p>
              <a:endParaRPr lang="id-ID"/>
            </a:p>
          </p:txBody>
        </p:sp>
        <p:sp>
          <p:nvSpPr>
            <p:cNvPr id="12326" name="Freeform 35"/>
            <p:cNvSpPr>
              <a:spLocks/>
            </p:cNvSpPr>
            <p:nvPr/>
          </p:nvSpPr>
          <p:spPr bwMode="auto">
            <a:xfrm>
              <a:off x="1843" y="2982"/>
              <a:ext cx="78" cy="34"/>
            </a:xfrm>
            <a:custGeom>
              <a:avLst/>
              <a:gdLst>
                <a:gd name="T0" fmla="*/ 156 w 156"/>
                <a:gd name="T1" fmla="*/ 17 h 68"/>
                <a:gd name="T2" fmla="*/ 95 w 156"/>
                <a:gd name="T3" fmla="*/ 45 h 68"/>
                <a:gd name="T4" fmla="*/ 13 w 156"/>
                <a:gd name="T5" fmla="*/ 68 h 68"/>
                <a:gd name="T6" fmla="*/ 0 w 156"/>
                <a:gd name="T7" fmla="*/ 53 h 68"/>
                <a:gd name="T8" fmla="*/ 74 w 156"/>
                <a:gd name="T9" fmla="*/ 19 h 68"/>
                <a:gd name="T10" fmla="*/ 152 w 156"/>
                <a:gd name="T11" fmla="*/ 0 h 68"/>
                <a:gd name="T12" fmla="*/ 156 w 156"/>
                <a:gd name="T13" fmla="*/ 17 h 68"/>
                <a:gd name="T14" fmla="*/ 156 w 156"/>
                <a:gd name="T15" fmla="*/ 17 h 68"/>
                <a:gd name="T16" fmla="*/ 0 60000 65536"/>
                <a:gd name="T17" fmla="*/ 0 60000 65536"/>
                <a:gd name="T18" fmla="*/ 0 60000 65536"/>
                <a:gd name="T19" fmla="*/ 0 60000 65536"/>
                <a:gd name="T20" fmla="*/ 0 60000 65536"/>
                <a:gd name="T21" fmla="*/ 0 60000 65536"/>
                <a:gd name="T22" fmla="*/ 0 60000 65536"/>
                <a:gd name="T23" fmla="*/ 0 60000 65536"/>
                <a:gd name="T24" fmla="*/ 0 w 156"/>
                <a:gd name="T25" fmla="*/ 0 h 68"/>
                <a:gd name="T26" fmla="*/ 156 w 156"/>
                <a:gd name="T27" fmla="*/ 68 h 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6" h="68">
                  <a:moveTo>
                    <a:pt x="156" y="17"/>
                  </a:moveTo>
                  <a:lnTo>
                    <a:pt x="95" y="45"/>
                  </a:lnTo>
                  <a:lnTo>
                    <a:pt x="13" y="68"/>
                  </a:lnTo>
                  <a:lnTo>
                    <a:pt x="0" y="53"/>
                  </a:lnTo>
                  <a:lnTo>
                    <a:pt x="74" y="19"/>
                  </a:lnTo>
                  <a:lnTo>
                    <a:pt x="152" y="0"/>
                  </a:lnTo>
                  <a:lnTo>
                    <a:pt x="156" y="17"/>
                  </a:lnTo>
                  <a:close/>
                </a:path>
              </a:pathLst>
            </a:custGeom>
            <a:solidFill>
              <a:srgbClr val="FFE5D9"/>
            </a:solidFill>
            <a:ln w="9525">
              <a:noFill/>
              <a:round/>
              <a:headEnd/>
              <a:tailEnd/>
            </a:ln>
          </p:spPr>
          <p:txBody>
            <a:bodyPr/>
            <a:lstStyle/>
            <a:p>
              <a:endParaRPr lang="id-ID"/>
            </a:p>
          </p:txBody>
        </p:sp>
        <p:sp>
          <p:nvSpPr>
            <p:cNvPr id="12327" name="Freeform 36"/>
            <p:cNvSpPr>
              <a:spLocks/>
            </p:cNvSpPr>
            <p:nvPr/>
          </p:nvSpPr>
          <p:spPr bwMode="auto">
            <a:xfrm>
              <a:off x="2318" y="1960"/>
              <a:ext cx="43" cy="49"/>
            </a:xfrm>
            <a:custGeom>
              <a:avLst/>
              <a:gdLst>
                <a:gd name="T0" fmla="*/ 34 w 87"/>
                <a:gd name="T1" fmla="*/ 9 h 97"/>
                <a:gd name="T2" fmla="*/ 70 w 87"/>
                <a:gd name="T3" fmla="*/ 22 h 97"/>
                <a:gd name="T4" fmla="*/ 87 w 87"/>
                <a:gd name="T5" fmla="*/ 32 h 97"/>
                <a:gd name="T6" fmla="*/ 83 w 87"/>
                <a:gd name="T7" fmla="*/ 70 h 97"/>
                <a:gd name="T8" fmla="*/ 62 w 87"/>
                <a:gd name="T9" fmla="*/ 87 h 97"/>
                <a:gd name="T10" fmla="*/ 43 w 87"/>
                <a:gd name="T11" fmla="*/ 97 h 97"/>
                <a:gd name="T12" fmla="*/ 34 w 87"/>
                <a:gd name="T13" fmla="*/ 78 h 97"/>
                <a:gd name="T14" fmla="*/ 17 w 87"/>
                <a:gd name="T15" fmla="*/ 74 h 97"/>
                <a:gd name="T16" fmla="*/ 24 w 87"/>
                <a:gd name="T17" fmla="*/ 41 h 97"/>
                <a:gd name="T18" fmla="*/ 17 w 87"/>
                <a:gd name="T19" fmla="*/ 24 h 97"/>
                <a:gd name="T20" fmla="*/ 0 w 87"/>
                <a:gd name="T21" fmla="*/ 17 h 97"/>
                <a:gd name="T22" fmla="*/ 7 w 87"/>
                <a:gd name="T23" fmla="*/ 5 h 97"/>
                <a:gd name="T24" fmla="*/ 17 w 87"/>
                <a:gd name="T25" fmla="*/ 0 h 97"/>
                <a:gd name="T26" fmla="*/ 34 w 87"/>
                <a:gd name="T27" fmla="*/ 9 h 97"/>
                <a:gd name="T28" fmla="*/ 34 w 87"/>
                <a:gd name="T29" fmla="*/ 9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
                <a:gd name="T46" fmla="*/ 0 h 97"/>
                <a:gd name="T47" fmla="*/ 87 w 87"/>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 h="97">
                  <a:moveTo>
                    <a:pt x="34" y="9"/>
                  </a:moveTo>
                  <a:lnTo>
                    <a:pt x="70" y="22"/>
                  </a:lnTo>
                  <a:lnTo>
                    <a:pt x="87" y="32"/>
                  </a:lnTo>
                  <a:lnTo>
                    <a:pt x="83" y="70"/>
                  </a:lnTo>
                  <a:lnTo>
                    <a:pt x="62" y="87"/>
                  </a:lnTo>
                  <a:lnTo>
                    <a:pt x="43" y="97"/>
                  </a:lnTo>
                  <a:lnTo>
                    <a:pt x="34" y="78"/>
                  </a:lnTo>
                  <a:lnTo>
                    <a:pt x="17" y="74"/>
                  </a:lnTo>
                  <a:lnTo>
                    <a:pt x="24" y="41"/>
                  </a:lnTo>
                  <a:lnTo>
                    <a:pt x="17" y="24"/>
                  </a:lnTo>
                  <a:lnTo>
                    <a:pt x="0" y="17"/>
                  </a:lnTo>
                  <a:lnTo>
                    <a:pt x="7" y="5"/>
                  </a:lnTo>
                  <a:lnTo>
                    <a:pt x="17" y="0"/>
                  </a:lnTo>
                  <a:lnTo>
                    <a:pt x="34" y="9"/>
                  </a:lnTo>
                  <a:close/>
                </a:path>
              </a:pathLst>
            </a:custGeom>
            <a:solidFill>
              <a:srgbClr val="F59E92"/>
            </a:solidFill>
            <a:ln w="9525">
              <a:noFill/>
              <a:round/>
              <a:headEnd/>
              <a:tailEnd/>
            </a:ln>
          </p:spPr>
          <p:txBody>
            <a:bodyPr/>
            <a:lstStyle/>
            <a:p>
              <a:endParaRPr lang="id-ID"/>
            </a:p>
          </p:txBody>
        </p:sp>
        <p:sp>
          <p:nvSpPr>
            <p:cNvPr id="12328" name="Freeform 37"/>
            <p:cNvSpPr>
              <a:spLocks/>
            </p:cNvSpPr>
            <p:nvPr/>
          </p:nvSpPr>
          <p:spPr bwMode="auto">
            <a:xfrm>
              <a:off x="1761" y="2943"/>
              <a:ext cx="119" cy="141"/>
            </a:xfrm>
            <a:custGeom>
              <a:avLst/>
              <a:gdLst>
                <a:gd name="T0" fmla="*/ 121 w 237"/>
                <a:gd name="T1" fmla="*/ 0 h 281"/>
                <a:gd name="T2" fmla="*/ 116 w 237"/>
                <a:gd name="T3" fmla="*/ 28 h 281"/>
                <a:gd name="T4" fmla="*/ 119 w 237"/>
                <a:gd name="T5" fmla="*/ 53 h 281"/>
                <a:gd name="T6" fmla="*/ 142 w 237"/>
                <a:gd name="T7" fmla="*/ 85 h 281"/>
                <a:gd name="T8" fmla="*/ 155 w 237"/>
                <a:gd name="T9" fmla="*/ 95 h 281"/>
                <a:gd name="T10" fmla="*/ 165 w 237"/>
                <a:gd name="T11" fmla="*/ 104 h 281"/>
                <a:gd name="T12" fmla="*/ 152 w 237"/>
                <a:gd name="T13" fmla="*/ 129 h 281"/>
                <a:gd name="T14" fmla="*/ 152 w 237"/>
                <a:gd name="T15" fmla="*/ 161 h 281"/>
                <a:gd name="T16" fmla="*/ 173 w 237"/>
                <a:gd name="T17" fmla="*/ 184 h 281"/>
                <a:gd name="T18" fmla="*/ 203 w 237"/>
                <a:gd name="T19" fmla="*/ 205 h 281"/>
                <a:gd name="T20" fmla="*/ 212 w 237"/>
                <a:gd name="T21" fmla="*/ 217 h 281"/>
                <a:gd name="T22" fmla="*/ 212 w 237"/>
                <a:gd name="T23" fmla="*/ 236 h 281"/>
                <a:gd name="T24" fmla="*/ 237 w 237"/>
                <a:gd name="T25" fmla="*/ 281 h 281"/>
                <a:gd name="T26" fmla="*/ 180 w 237"/>
                <a:gd name="T27" fmla="*/ 279 h 281"/>
                <a:gd name="T28" fmla="*/ 171 w 237"/>
                <a:gd name="T29" fmla="*/ 247 h 281"/>
                <a:gd name="T30" fmla="*/ 148 w 237"/>
                <a:gd name="T31" fmla="*/ 241 h 281"/>
                <a:gd name="T32" fmla="*/ 133 w 237"/>
                <a:gd name="T33" fmla="*/ 236 h 281"/>
                <a:gd name="T34" fmla="*/ 123 w 237"/>
                <a:gd name="T35" fmla="*/ 228 h 281"/>
                <a:gd name="T36" fmla="*/ 108 w 237"/>
                <a:gd name="T37" fmla="*/ 198 h 281"/>
                <a:gd name="T38" fmla="*/ 106 w 237"/>
                <a:gd name="T39" fmla="*/ 161 h 281"/>
                <a:gd name="T40" fmla="*/ 91 w 237"/>
                <a:gd name="T41" fmla="*/ 161 h 281"/>
                <a:gd name="T42" fmla="*/ 49 w 237"/>
                <a:gd name="T43" fmla="*/ 163 h 281"/>
                <a:gd name="T44" fmla="*/ 32 w 237"/>
                <a:gd name="T45" fmla="*/ 160 h 281"/>
                <a:gd name="T46" fmla="*/ 17 w 237"/>
                <a:gd name="T47" fmla="*/ 150 h 281"/>
                <a:gd name="T48" fmla="*/ 0 w 237"/>
                <a:gd name="T49" fmla="*/ 123 h 281"/>
                <a:gd name="T50" fmla="*/ 3 w 237"/>
                <a:gd name="T51" fmla="*/ 85 h 281"/>
                <a:gd name="T52" fmla="*/ 39 w 237"/>
                <a:gd name="T53" fmla="*/ 38 h 281"/>
                <a:gd name="T54" fmla="*/ 96 w 237"/>
                <a:gd name="T55" fmla="*/ 2 h 281"/>
                <a:gd name="T56" fmla="*/ 121 w 237"/>
                <a:gd name="T57" fmla="*/ 0 h 281"/>
                <a:gd name="T58" fmla="*/ 121 w 237"/>
                <a:gd name="T59" fmla="*/ 0 h 28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37"/>
                <a:gd name="T91" fmla="*/ 0 h 281"/>
                <a:gd name="T92" fmla="*/ 237 w 237"/>
                <a:gd name="T93" fmla="*/ 281 h 28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37" h="281">
                  <a:moveTo>
                    <a:pt x="121" y="0"/>
                  </a:moveTo>
                  <a:lnTo>
                    <a:pt x="116" y="28"/>
                  </a:lnTo>
                  <a:lnTo>
                    <a:pt x="119" y="53"/>
                  </a:lnTo>
                  <a:lnTo>
                    <a:pt x="142" y="85"/>
                  </a:lnTo>
                  <a:lnTo>
                    <a:pt x="155" y="95"/>
                  </a:lnTo>
                  <a:lnTo>
                    <a:pt x="165" y="104"/>
                  </a:lnTo>
                  <a:lnTo>
                    <a:pt x="152" y="129"/>
                  </a:lnTo>
                  <a:lnTo>
                    <a:pt x="152" y="161"/>
                  </a:lnTo>
                  <a:lnTo>
                    <a:pt x="173" y="184"/>
                  </a:lnTo>
                  <a:lnTo>
                    <a:pt x="203" y="205"/>
                  </a:lnTo>
                  <a:lnTo>
                    <a:pt x="212" y="217"/>
                  </a:lnTo>
                  <a:lnTo>
                    <a:pt x="212" y="236"/>
                  </a:lnTo>
                  <a:lnTo>
                    <a:pt x="237" y="281"/>
                  </a:lnTo>
                  <a:lnTo>
                    <a:pt x="180" y="279"/>
                  </a:lnTo>
                  <a:lnTo>
                    <a:pt x="171" y="247"/>
                  </a:lnTo>
                  <a:lnTo>
                    <a:pt x="148" y="241"/>
                  </a:lnTo>
                  <a:lnTo>
                    <a:pt x="133" y="236"/>
                  </a:lnTo>
                  <a:lnTo>
                    <a:pt x="123" y="228"/>
                  </a:lnTo>
                  <a:lnTo>
                    <a:pt x="108" y="198"/>
                  </a:lnTo>
                  <a:lnTo>
                    <a:pt x="106" y="161"/>
                  </a:lnTo>
                  <a:lnTo>
                    <a:pt x="91" y="161"/>
                  </a:lnTo>
                  <a:lnTo>
                    <a:pt x="49" y="163"/>
                  </a:lnTo>
                  <a:lnTo>
                    <a:pt x="32" y="160"/>
                  </a:lnTo>
                  <a:lnTo>
                    <a:pt x="17" y="150"/>
                  </a:lnTo>
                  <a:lnTo>
                    <a:pt x="0" y="123"/>
                  </a:lnTo>
                  <a:lnTo>
                    <a:pt x="3" y="85"/>
                  </a:lnTo>
                  <a:lnTo>
                    <a:pt x="39" y="38"/>
                  </a:lnTo>
                  <a:lnTo>
                    <a:pt x="96" y="2"/>
                  </a:lnTo>
                  <a:lnTo>
                    <a:pt x="121" y="0"/>
                  </a:lnTo>
                  <a:close/>
                </a:path>
              </a:pathLst>
            </a:custGeom>
            <a:solidFill>
              <a:srgbClr val="FFB5A8"/>
            </a:solidFill>
            <a:ln w="9525">
              <a:noFill/>
              <a:round/>
              <a:headEnd/>
              <a:tailEnd/>
            </a:ln>
          </p:spPr>
          <p:txBody>
            <a:bodyPr/>
            <a:lstStyle/>
            <a:p>
              <a:endParaRPr lang="id-ID"/>
            </a:p>
          </p:txBody>
        </p:sp>
        <p:sp>
          <p:nvSpPr>
            <p:cNvPr id="12329" name="Freeform 38"/>
            <p:cNvSpPr>
              <a:spLocks/>
            </p:cNvSpPr>
            <p:nvPr/>
          </p:nvSpPr>
          <p:spPr bwMode="auto">
            <a:xfrm>
              <a:off x="1820" y="2873"/>
              <a:ext cx="163" cy="113"/>
            </a:xfrm>
            <a:custGeom>
              <a:avLst/>
              <a:gdLst>
                <a:gd name="T0" fmla="*/ 327 w 327"/>
                <a:gd name="T1" fmla="*/ 53 h 226"/>
                <a:gd name="T2" fmla="*/ 320 w 327"/>
                <a:gd name="T3" fmla="*/ 84 h 226"/>
                <a:gd name="T4" fmla="*/ 276 w 327"/>
                <a:gd name="T5" fmla="*/ 93 h 226"/>
                <a:gd name="T6" fmla="*/ 240 w 327"/>
                <a:gd name="T7" fmla="*/ 101 h 226"/>
                <a:gd name="T8" fmla="*/ 230 w 327"/>
                <a:gd name="T9" fmla="*/ 114 h 226"/>
                <a:gd name="T10" fmla="*/ 261 w 327"/>
                <a:gd name="T11" fmla="*/ 126 h 226"/>
                <a:gd name="T12" fmla="*/ 192 w 327"/>
                <a:gd name="T13" fmla="*/ 152 h 226"/>
                <a:gd name="T14" fmla="*/ 177 w 327"/>
                <a:gd name="T15" fmla="*/ 177 h 226"/>
                <a:gd name="T16" fmla="*/ 139 w 327"/>
                <a:gd name="T17" fmla="*/ 202 h 226"/>
                <a:gd name="T18" fmla="*/ 44 w 327"/>
                <a:gd name="T19" fmla="*/ 226 h 226"/>
                <a:gd name="T20" fmla="*/ 18 w 327"/>
                <a:gd name="T21" fmla="*/ 200 h 226"/>
                <a:gd name="T22" fmla="*/ 0 w 327"/>
                <a:gd name="T23" fmla="*/ 158 h 226"/>
                <a:gd name="T24" fmla="*/ 16 w 327"/>
                <a:gd name="T25" fmla="*/ 143 h 226"/>
                <a:gd name="T26" fmla="*/ 37 w 327"/>
                <a:gd name="T27" fmla="*/ 135 h 226"/>
                <a:gd name="T28" fmla="*/ 69 w 327"/>
                <a:gd name="T29" fmla="*/ 129 h 226"/>
                <a:gd name="T30" fmla="*/ 200 w 327"/>
                <a:gd name="T31" fmla="*/ 82 h 226"/>
                <a:gd name="T32" fmla="*/ 221 w 327"/>
                <a:gd name="T33" fmla="*/ 63 h 226"/>
                <a:gd name="T34" fmla="*/ 211 w 327"/>
                <a:gd name="T35" fmla="*/ 33 h 226"/>
                <a:gd name="T36" fmla="*/ 234 w 327"/>
                <a:gd name="T37" fmla="*/ 8 h 226"/>
                <a:gd name="T38" fmla="*/ 284 w 327"/>
                <a:gd name="T39" fmla="*/ 0 h 226"/>
                <a:gd name="T40" fmla="*/ 327 w 327"/>
                <a:gd name="T41" fmla="*/ 53 h 226"/>
                <a:gd name="T42" fmla="*/ 327 w 327"/>
                <a:gd name="T43" fmla="*/ 53 h 2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7"/>
                <a:gd name="T67" fmla="*/ 0 h 226"/>
                <a:gd name="T68" fmla="*/ 327 w 327"/>
                <a:gd name="T69" fmla="*/ 226 h 22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7" h="226">
                  <a:moveTo>
                    <a:pt x="327" y="53"/>
                  </a:moveTo>
                  <a:lnTo>
                    <a:pt x="320" y="84"/>
                  </a:lnTo>
                  <a:lnTo>
                    <a:pt x="276" y="93"/>
                  </a:lnTo>
                  <a:lnTo>
                    <a:pt x="240" y="101"/>
                  </a:lnTo>
                  <a:lnTo>
                    <a:pt x="230" y="114"/>
                  </a:lnTo>
                  <a:lnTo>
                    <a:pt x="261" y="126"/>
                  </a:lnTo>
                  <a:lnTo>
                    <a:pt x="192" y="152"/>
                  </a:lnTo>
                  <a:lnTo>
                    <a:pt x="177" y="177"/>
                  </a:lnTo>
                  <a:lnTo>
                    <a:pt x="139" y="202"/>
                  </a:lnTo>
                  <a:lnTo>
                    <a:pt x="44" y="226"/>
                  </a:lnTo>
                  <a:lnTo>
                    <a:pt x="18" y="200"/>
                  </a:lnTo>
                  <a:lnTo>
                    <a:pt x="0" y="158"/>
                  </a:lnTo>
                  <a:lnTo>
                    <a:pt x="16" y="143"/>
                  </a:lnTo>
                  <a:lnTo>
                    <a:pt x="37" y="135"/>
                  </a:lnTo>
                  <a:lnTo>
                    <a:pt x="69" y="129"/>
                  </a:lnTo>
                  <a:lnTo>
                    <a:pt x="200" y="82"/>
                  </a:lnTo>
                  <a:lnTo>
                    <a:pt x="221" y="63"/>
                  </a:lnTo>
                  <a:lnTo>
                    <a:pt x="211" y="33"/>
                  </a:lnTo>
                  <a:lnTo>
                    <a:pt x="234" y="8"/>
                  </a:lnTo>
                  <a:lnTo>
                    <a:pt x="284" y="0"/>
                  </a:lnTo>
                  <a:lnTo>
                    <a:pt x="327" y="53"/>
                  </a:lnTo>
                  <a:close/>
                </a:path>
              </a:pathLst>
            </a:custGeom>
            <a:solidFill>
              <a:srgbClr val="FFD6C9"/>
            </a:solidFill>
            <a:ln w="9525">
              <a:noFill/>
              <a:round/>
              <a:headEnd/>
              <a:tailEnd/>
            </a:ln>
          </p:spPr>
          <p:txBody>
            <a:bodyPr/>
            <a:lstStyle/>
            <a:p>
              <a:endParaRPr lang="id-ID"/>
            </a:p>
          </p:txBody>
        </p:sp>
        <p:sp>
          <p:nvSpPr>
            <p:cNvPr id="12330" name="Freeform 39"/>
            <p:cNvSpPr>
              <a:spLocks/>
            </p:cNvSpPr>
            <p:nvPr/>
          </p:nvSpPr>
          <p:spPr bwMode="auto">
            <a:xfrm>
              <a:off x="1819" y="2845"/>
              <a:ext cx="139" cy="62"/>
            </a:xfrm>
            <a:custGeom>
              <a:avLst/>
              <a:gdLst>
                <a:gd name="T0" fmla="*/ 91 w 277"/>
                <a:gd name="T1" fmla="*/ 38 h 124"/>
                <a:gd name="T2" fmla="*/ 239 w 277"/>
                <a:gd name="T3" fmla="*/ 8 h 124"/>
                <a:gd name="T4" fmla="*/ 256 w 277"/>
                <a:gd name="T5" fmla="*/ 0 h 124"/>
                <a:gd name="T6" fmla="*/ 277 w 277"/>
                <a:gd name="T7" fmla="*/ 0 h 124"/>
                <a:gd name="T8" fmla="*/ 275 w 277"/>
                <a:gd name="T9" fmla="*/ 42 h 124"/>
                <a:gd name="T10" fmla="*/ 224 w 277"/>
                <a:gd name="T11" fmla="*/ 53 h 124"/>
                <a:gd name="T12" fmla="*/ 163 w 277"/>
                <a:gd name="T13" fmla="*/ 91 h 124"/>
                <a:gd name="T14" fmla="*/ 121 w 277"/>
                <a:gd name="T15" fmla="*/ 107 h 124"/>
                <a:gd name="T16" fmla="*/ 66 w 277"/>
                <a:gd name="T17" fmla="*/ 124 h 124"/>
                <a:gd name="T18" fmla="*/ 26 w 277"/>
                <a:gd name="T19" fmla="*/ 120 h 124"/>
                <a:gd name="T20" fmla="*/ 0 w 277"/>
                <a:gd name="T21" fmla="*/ 91 h 124"/>
                <a:gd name="T22" fmla="*/ 17 w 277"/>
                <a:gd name="T23" fmla="*/ 59 h 124"/>
                <a:gd name="T24" fmla="*/ 91 w 277"/>
                <a:gd name="T25" fmla="*/ 38 h 124"/>
                <a:gd name="T26" fmla="*/ 91 w 277"/>
                <a:gd name="T27" fmla="*/ 38 h 1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7"/>
                <a:gd name="T43" fmla="*/ 0 h 124"/>
                <a:gd name="T44" fmla="*/ 277 w 277"/>
                <a:gd name="T45" fmla="*/ 124 h 1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7" h="124">
                  <a:moveTo>
                    <a:pt x="91" y="38"/>
                  </a:moveTo>
                  <a:lnTo>
                    <a:pt x="239" y="8"/>
                  </a:lnTo>
                  <a:lnTo>
                    <a:pt x="256" y="0"/>
                  </a:lnTo>
                  <a:lnTo>
                    <a:pt x="277" y="0"/>
                  </a:lnTo>
                  <a:lnTo>
                    <a:pt x="275" y="42"/>
                  </a:lnTo>
                  <a:lnTo>
                    <a:pt x="224" y="53"/>
                  </a:lnTo>
                  <a:lnTo>
                    <a:pt x="163" y="91"/>
                  </a:lnTo>
                  <a:lnTo>
                    <a:pt x="121" y="107"/>
                  </a:lnTo>
                  <a:lnTo>
                    <a:pt x="66" y="124"/>
                  </a:lnTo>
                  <a:lnTo>
                    <a:pt x="26" y="120"/>
                  </a:lnTo>
                  <a:lnTo>
                    <a:pt x="0" y="91"/>
                  </a:lnTo>
                  <a:lnTo>
                    <a:pt x="17" y="59"/>
                  </a:lnTo>
                  <a:lnTo>
                    <a:pt x="91" y="38"/>
                  </a:lnTo>
                  <a:close/>
                </a:path>
              </a:pathLst>
            </a:custGeom>
            <a:solidFill>
              <a:srgbClr val="FFD6C9"/>
            </a:solidFill>
            <a:ln w="9525">
              <a:noFill/>
              <a:round/>
              <a:headEnd/>
              <a:tailEnd/>
            </a:ln>
          </p:spPr>
          <p:txBody>
            <a:bodyPr/>
            <a:lstStyle/>
            <a:p>
              <a:endParaRPr lang="id-ID"/>
            </a:p>
          </p:txBody>
        </p:sp>
        <p:sp>
          <p:nvSpPr>
            <p:cNvPr id="12331" name="Freeform 40"/>
            <p:cNvSpPr>
              <a:spLocks/>
            </p:cNvSpPr>
            <p:nvPr/>
          </p:nvSpPr>
          <p:spPr bwMode="auto">
            <a:xfrm>
              <a:off x="1834" y="2919"/>
              <a:ext cx="94" cy="55"/>
            </a:xfrm>
            <a:custGeom>
              <a:avLst/>
              <a:gdLst>
                <a:gd name="T0" fmla="*/ 158 w 188"/>
                <a:gd name="T1" fmla="*/ 4 h 111"/>
                <a:gd name="T2" fmla="*/ 188 w 188"/>
                <a:gd name="T3" fmla="*/ 27 h 111"/>
                <a:gd name="T4" fmla="*/ 181 w 188"/>
                <a:gd name="T5" fmla="*/ 50 h 111"/>
                <a:gd name="T6" fmla="*/ 175 w 188"/>
                <a:gd name="T7" fmla="*/ 65 h 111"/>
                <a:gd name="T8" fmla="*/ 125 w 188"/>
                <a:gd name="T9" fmla="*/ 88 h 111"/>
                <a:gd name="T10" fmla="*/ 42 w 188"/>
                <a:gd name="T11" fmla="*/ 111 h 111"/>
                <a:gd name="T12" fmla="*/ 0 w 188"/>
                <a:gd name="T13" fmla="*/ 95 h 111"/>
                <a:gd name="T14" fmla="*/ 2 w 188"/>
                <a:gd name="T15" fmla="*/ 69 h 111"/>
                <a:gd name="T16" fmla="*/ 8 w 188"/>
                <a:gd name="T17" fmla="*/ 54 h 111"/>
                <a:gd name="T18" fmla="*/ 135 w 188"/>
                <a:gd name="T19" fmla="*/ 0 h 111"/>
                <a:gd name="T20" fmla="*/ 158 w 188"/>
                <a:gd name="T21" fmla="*/ 4 h 111"/>
                <a:gd name="T22" fmla="*/ 158 w 188"/>
                <a:gd name="T23" fmla="*/ 4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8"/>
                <a:gd name="T37" fmla="*/ 0 h 111"/>
                <a:gd name="T38" fmla="*/ 188 w 188"/>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8" h="111">
                  <a:moveTo>
                    <a:pt x="158" y="4"/>
                  </a:moveTo>
                  <a:lnTo>
                    <a:pt x="188" y="27"/>
                  </a:lnTo>
                  <a:lnTo>
                    <a:pt x="181" y="50"/>
                  </a:lnTo>
                  <a:lnTo>
                    <a:pt x="175" y="65"/>
                  </a:lnTo>
                  <a:lnTo>
                    <a:pt x="125" y="88"/>
                  </a:lnTo>
                  <a:lnTo>
                    <a:pt x="42" y="111"/>
                  </a:lnTo>
                  <a:lnTo>
                    <a:pt x="0" y="95"/>
                  </a:lnTo>
                  <a:lnTo>
                    <a:pt x="2" y="69"/>
                  </a:lnTo>
                  <a:lnTo>
                    <a:pt x="8" y="54"/>
                  </a:lnTo>
                  <a:lnTo>
                    <a:pt x="135" y="0"/>
                  </a:lnTo>
                  <a:lnTo>
                    <a:pt x="158" y="4"/>
                  </a:lnTo>
                  <a:close/>
                </a:path>
              </a:pathLst>
            </a:custGeom>
            <a:solidFill>
              <a:srgbClr val="FFE5D9"/>
            </a:solidFill>
            <a:ln w="9525">
              <a:noFill/>
              <a:round/>
              <a:headEnd/>
              <a:tailEnd/>
            </a:ln>
          </p:spPr>
          <p:txBody>
            <a:bodyPr/>
            <a:lstStyle/>
            <a:p>
              <a:endParaRPr lang="id-ID"/>
            </a:p>
          </p:txBody>
        </p:sp>
        <p:sp>
          <p:nvSpPr>
            <p:cNvPr id="12332" name="Freeform 41"/>
            <p:cNvSpPr>
              <a:spLocks/>
            </p:cNvSpPr>
            <p:nvPr/>
          </p:nvSpPr>
          <p:spPr bwMode="auto">
            <a:xfrm>
              <a:off x="1729" y="2940"/>
              <a:ext cx="19" cy="42"/>
            </a:xfrm>
            <a:custGeom>
              <a:avLst/>
              <a:gdLst>
                <a:gd name="T0" fmla="*/ 38 w 38"/>
                <a:gd name="T1" fmla="*/ 0 h 84"/>
                <a:gd name="T2" fmla="*/ 34 w 38"/>
                <a:gd name="T3" fmla="*/ 19 h 84"/>
                <a:gd name="T4" fmla="*/ 28 w 38"/>
                <a:gd name="T5" fmla="*/ 50 h 84"/>
                <a:gd name="T6" fmla="*/ 36 w 38"/>
                <a:gd name="T7" fmla="*/ 71 h 84"/>
                <a:gd name="T8" fmla="*/ 26 w 38"/>
                <a:gd name="T9" fmla="*/ 84 h 84"/>
                <a:gd name="T10" fmla="*/ 9 w 38"/>
                <a:gd name="T11" fmla="*/ 71 h 84"/>
                <a:gd name="T12" fmla="*/ 0 w 38"/>
                <a:gd name="T13" fmla="*/ 44 h 84"/>
                <a:gd name="T14" fmla="*/ 19 w 38"/>
                <a:gd name="T15" fmla="*/ 6 h 84"/>
                <a:gd name="T16" fmla="*/ 38 w 38"/>
                <a:gd name="T17" fmla="*/ 0 h 84"/>
                <a:gd name="T18" fmla="*/ 38 w 38"/>
                <a:gd name="T19" fmla="*/ 0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
                <a:gd name="T31" fmla="*/ 0 h 84"/>
                <a:gd name="T32" fmla="*/ 38 w 38"/>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 h="84">
                  <a:moveTo>
                    <a:pt x="38" y="0"/>
                  </a:moveTo>
                  <a:lnTo>
                    <a:pt x="34" y="19"/>
                  </a:lnTo>
                  <a:lnTo>
                    <a:pt x="28" y="50"/>
                  </a:lnTo>
                  <a:lnTo>
                    <a:pt x="36" y="71"/>
                  </a:lnTo>
                  <a:lnTo>
                    <a:pt x="26" y="84"/>
                  </a:lnTo>
                  <a:lnTo>
                    <a:pt x="9" y="71"/>
                  </a:lnTo>
                  <a:lnTo>
                    <a:pt x="0" y="44"/>
                  </a:lnTo>
                  <a:lnTo>
                    <a:pt x="19" y="6"/>
                  </a:lnTo>
                  <a:lnTo>
                    <a:pt x="38" y="0"/>
                  </a:lnTo>
                  <a:close/>
                </a:path>
              </a:pathLst>
            </a:custGeom>
            <a:solidFill>
              <a:srgbClr val="FFD6C9"/>
            </a:solidFill>
            <a:ln w="9525">
              <a:noFill/>
              <a:round/>
              <a:headEnd/>
              <a:tailEnd/>
            </a:ln>
          </p:spPr>
          <p:txBody>
            <a:bodyPr/>
            <a:lstStyle/>
            <a:p>
              <a:endParaRPr lang="id-ID"/>
            </a:p>
          </p:txBody>
        </p:sp>
        <p:sp>
          <p:nvSpPr>
            <p:cNvPr id="12333" name="Freeform 42"/>
            <p:cNvSpPr>
              <a:spLocks/>
            </p:cNvSpPr>
            <p:nvPr/>
          </p:nvSpPr>
          <p:spPr bwMode="auto">
            <a:xfrm>
              <a:off x="1756" y="2881"/>
              <a:ext cx="48" cy="50"/>
            </a:xfrm>
            <a:custGeom>
              <a:avLst/>
              <a:gdLst>
                <a:gd name="T0" fmla="*/ 95 w 95"/>
                <a:gd name="T1" fmla="*/ 23 h 99"/>
                <a:gd name="T2" fmla="*/ 40 w 95"/>
                <a:gd name="T3" fmla="*/ 76 h 99"/>
                <a:gd name="T4" fmla="*/ 0 w 95"/>
                <a:gd name="T5" fmla="*/ 99 h 99"/>
                <a:gd name="T6" fmla="*/ 4 w 95"/>
                <a:gd name="T7" fmla="*/ 80 h 99"/>
                <a:gd name="T8" fmla="*/ 67 w 95"/>
                <a:gd name="T9" fmla="*/ 19 h 99"/>
                <a:gd name="T10" fmla="*/ 91 w 95"/>
                <a:gd name="T11" fmla="*/ 0 h 99"/>
                <a:gd name="T12" fmla="*/ 95 w 95"/>
                <a:gd name="T13" fmla="*/ 23 h 99"/>
                <a:gd name="T14" fmla="*/ 95 w 95"/>
                <a:gd name="T15" fmla="*/ 23 h 99"/>
                <a:gd name="T16" fmla="*/ 0 60000 65536"/>
                <a:gd name="T17" fmla="*/ 0 60000 65536"/>
                <a:gd name="T18" fmla="*/ 0 60000 65536"/>
                <a:gd name="T19" fmla="*/ 0 60000 65536"/>
                <a:gd name="T20" fmla="*/ 0 60000 65536"/>
                <a:gd name="T21" fmla="*/ 0 60000 65536"/>
                <a:gd name="T22" fmla="*/ 0 60000 65536"/>
                <a:gd name="T23" fmla="*/ 0 60000 65536"/>
                <a:gd name="T24" fmla="*/ 0 w 95"/>
                <a:gd name="T25" fmla="*/ 0 h 99"/>
                <a:gd name="T26" fmla="*/ 95 w 95"/>
                <a:gd name="T27" fmla="*/ 99 h 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5" h="99">
                  <a:moveTo>
                    <a:pt x="95" y="23"/>
                  </a:moveTo>
                  <a:lnTo>
                    <a:pt x="40" y="76"/>
                  </a:lnTo>
                  <a:lnTo>
                    <a:pt x="0" y="99"/>
                  </a:lnTo>
                  <a:lnTo>
                    <a:pt x="4" y="80"/>
                  </a:lnTo>
                  <a:lnTo>
                    <a:pt x="67" y="19"/>
                  </a:lnTo>
                  <a:lnTo>
                    <a:pt x="91" y="0"/>
                  </a:lnTo>
                  <a:lnTo>
                    <a:pt x="95" y="23"/>
                  </a:lnTo>
                  <a:close/>
                </a:path>
              </a:pathLst>
            </a:custGeom>
            <a:solidFill>
              <a:srgbClr val="FFE5D9"/>
            </a:solidFill>
            <a:ln w="9525">
              <a:noFill/>
              <a:round/>
              <a:headEnd/>
              <a:tailEnd/>
            </a:ln>
          </p:spPr>
          <p:txBody>
            <a:bodyPr/>
            <a:lstStyle/>
            <a:p>
              <a:endParaRPr lang="id-ID"/>
            </a:p>
          </p:txBody>
        </p:sp>
        <p:sp>
          <p:nvSpPr>
            <p:cNvPr id="12334" name="Freeform 43"/>
            <p:cNvSpPr>
              <a:spLocks/>
            </p:cNvSpPr>
            <p:nvPr/>
          </p:nvSpPr>
          <p:spPr bwMode="auto">
            <a:xfrm>
              <a:off x="1828" y="2858"/>
              <a:ext cx="90" cy="47"/>
            </a:xfrm>
            <a:custGeom>
              <a:avLst/>
              <a:gdLst>
                <a:gd name="T0" fmla="*/ 178 w 178"/>
                <a:gd name="T1" fmla="*/ 15 h 93"/>
                <a:gd name="T2" fmla="*/ 165 w 178"/>
                <a:gd name="T3" fmla="*/ 42 h 93"/>
                <a:gd name="T4" fmla="*/ 146 w 178"/>
                <a:gd name="T5" fmla="*/ 49 h 93"/>
                <a:gd name="T6" fmla="*/ 112 w 178"/>
                <a:gd name="T7" fmla="*/ 61 h 93"/>
                <a:gd name="T8" fmla="*/ 62 w 178"/>
                <a:gd name="T9" fmla="*/ 76 h 93"/>
                <a:gd name="T10" fmla="*/ 15 w 178"/>
                <a:gd name="T11" fmla="*/ 93 h 93"/>
                <a:gd name="T12" fmla="*/ 0 w 178"/>
                <a:gd name="T13" fmla="*/ 57 h 93"/>
                <a:gd name="T14" fmla="*/ 5 w 178"/>
                <a:gd name="T15" fmla="*/ 43 h 93"/>
                <a:gd name="T16" fmla="*/ 15 w 178"/>
                <a:gd name="T17" fmla="*/ 34 h 93"/>
                <a:gd name="T18" fmla="*/ 36 w 178"/>
                <a:gd name="T19" fmla="*/ 28 h 93"/>
                <a:gd name="T20" fmla="*/ 96 w 178"/>
                <a:gd name="T21" fmla="*/ 15 h 93"/>
                <a:gd name="T22" fmla="*/ 134 w 178"/>
                <a:gd name="T23" fmla="*/ 2 h 93"/>
                <a:gd name="T24" fmla="*/ 161 w 178"/>
                <a:gd name="T25" fmla="*/ 0 h 93"/>
                <a:gd name="T26" fmla="*/ 178 w 178"/>
                <a:gd name="T27" fmla="*/ 15 h 93"/>
                <a:gd name="T28" fmla="*/ 178 w 178"/>
                <a:gd name="T29" fmla="*/ 15 h 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8"/>
                <a:gd name="T46" fmla="*/ 0 h 93"/>
                <a:gd name="T47" fmla="*/ 178 w 178"/>
                <a:gd name="T48" fmla="*/ 93 h 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8" h="93">
                  <a:moveTo>
                    <a:pt x="178" y="15"/>
                  </a:moveTo>
                  <a:lnTo>
                    <a:pt x="165" y="42"/>
                  </a:lnTo>
                  <a:lnTo>
                    <a:pt x="146" y="49"/>
                  </a:lnTo>
                  <a:lnTo>
                    <a:pt x="112" y="61"/>
                  </a:lnTo>
                  <a:lnTo>
                    <a:pt x="62" y="76"/>
                  </a:lnTo>
                  <a:lnTo>
                    <a:pt x="15" y="93"/>
                  </a:lnTo>
                  <a:lnTo>
                    <a:pt x="0" y="57"/>
                  </a:lnTo>
                  <a:lnTo>
                    <a:pt x="5" y="43"/>
                  </a:lnTo>
                  <a:lnTo>
                    <a:pt x="15" y="34"/>
                  </a:lnTo>
                  <a:lnTo>
                    <a:pt x="36" y="28"/>
                  </a:lnTo>
                  <a:lnTo>
                    <a:pt x="96" y="15"/>
                  </a:lnTo>
                  <a:lnTo>
                    <a:pt x="134" y="2"/>
                  </a:lnTo>
                  <a:lnTo>
                    <a:pt x="161" y="0"/>
                  </a:lnTo>
                  <a:lnTo>
                    <a:pt x="178" y="15"/>
                  </a:lnTo>
                  <a:close/>
                </a:path>
              </a:pathLst>
            </a:custGeom>
            <a:solidFill>
              <a:srgbClr val="FFE5D9"/>
            </a:solidFill>
            <a:ln w="9525">
              <a:noFill/>
              <a:round/>
              <a:headEnd/>
              <a:tailEnd/>
            </a:ln>
          </p:spPr>
          <p:txBody>
            <a:bodyPr/>
            <a:lstStyle/>
            <a:p>
              <a:endParaRPr lang="id-ID"/>
            </a:p>
          </p:txBody>
        </p:sp>
        <p:sp>
          <p:nvSpPr>
            <p:cNvPr id="12335" name="Freeform 44"/>
            <p:cNvSpPr>
              <a:spLocks/>
            </p:cNvSpPr>
            <p:nvPr/>
          </p:nvSpPr>
          <p:spPr bwMode="auto">
            <a:xfrm>
              <a:off x="1231" y="2819"/>
              <a:ext cx="95" cy="82"/>
            </a:xfrm>
            <a:custGeom>
              <a:avLst/>
              <a:gdLst>
                <a:gd name="T0" fmla="*/ 19 w 190"/>
                <a:gd name="T1" fmla="*/ 47 h 163"/>
                <a:gd name="T2" fmla="*/ 106 w 190"/>
                <a:gd name="T3" fmla="*/ 11 h 163"/>
                <a:gd name="T4" fmla="*/ 148 w 190"/>
                <a:gd name="T5" fmla="*/ 0 h 163"/>
                <a:gd name="T6" fmla="*/ 188 w 190"/>
                <a:gd name="T7" fmla="*/ 6 h 163"/>
                <a:gd name="T8" fmla="*/ 190 w 190"/>
                <a:gd name="T9" fmla="*/ 45 h 163"/>
                <a:gd name="T10" fmla="*/ 176 w 190"/>
                <a:gd name="T11" fmla="*/ 102 h 163"/>
                <a:gd name="T12" fmla="*/ 156 w 190"/>
                <a:gd name="T13" fmla="*/ 137 h 163"/>
                <a:gd name="T14" fmla="*/ 114 w 190"/>
                <a:gd name="T15" fmla="*/ 163 h 163"/>
                <a:gd name="T16" fmla="*/ 0 w 190"/>
                <a:gd name="T17" fmla="*/ 51 h 163"/>
                <a:gd name="T18" fmla="*/ 19 w 190"/>
                <a:gd name="T19" fmla="*/ 47 h 163"/>
                <a:gd name="T20" fmla="*/ 19 w 190"/>
                <a:gd name="T21" fmla="*/ 47 h 1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163"/>
                <a:gd name="T35" fmla="*/ 190 w 190"/>
                <a:gd name="T36" fmla="*/ 163 h 1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163">
                  <a:moveTo>
                    <a:pt x="19" y="47"/>
                  </a:moveTo>
                  <a:lnTo>
                    <a:pt x="106" y="11"/>
                  </a:lnTo>
                  <a:lnTo>
                    <a:pt x="148" y="0"/>
                  </a:lnTo>
                  <a:lnTo>
                    <a:pt x="188" y="6"/>
                  </a:lnTo>
                  <a:lnTo>
                    <a:pt x="190" y="45"/>
                  </a:lnTo>
                  <a:lnTo>
                    <a:pt x="176" y="102"/>
                  </a:lnTo>
                  <a:lnTo>
                    <a:pt x="156" y="137"/>
                  </a:lnTo>
                  <a:lnTo>
                    <a:pt x="114" y="163"/>
                  </a:lnTo>
                  <a:lnTo>
                    <a:pt x="0" y="51"/>
                  </a:lnTo>
                  <a:lnTo>
                    <a:pt x="19" y="47"/>
                  </a:lnTo>
                  <a:close/>
                </a:path>
              </a:pathLst>
            </a:custGeom>
            <a:solidFill>
              <a:srgbClr val="FFC4B8"/>
            </a:solidFill>
            <a:ln w="9525">
              <a:noFill/>
              <a:round/>
              <a:headEnd/>
              <a:tailEnd/>
            </a:ln>
          </p:spPr>
          <p:txBody>
            <a:bodyPr/>
            <a:lstStyle/>
            <a:p>
              <a:endParaRPr lang="id-ID"/>
            </a:p>
          </p:txBody>
        </p:sp>
        <p:sp>
          <p:nvSpPr>
            <p:cNvPr id="12336" name="Freeform 45"/>
            <p:cNvSpPr>
              <a:spLocks/>
            </p:cNvSpPr>
            <p:nvPr/>
          </p:nvSpPr>
          <p:spPr bwMode="auto">
            <a:xfrm>
              <a:off x="1041" y="2578"/>
              <a:ext cx="254" cy="329"/>
            </a:xfrm>
            <a:custGeom>
              <a:avLst/>
              <a:gdLst>
                <a:gd name="T0" fmla="*/ 77 w 507"/>
                <a:gd name="T1" fmla="*/ 8 h 658"/>
                <a:gd name="T2" fmla="*/ 96 w 507"/>
                <a:gd name="T3" fmla="*/ 0 h 658"/>
                <a:gd name="T4" fmla="*/ 184 w 507"/>
                <a:gd name="T5" fmla="*/ 2 h 658"/>
                <a:gd name="T6" fmla="*/ 211 w 507"/>
                <a:gd name="T7" fmla="*/ 6 h 658"/>
                <a:gd name="T8" fmla="*/ 224 w 507"/>
                <a:gd name="T9" fmla="*/ 17 h 658"/>
                <a:gd name="T10" fmla="*/ 231 w 507"/>
                <a:gd name="T11" fmla="*/ 40 h 658"/>
                <a:gd name="T12" fmla="*/ 231 w 507"/>
                <a:gd name="T13" fmla="*/ 87 h 658"/>
                <a:gd name="T14" fmla="*/ 222 w 507"/>
                <a:gd name="T15" fmla="*/ 108 h 658"/>
                <a:gd name="T16" fmla="*/ 174 w 507"/>
                <a:gd name="T17" fmla="*/ 127 h 658"/>
                <a:gd name="T18" fmla="*/ 173 w 507"/>
                <a:gd name="T19" fmla="*/ 171 h 658"/>
                <a:gd name="T20" fmla="*/ 287 w 507"/>
                <a:gd name="T21" fmla="*/ 186 h 658"/>
                <a:gd name="T22" fmla="*/ 328 w 507"/>
                <a:gd name="T23" fmla="*/ 194 h 658"/>
                <a:gd name="T24" fmla="*/ 380 w 507"/>
                <a:gd name="T25" fmla="*/ 222 h 658"/>
                <a:gd name="T26" fmla="*/ 397 w 507"/>
                <a:gd name="T27" fmla="*/ 260 h 658"/>
                <a:gd name="T28" fmla="*/ 389 w 507"/>
                <a:gd name="T29" fmla="*/ 291 h 658"/>
                <a:gd name="T30" fmla="*/ 372 w 507"/>
                <a:gd name="T31" fmla="*/ 310 h 658"/>
                <a:gd name="T32" fmla="*/ 427 w 507"/>
                <a:gd name="T33" fmla="*/ 321 h 658"/>
                <a:gd name="T34" fmla="*/ 441 w 507"/>
                <a:gd name="T35" fmla="*/ 352 h 658"/>
                <a:gd name="T36" fmla="*/ 433 w 507"/>
                <a:gd name="T37" fmla="*/ 382 h 658"/>
                <a:gd name="T38" fmla="*/ 416 w 507"/>
                <a:gd name="T39" fmla="*/ 405 h 658"/>
                <a:gd name="T40" fmla="*/ 431 w 507"/>
                <a:gd name="T41" fmla="*/ 428 h 658"/>
                <a:gd name="T42" fmla="*/ 429 w 507"/>
                <a:gd name="T43" fmla="*/ 450 h 658"/>
                <a:gd name="T44" fmla="*/ 414 w 507"/>
                <a:gd name="T45" fmla="*/ 468 h 658"/>
                <a:gd name="T46" fmla="*/ 385 w 507"/>
                <a:gd name="T47" fmla="*/ 477 h 658"/>
                <a:gd name="T48" fmla="*/ 366 w 507"/>
                <a:gd name="T49" fmla="*/ 477 h 658"/>
                <a:gd name="T50" fmla="*/ 401 w 507"/>
                <a:gd name="T51" fmla="*/ 530 h 658"/>
                <a:gd name="T52" fmla="*/ 414 w 507"/>
                <a:gd name="T53" fmla="*/ 559 h 658"/>
                <a:gd name="T54" fmla="*/ 454 w 507"/>
                <a:gd name="T55" fmla="*/ 585 h 658"/>
                <a:gd name="T56" fmla="*/ 496 w 507"/>
                <a:gd name="T57" fmla="*/ 622 h 658"/>
                <a:gd name="T58" fmla="*/ 507 w 507"/>
                <a:gd name="T59" fmla="*/ 637 h 658"/>
                <a:gd name="T60" fmla="*/ 477 w 507"/>
                <a:gd name="T61" fmla="*/ 648 h 658"/>
                <a:gd name="T62" fmla="*/ 452 w 507"/>
                <a:gd name="T63" fmla="*/ 658 h 658"/>
                <a:gd name="T64" fmla="*/ 351 w 507"/>
                <a:gd name="T65" fmla="*/ 593 h 658"/>
                <a:gd name="T66" fmla="*/ 315 w 507"/>
                <a:gd name="T67" fmla="*/ 578 h 658"/>
                <a:gd name="T68" fmla="*/ 237 w 507"/>
                <a:gd name="T69" fmla="*/ 584 h 658"/>
                <a:gd name="T70" fmla="*/ 171 w 507"/>
                <a:gd name="T71" fmla="*/ 570 h 658"/>
                <a:gd name="T72" fmla="*/ 43 w 507"/>
                <a:gd name="T73" fmla="*/ 494 h 658"/>
                <a:gd name="T74" fmla="*/ 30 w 507"/>
                <a:gd name="T75" fmla="*/ 473 h 658"/>
                <a:gd name="T76" fmla="*/ 20 w 507"/>
                <a:gd name="T77" fmla="*/ 430 h 658"/>
                <a:gd name="T78" fmla="*/ 20 w 507"/>
                <a:gd name="T79" fmla="*/ 395 h 658"/>
                <a:gd name="T80" fmla="*/ 9 w 507"/>
                <a:gd name="T81" fmla="*/ 386 h 658"/>
                <a:gd name="T82" fmla="*/ 0 w 507"/>
                <a:gd name="T83" fmla="*/ 365 h 658"/>
                <a:gd name="T84" fmla="*/ 0 w 507"/>
                <a:gd name="T85" fmla="*/ 340 h 658"/>
                <a:gd name="T86" fmla="*/ 17 w 507"/>
                <a:gd name="T87" fmla="*/ 300 h 658"/>
                <a:gd name="T88" fmla="*/ 17 w 507"/>
                <a:gd name="T89" fmla="*/ 276 h 658"/>
                <a:gd name="T90" fmla="*/ 9 w 507"/>
                <a:gd name="T91" fmla="*/ 241 h 658"/>
                <a:gd name="T92" fmla="*/ 20 w 507"/>
                <a:gd name="T93" fmla="*/ 215 h 658"/>
                <a:gd name="T94" fmla="*/ 62 w 507"/>
                <a:gd name="T95" fmla="*/ 171 h 658"/>
                <a:gd name="T96" fmla="*/ 60 w 507"/>
                <a:gd name="T97" fmla="*/ 108 h 658"/>
                <a:gd name="T98" fmla="*/ 55 w 507"/>
                <a:gd name="T99" fmla="*/ 67 h 658"/>
                <a:gd name="T100" fmla="*/ 57 w 507"/>
                <a:gd name="T101" fmla="*/ 30 h 658"/>
                <a:gd name="T102" fmla="*/ 77 w 507"/>
                <a:gd name="T103" fmla="*/ 8 h 658"/>
                <a:gd name="T104" fmla="*/ 77 w 507"/>
                <a:gd name="T105" fmla="*/ 8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07"/>
                <a:gd name="T160" fmla="*/ 0 h 658"/>
                <a:gd name="T161" fmla="*/ 507 w 507"/>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07" h="658">
                  <a:moveTo>
                    <a:pt x="77" y="8"/>
                  </a:moveTo>
                  <a:lnTo>
                    <a:pt x="96" y="0"/>
                  </a:lnTo>
                  <a:lnTo>
                    <a:pt x="184" y="2"/>
                  </a:lnTo>
                  <a:lnTo>
                    <a:pt x="211" y="6"/>
                  </a:lnTo>
                  <a:lnTo>
                    <a:pt x="224" y="17"/>
                  </a:lnTo>
                  <a:lnTo>
                    <a:pt x="231" y="40"/>
                  </a:lnTo>
                  <a:lnTo>
                    <a:pt x="231" y="87"/>
                  </a:lnTo>
                  <a:lnTo>
                    <a:pt x="222" y="108"/>
                  </a:lnTo>
                  <a:lnTo>
                    <a:pt x="174" y="127"/>
                  </a:lnTo>
                  <a:lnTo>
                    <a:pt x="173" y="171"/>
                  </a:lnTo>
                  <a:lnTo>
                    <a:pt x="287" y="186"/>
                  </a:lnTo>
                  <a:lnTo>
                    <a:pt x="328" y="194"/>
                  </a:lnTo>
                  <a:lnTo>
                    <a:pt x="380" y="222"/>
                  </a:lnTo>
                  <a:lnTo>
                    <a:pt x="397" y="260"/>
                  </a:lnTo>
                  <a:lnTo>
                    <a:pt x="389" y="291"/>
                  </a:lnTo>
                  <a:lnTo>
                    <a:pt x="372" y="310"/>
                  </a:lnTo>
                  <a:lnTo>
                    <a:pt x="427" y="321"/>
                  </a:lnTo>
                  <a:lnTo>
                    <a:pt x="441" y="352"/>
                  </a:lnTo>
                  <a:lnTo>
                    <a:pt x="433" y="382"/>
                  </a:lnTo>
                  <a:lnTo>
                    <a:pt x="416" y="405"/>
                  </a:lnTo>
                  <a:lnTo>
                    <a:pt x="431" y="428"/>
                  </a:lnTo>
                  <a:lnTo>
                    <a:pt x="429" y="450"/>
                  </a:lnTo>
                  <a:lnTo>
                    <a:pt x="414" y="468"/>
                  </a:lnTo>
                  <a:lnTo>
                    <a:pt x="385" y="477"/>
                  </a:lnTo>
                  <a:lnTo>
                    <a:pt x="366" y="477"/>
                  </a:lnTo>
                  <a:lnTo>
                    <a:pt x="401" y="530"/>
                  </a:lnTo>
                  <a:lnTo>
                    <a:pt x="414" y="559"/>
                  </a:lnTo>
                  <a:lnTo>
                    <a:pt x="454" y="585"/>
                  </a:lnTo>
                  <a:lnTo>
                    <a:pt x="496" y="622"/>
                  </a:lnTo>
                  <a:lnTo>
                    <a:pt x="507" y="637"/>
                  </a:lnTo>
                  <a:lnTo>
                    <a:pt x="477" y="648"/>
                  </a:lnTo>
                  <a:lnTo>
                    <a:pt x="452" y="658"/>
                  </a:lnTo>
                  <a:lnTo>
                    <a:pt x="351" y="593"/>
                  </a:lnTo>
                  <a:lnTo>
                    <a:pt x="315" y="578"/>
                  </a:lnTo>
                  <a:lnTo>
                    <a:pt x="237" y="584"/>
                  </a:lnTo>
                  <a:lnTo>
                    <a:pt x="171" y="570"/>
                  </a:lnTo>
                  <a:lnTo>
                    <a:pt x="43" y="494"/>
                  </a:lnTo>
                  <a:lnTo>
                    <a:pt x="30" y="473"/>
                  </a:lnTo>
                  <a:lnTo>
                    <a:pt x="20" y="430"/>
                  </a:lnTo>
                  <a:lnTo>
                    <a:pt x="20" y="395"/>
                  </a:lnTo>
                  <a:lnTo>
                    <a:pt x="9" y="386"/>
                  </a:lnTo>
                  <a:lnTo>
                    <a:pt x="0" y="365"/>
                  </a:lnTo>
                  <a:lnTo>
                    <a:pt x="0" y="340"/>
                  </a:lnTo>
                  <a:lnTo>
                    <a:pt x="17" y="300"/>
                  </a:lnTo>
                  <a:lnTo>
                    <a:pt x="17" y="276"/>
                  </a:lnTo>
                  <a:lnTo>
                    <a:pt x="9" y="241"/>
                  </a:lnTo>
                  <a:lnTo>
                    <a:pt x="20" y="215"/>
                  </a:lnTo>
                  <a:lnTo>
                    <a:pt x="62" y="171"/>
                  </a:lnTo>
                  <a:lnTo>
                    <a:pt x="60" y="108"/>
                  </a:lnTo>
                  <a:lnTo>
                    <a:pt x="55" y="67"/>
                  </a:lnTo>
                  <a:lnTo>
                    <a:pt x="57" y="30"/>
                  </a:lnTo>
                  <a:lnTo>
                    <a:pt x="77" y="8"/>
                  </a:lnTo>
                  <a:close/>
                </a:path>
              </a:pathLst>
            </a:custGeom>
            <a:solidFill>
              <a:srgbClr val="FFB5A8"/>
            </a:solidFill>
            <a:ln w="9525">
              <a:noFill/>
              <a:round/>
              <a:headEnd/>
              <a:tailEnd/>
            </a:ln>
          </p:spPr>
          <p:txBody>
            <a:bodyPr/>
            <a:lstStyle/>
            <a:p>
              <a:endParaRPr lang="id-ID"/>
            </a:p>
          </p:txBody>
        </p:sp>
        <p:sp>
          <p:nvSpPr>
            <p:cNvPr id="12337" name="Freeform 46"/>
            <p:cNvSpPr>
              <a:spLocks/>
            </p:cNvSpPr>
            <p:nvPr/>
          </p:nvSpPr>
          <p:spPr bwMode="auto">
            <a:xfrm>
              <a:off x="1074" y="2583"/>
              <a:ext cx="31" cy="18"/>
            </a:xfrm>
            <a:custGeom>
              <a:avLst/>
              <a:gdLst>
                <a:gd name="T0" fmla="*/ 36 w 63"/>
                <a:gd name="T1" fmla="*/ 0 h 36"/>
                <a:gd name="T2" fmla="*/ 13 w 63"/>
                <a:gd name="T3" fmla="*/ 7 h 36"/>
                <a:gd name="T4" fmla="*/ 0 w 63"/>
                <a:gd name="T5" fmla="*/ 36 h 36"/>
                <a:gd name="T6" fmla="*/ 48 w 63"/>
                <a:gd name="T7" fmla="*/ 32 h 36"/>
                <a:gd name="T8" fmla="*/ 63 w 63"/>
                <a:gd name="T9" fmla="*/ 7 h 36"/>
                <a:gd name="T10" fmla="*/ 36 w 63"/>
                <a:gd name="T11" fmla="*/ 0 h 36"/>
                <a:gd name="T12" fmla="*/ 36 w 63"/>
                <a:gd name="T13" fmla="*/ 0 h 36"/>
                <a:gd name="T14" fmla="*/ 0 60000 65536"/>
                <a:gd name="T15" fmla="*/ 0 60000 65536"/>
                <a:gd name="T16" fmla="*/ 0 60000 65536"/>
                <a:gd name="T17" fmla="*/ 0 60000 65536"/>
                <a:gd name="T18" fmla="*/ 0 60000 65536"/>
                <a:gd name="T19" fmla="*/ 0 60000 65536"/>
                <a:gd name="T20" fmla="*/ 0 60000 65536"/>
                <a:gd name="T21" fmla="*/ 0 w 63"/>
                <a:gd name="T22" fmla="*/ 0 h 36"/>
                <a:gd name="T23" fmla="*/ 63 w 6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36">
                  <a:moveTo>
                    <a:pt x="36" y="0"/>
                  </a:moveTo>
                  <a:lnTo>
                    <a:pt x="13" y="7"/>
                  </a:lnTo>
                  <a:lnTo>
                    <a:pt x="0" y="36"/>
                  </a:lnTo>
                  <a:lnTo>
                    <a:pt x="48" y="32"/>
                  </a:lnTo>
                  <a:lnTo>
                    <a:pt x="63" y="7"/>
                  </a:lnTo>
                  <a:lnTo>
                    <a:pt x="36" y="0"/>
                  </a:lnTo>
                  <a:close/>
                </a:path>
              </a:pathLst>
            </a:custGeom>
            <a:solidFill>
              <a:srgbClr val="FFC4B8"/>
            </a:solidFill>
            <a:ln w="9525">
              <a:noFill/>
              <a:round/>
              <a:headEnd/>
              <a:tailEnd/>
            </a:ln>
          </p:spPr>
          <p:txBody>
            <a:bodyPr/>
            <a:lstStyle/>
            <a:p>
              <a:endParaRPr lang="id-ID"/>
            </a:p>
          </p:txBody>
        </p:sp>
        <p:sp>
          <p:nvSpPr>
            <p:cNvPr id="12338" name="Freeform 47"/>
            <p:cNvSpPr>
              <a:spLocks/>
            </p:cNvSpPr>
            <p:nvPr/>
          </p:nvSpPr>
          <p:spPr bwMode="auto">
            <a:xfrm>
              <a:off x="1125" y="2594"/>
              <a:ext cx="11" cy="16"/>
            </a:xfrm>
            <a:custGeom>
              <a:avLst/>
              <a:gdLst>
                <a:gd name="T0" fmla="*/ 23 w 23"/>
                <a:gd name="T1" fmla="*/ 0 h 33"/>
                <a:gd name="T2" fmla="*/ 0 w 23"/>
                <a:gd name="T3" fmla="*/ 6 h 33"/>
                <a:gd name="T4" fmla="*/ 0 w 23"/>
                <a:gd name="T5" fmla="*/ 29 h 33"/>
                <a:gd name="T6" fmla="*/ 21 w 23"/>
                <a:gd name="T7" fmla="*/ 33 h 33"/>
                <a:gd name="T8" fmla="*/ 23 w 23"/>
                <a:gd name="T9" fmla="*/ 0 h 33"/>
                <a:gd name="T10" fmla="*/ 23 w 23"/>
                <a:gd name="T11" fmla="*/ 0 h 33"/>
                <a:gd name="T12" fmla="*/ 0 60000 65536"/>
                <a:gd name="T13" fmla="*/ 0 60000 65536"/>
                <a:gd name="T14" fmla="*/ 0 60000 65536"/>
                <a:gd name="T15" fmla="*/ 0 60000 65536"/>
                <a:gd name="T16" fmla="*/ 0 60000 65536"/>
                <a:gd name="T17" fmla="*/ 0 60000 65536"/>
                <a:gd name="T18" fmla="*/ 0 w 23"/>
                <a:gd name="T19" fmla="*/ 0 h 33"/>
                <a:gd name="T20" fmla="*/ 23 w 23"/>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23" h="33">
                  <a:moveTo>
                    <a:pt x="23" y="0"/>
                  </a:moveTo>
                  <a:lnTo>
                    <a:pt x="0" y="6"/>
                  </a:lnTo>
                  <a:lnTo>
                    <a:pt x="0" y="29"/>
                  </a:lnTo>
                  <a:lnTo>
                    <a:pt x="21" y="33"/>
                  </a:lnTo>
                  <a:lnTo>
                    <a:pt x="23" y="0"/>
                  </a:lnTo>
                  <a:close/>
                </a:path>
              </a:pathLst>
            </a:custGeom>
            <a:solidFill>
              <a:srgbClr val="FFC4B8"/>
            </a:solidFill>
            <a:ln w="9525">
              <a:noFill/>
              <a:round/>
              <a:headEnd/>
              <a:tailEnd/>
            </a:ln>
          </p:spPr>
          <p:txBody>
            <a:bodyPr/>
            <a:lstStyle/>
            <a:p>
              <a:endParaRPr lang="id-ID"/>
            </a:p>
          </p:txBody>
        </p:sp>
        <p:sp>
          <p:nvSpPr>
            <p:cNvPr id="12339" name="Freeform 48"/>
            <p:cNvSpPr>
              <a:spLocks/>
            </p:cNvSpPr>
            <p:nvPr/>
          </p:nvSpPr>
          <p:spPr bwMode="auto">
            <a:xfrm>
              <a:off x="1040" y="2724"/>
              <a:ext cx="16" cy="46"/>
            </a:xfrm>
            <a:custGeom>
              <a:avLst/>
              <a:gdLst>
                <a:gd name="T0" fmla="*/ 26 w 32"/>
                <a:gd name="T1" fmla="*/ 0 h 91"/>
                <a:gd name="T2" fmla="*/ 32 w 32"/>
                <a:gd name="T3" fmla="*/ 26 h 91"/>
                <a:gd name="T4" fmla="*/ 21 w 32"/>
                <a:gd name="T5" fmla="*/ 57 h 91"/>
                <a:gd name="T6" fmla="*/ 21 w 32"/>
                <a:gd name="T7" fmla="*/ 85 h 91"/>
                <a:gd name="T8" fmla="*/ 9 w 32"/>
                <a:gd name="T9" fmla="*/ 91 h 91"/>
                <a:gd name="T10" fmla="*/ 0 w 32"/>
                <a:gd name="T11" fmla="*/ 70 h 91"/>
                <a:gd name="T12" fmla="*/ 2 w 32"/>
                <a:gd name="T13" fmla="*/ 49 h 91"/>
                <a:gd name="T14" fmla="*/ 9 w 32"/>
                <a:gd name="T15" fmla="*/ 24 h 91"/>
                <a:gd name="T16" fmla="*/ 26 w 32"/>
                <a:gd name="T17" fmla="*/ 0 h 91"/>
                <a:gd name="T18" fmla="*/ 26 w 32"/>
                <a:gd name="T19" fmla="*/ 0 h 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91"/>
                <a:gd name="T32" fmla="*/ 32 w 32"/>
                <a:gd name="T33" fmla="*/ 91 h 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91">
                  <a:moveTo>
                    <a:pt x="26" y="0"/>
                  </a:moveTo>
                  <a:lnTo>
                    <a:pt x="32" y="26"/>
                  </a:lnTo>
                  <a:lnTo>
                    <a:pt x="21" y="57"/>
                  </a:lnTo>
                  <a:lnTo>
                    <a:pt x="21" y="85"/>
                  </a:lnTo>
                  <a:lnTo>
                    <a:pt x="9" y="91"/>
                  </a:lnTo>
                  <a:lnTo>
                    <a:pt x="0" y="70"/>
                  </a:lnTo>
                  <a:lnTo>
                    <a:pt x="2" y="49"/>
                  </a:lnTo>
                  <a:lnTo>
                    <a:pt x="9" y="24"/>
                  </a:lnTo>
                  <a:lnTo>
                    <a:pt x="26" y="0"/>
                  </a:lnTo>
                  <a:close/>
                </a:path>
              </a:pathLst>
            </a:custGeom>
            <a:solidFill>
              <a:srgbClr val="FFD6C9"/>
            </a:solidFill>
            <a:ln w="9525">
              <a:noFill/>
              <a:round/>
              <a:headEnd/>
              <a:tailEnd/>
            </a:ln>
          </p:spPr>
          <p:txBody>
            <a:bodyPr/>
            <a:lstStyle/>
            <a:p>
              <a:endParaRPr lang="id-ID"/>
            </a:p>
          </p:txBody>
        </p:sp>
        <p:sp>
          <p:nvSpPr>
            <p:cNvPr id="12340" name="Freeform 49"/>
            <p:cNvSpPr>
              <a:spLocks/>
            </p:cNvSpPr>
            <p:nvPr/>
          </p:nvSpPr>
          <p:spPr bwMode="auto">
            <a:xfrm>
              <a:off x="1049" y="2663"/>
              <a:ext cx="26" cy="40"/>
            </a:xfrm>
            <a:custGeom>
              <a:avLst/>
              <a:gdLst>
                <a:gd name="T0" fmla="*/ 53 w 53"/>
                <a:gd name="T1" fmla="*/ 0 h 80"/>
                <a:gd name="T2" fmla="*/ 53 w 53"/>
                <a:gd name="T3" fmla="*/ 29 h 80"/>
                <a:gd name="T4" fmla="*/ 26 w 53"/>
                <a:gd name="T5" fmla="*/ 53 h 80"/>
                <a:gd name="T6" fmla="*/ 0 w 53"/>
                <a:gd name="T7" fmla="*/ 80 h 80"/>
                <a:gd name="T8" fmla="*/ 0 w 53"/>
                <a:gd name="T9" fmla="*/ 53 h 80"/>
                <a:gd name="T10" fmla="*/ 17 w 53"/>
                <a:gd name="T11" fmla="*/ 29 h 80"/>
                <a:gd name="T12" fmla="*/ 53 w 53"/>
                <a:gd name="T13" fmla="*/ 0 h 80"/>
                <a:gd name="T14" fmla="*/ 53 w 53"/>
                <a:gd name="T15" fmla="*/ 0 h 80"/>
                <a:gd name="T16" fmla="*/ 0 60000 65536"/>
                <a:gd name="T17" fmla="*/ 0 60000 65536"/>
                <a:gd name="T18" fmla="*/ 0 60000 65536"/>
                <a:gd name="T19" fmla="*/ 0 60000 65536"/>
                <a:gd name="T20" fmla="*/ 0 60000 65536"/>
                <a:gd name="T21" fmla="*/ 0 60000 65536"/>
                <a:gd name="T22" fmla="*/ 0 60000 65536"/>
                <a:gd name="T23" fmla="*/ 0 60000 65536"/>
                <a:gd name="T24" fmla="*/ 0 w 53"/>
                <a:gd name="T25" fmla="*/ 0 h 80"/>
                <a:gd name="T26" fmla="*/ 53 w 53"/>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 h="80">
                  <a:moveTo>
                    <a:pt x="53" y="0"/>
                  </a:moveTo>
                  <a:lnTo>
                    <a:pt x="53" y="29"/>
                  </a:lnTo>
                  <a:lnTo>
                    <a:pt x="26" y="53"/>
                  </a:lnTo>
                  <a:lnTo>
                    <a:pt x="0" y="80"/>
                  </a:lnTo>
                  <a:lnTo>
                    <a:pt x="0" y="53"/>
                  </a:lnTo>
                  <a:lnTo>
                    <a:pt x="17" y="29"/>
                  </a:lnTo>
                  <a:lnTo>
                    <a:pt x="53" y="0"/>
                  </a:lnTo>
                  <a:close/>
                </a:path>
              </a:pathLst>
            </a:custGeom>
            <a:solidFill>
              <a:srgbClr val="FFD6C9"/>
            </a:solidFill>
            <a:ln w="9525">
              <a:noFill/>
              <a:round/>
              <a:headEnd/>
              <a:tailEnd/>
            </a:ln>
          </p:spPr>
          <p:txBody>
            <a:bodyPr/>
            <a:lstStyle/>
            <a:p>
              <a:endParaRPr lang="id-ID"/>
            </a:p>
          </p:txBody>
        </p:sp>
        <p:sp>
          <p:nvSpPr>
            <p:cNvPr id="12341" name="Freeform 50"/>
            <p:cNvSpPr>
              <a:spLocks/>
            </p:cNvSpPr>
            <p:nvPr/>
          </p:nvSpPr>
          <p:spPr bwMode="auto">
            <a:xfrm>
              <a:off x="1066" y="2724"/>
              <a:ext cx="104" cy="18"/>
            </a:xfrm>
            <a:custGeom>
              <a:avLst/>
              <a:gdLst>
                <a:gd name="T0" fmla="*/ 194 w 207"/>
                <a:gd name="T1" fmla="*/ 5 h 36"/>
                <a:gd name="T2" fmla="*/ 49 w 207"/>
                <a:gd name="T3" fmla="*/ 0 h 36"/>
                <a:gd name="T4" fmla="*/ 23 w 207"/>
                <a:gd name="T5" fmla="*/ 4 h 36"/>
                <a:gd name="T6" fmla="*/ 0 w 207"/>
                <a:gd name="T7" fmla="*/ 21 h 36"/>
                <a:gd name="T8" fmla="*/ 38 w 207"/>
                <a:gd name="T9" fmla="*/ 36 h 36"/>
                <a:gd name="T10" fmla="*/ 125 w 207"/>
                <a:gd name="T11" fmla="*/ 30 h 36"/>
                <a:gd name="T12" fmla="*/ 207 w 207"/>
                <a:gd name="T13" fmla="*/ 24 h 36"/>
                <a:gd name="T14" fmla="*/ 194 w 207"/>
                <a:gd name="T15" fmla="*/ 5 h 36"/>
                <a:gd name="T16" fmla="*/ 194 w 207"/>
                <a:gd name="T17" fmla="*/ 5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7"/>
                <a:gd name="T28" fmla="*/ 0 h 36"/>
                <a:gd name="T29" fmla="*/ 207 w 207"/>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7" h="36">
                  <a:moveTo>
                    <a:pt x="194" y="5"/>
                  </a:moveTo>
                  <a:lnTo>
                    <a:pt x="49" y="0"/>
                  </a:lnTo>
                  <a:lnTo>
                    <a:pt x="23" y="4"/>
                  </a:lnTo>
                  <a:lnTo>
                    <a:pt x="0" y="21"/>
                  </a:lnTo>
                  <a:lnTo>
                    <a:pt x="38" y="36"/>
                  </a:lnTo>
                  <a:lnTo>
                    <a:pt x="125" y="30"/>
                  </a:lnTo>
                  <a:lnTo>
                    <a:pt x="207" y="24"/>
                  </a:lnTo>
                  <a:lnTo>
                    <a:pt x="194" y="5"/>
                  </a:lnTo>
                  <a:close/>
                </a:path>
              </a:pathLst>
            </a:custGeom>
            <a:solidFill>
              <a:srgbClr val="FFD6C9"/>
            </a:solidFill>
            <a:ln w="9525">
              <a:noFill/>
              <a:round/>
              <a:headEnd/>
              <a:tailEnd/>
            </a:ln>
          </p:spPr>
          <p:txBody>
            <a:bodyPr/>
            <a:lstStyle/>
            <a:p>
              <a:endParaRPr lang="id-ID"/>
            </a:p>
          </p:txBody>
        </p:sp>
        <p:sp>
          <p:nvSpPr>
            <p:cNvPr id="12342" name="Freeform 51"/>
            <p:cNvSpPr>
              <a:spLocks/>
            </p:cNvSpPr>
            <p:nvPr/>
          </p:nvSpPr>
          <p:spPr bwMode="auto">
            <a:xfrm>
              <a:off x="1079" y="2671"/>
              <a:ext cx="72" cy="22"/>
            </a:xfrm>
            <a:custGeom>
              <a:avLst/>
              <a:gdLst>
                <a:gd name="T0" fmla="*/ 5 w 142"/>
                <a:gd name="T1" fmla="*/ 2 h 44"/>
                <a:gd name="T2" fmla="*/ 97 w 142"/>
                <a:gd name="T3" fmla="*/ 0 h 44"/>
                <a:gd name="T4" fmla="*/ 142 w 142"/>
                <a:gd name="T5" fmla="*/ 23 h 44"/>
                <a:gd name="T6" fmla="*/ 114 w 142"/>
                <a:gd name="T7" fmla="*/ 44 h 44"/>
                <a:gd name="T8" fmla="*/ 0 w 142"/>
                <a:gd name="T9" fmla="*/ 38 h 44"/>
                <a:gd name="T10" fmla="*/ 11 w 142"/>
                <a:gd name="T11" fmla="*/ 17 h 44"/>
                <a:gd name="T12" fmla="*/ 5 w 142"/>
                <a:gd name="T13" fmla="*/ 2 h 44"/>
                <a:gd name="T14" fmla="*/ 5 w 142"/>
                <a:gd name="T15" fmla="*/ 2 h 4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44"/>
                <a:gd name="T26" fmla="*/ 142 w 142"/>
                <a:gd name="T27" fmla="*/ 44 h 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44">
                  <a:moveTo>
                    <a:pt x="5" y="2"/>
                  </a:moveTo>
                  <a:lnTo>
                    <a:pt x="97" y="0"/>
                  </a:lnTo>
                  <a:lnTo>
                    <a:pt x="142" y="23"/>
                  </a:lnTo>
                  <a:lnTo>
                    <a:pt x="114" y="44"/>
                  </a:lnTo>
                  <a:lnTo>
                    <a:pt x="0" y="38"/>
                  </a:lnTo>
                  <a:lnTo>
                    <a:pt x="11" y="17"/>
                  </a:lnTo>
                  <a:lnTo>
                    <a:pt x="5" y="2"/>
                  </a:lnTo>
                  <a:close/>
                </a:path>
              </a:pathLst>
            </a:custGeom>
            <a:solidFill>
              <a:srgbClr val="FFC4B8"/>
            </a:solidFill>
            <a:ln w="9525">
              <a:noFill/>
              <a:round/>
              <a:headEnd/>
              <a:tailEnd/>
            </a:ln>
          </p:spPr>
          <p:txBody>
            <a:bodyPr/>
            <a:lstStyle/>
            <a:p>
              <a:endParaRPr lang="id-ID"/>
            </a:p>
          </p:txBody>
        </p:sp>
        <p:sp>
          <p:nvSpPr>
            <p:cNvPr id="12343" name="Freeform 52"/>
            <p:cNvSpPr>
              <a:spLocks/>
            </p:cNvSpPr>
            <p:nvPr/>
          </p:nvSpPr>
          <p:spPr bwMode="auto">
            <a:xfrm>
              <a:off x="1064" y="2783"/>
              <a:ext cx="107" cy="16"/>
            </a:xfrm>
            <a:custGeom>
              <a:avLst/>
              <a:gdLst>
                <a:gd name="T0" fmla="*/ 25 w 215"/>
                <a:gd name="T1" fmla="*/ 5 h 32"/>
                <a:gd name="T2" fmla="*/ 8 w 215"/>
                <a:gd name="T3" fmla="*/ 13 h 32"/>
                <a:gd name="T4" fmla="*/ 0 w 215"/>
                <a:gd name="T5" fmla="*/ 32 h 32"/>
                <a:gd name="T6" fmla="*/ 147 w 215"/>
                <a:gd name="T7" fmla="*/ 28 h 32"/>
                <a:gd name="T8" fmla="*/ 215 w 215"/>
                <a:gd name="T9" fmla="*/ 28 h 32"/>
                <a:gd name="T10" fmla="*/ 209 w 215"/>
                <a:gd name="T11" fmla="*/ 11 h 32"/>
                <a:gd name="T12" fmla="*/ 169 w 215"/>
                <a:gd name="T13" fmla="*/ 0 h 32"/>
                <a:gd name="T14" fmla="*/ 25 w 215"/>
                <a:gd name="T15" fmla="*/ 5 h 32"/>
                <a:gd name="T16" fmla="*/ 25 w 215"/>
                <a:gd name="T17" fmla="*/ 5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5"/>
                <a:gd name="T28" fmla="*/ 0 h 32"/>
                <a:gd name="T29" fmla="*/ 215 w 215"/>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5" h="32">
                  <a:moveTo>
                    <a:pt x="25" y="5"/>
                  </a:moveTo>
                  <a:lnTo>
                    <a:pt x="8" y="13"/>
                  </a:lnTo>
                  <a:lnTo>
                    <a:pt x="0" y="32"/>
                  </a:lnTo>
                  <a:lnTo>
                    <a:pt x="147" y="28"/>
                  </a:lnTo>
                  <a:lnTo>
                    <a:pt x="215" y="28"/>
                  </a:lnTo>
                  <a:lnTo>
                    <a:pt x="209" y="11"/>
                  </a:lnTo>
                  <a:lnTo>
                    <a:pt x="169" y="0"/>
                  </a:lnTo>
                  <a:lnTo>
                    <a:pt x="25" y="5"/>
                  </a:lnTo>
                  <a:close/>
                </a:path>
              </a:pathLst>
            </a:custGeom>
            <a:solidFill>
              <a:srgbClr val="FFD6C9"/>
            </a:solidFill>
            <a:ln w="9525">
              <a:noFill/>
              <a:round/>
              <a:headEnd/>
              <a:tailEnd/>
            </a:ln>
          </p:spPr>
          <p:txBody>
            <a:bodyPr/>
            <a:lstStyle/>
            <a:p>
              <a:endParaRPr lang="id-ID"/>
            </a:p>
          </p:txBody>
        </p:sp>
        <p:sp>
          <p:nvSpPr>
            <p:cNvPr id="12344" name="Freeform 53"/>
            <p:cNvSpPr>
              <a:spLocks/>
            </p:cNvSpPr>
            <p:nvPr/>
          </p:nvSpPr>
          <p:spPr bwMode="auto">
            <a:xfrm>
              <a:off x="1061" y="2812"/>
              <a:ext cx="176" cy="58"/>
            </a:xfrm>
            <a:custGeom>
              <a:avLst/>
              <a:gdLst>
                <a:gd name="T0" fmla="*/ 337 w 352"/>
                <a:gd name="T1" fmla="*/ 19 h 116"/>
                <a:gd name="T2" fmla="*/ 352 w 352"/>
                <a:gd name="T3" fmla="*/ 51 h 116"/>
                <a:gd name="T4" fmla="*/ 345 w 352"/>
                <a:gd name="T5" fmla="*/ 98 h 116"/>
                <a:gd name="T6" fmla="*/ 320 w 352"/>
                <a:gd name="T7" fmla="*/ 110 h 116"/>
                <a:gd name="T8" fmla="*/ 305 w 352"/>
                <a:gd name="T9" fmla="*/ 116 h 116"/>
                <a:gd name="T10" fmla="*/ 276 w 352"/>
                <a:gd name="T11" fmla="*/ 110 h 116"/>
                <a:gd name="T12" fmla="*/ 204 w 352"/>
                <a:gd name="T13" fmla="*/ 114 h 116"/>
                <a:gd name="T14" fmla="*/ 160 w 352"/>
                <a:gd name="T15" fmla="*/ 110 h 116"/>
                <a:gd name="T16" fmla="*/ 78 w 352"/>
                <a:gd name="T17" fmla="*/ 74 h 116"/>
                <a:gd name="T18" fmla="*/ 21 w 352"/>
                <a:gd name="T19" fmla="*/ 36 h 116"/>
                <a:gd name="T20" fmla="*/ 0 w 352"/>
                <a:gd name="T21" fmla="*/ 19 h 116"/>
                <a:gd name="T22" fmla="*/ 4 w 352"/>
                <a:gd name="T23" fmla="*/ 3 h 116"/>
                <a:gd name="T24" fmla="*/ 75 w 352"/>
                <a:gd name="T25" fmla="*/ 0 h 116"/>
                <a:gd name="T26" fmla="*/ 160 w 352"/>
                <a:gd name="T27" fmla="*/ 15 h 116"/>
                <a:gd name="T28" fmla="*/ 299 w 352"/>
                <a:gd name="T29" fmla="*/ 5 h 116"/>
                <a:gd name="T30" fmla="*/ 337 w 352"/>
                <a:gd name="T31" fmla="*/ 19 h 116"/>
                <a:gd name="T32" fmla="*/ 337 w 352"/>
                <a:gd name="T33" fmla="*/ 19 h 1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2"/>
                <a:gd name="T52" fmla="*/ 0 h 116"/>
                <a:gd name="T53" fmla="*/ 352 w 352"/>
                <a:gd name="T54" fmla="*/ 116 h 1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2" h="116">
                  <a:moveTo>
                    <a:pt x="337" y="19"/>
                  </a:moveTo>
                  <a:lnTo>
                    <a:pt x="352" y="51"/>
                  </a:lnTo>
                  <a:lnTo>
                    <a:pt x="345" y="98"/>
                  </a:lnTo>
                  <a:lnTo>
                    <a:pt x="320" y="110"/>
                  </a:lnTo>
                  <a:lnTo>
                    <a:pt x="305" y="116"/>
                  </a:lnTo>
                  <a:lnTo>
                    <a:pt x="276" y="110"/>
                  </a:lnTo>
                  <a:lnTo>
                    <a:pt x="204" y="114"/>
                  </a:lnTo>
                  <a:lnTo>
                    <a:pt x="160" y="110"/>
                  </a:lnTo>
                  <a:lnTo>
                    <a:pt x="78" y="74"/>
                  </a:lnTo>
                  <a:lnTo>
                    <a:pt x="21" y="36"/>
                  </a:lnTo>
                  <a:lnTo>
                    <a:pt x="0" y="19"/>
                  </a:lnTo>
                  <a:lnTo>
                    <a:pt x="4" y="3"/>
                  </a:lnTo>
                  <a:lnTo>
                    <a:pt x="75" y="0"/>
                  </a:lnTo>
                  <a:lnTo>
                    <a:pt x="160" y="15"/>
                  </a:lnTo>
                  <a:lnTo>
                    <a:pt x="299" y="5"/>
                  </a:lnTo>
                  <a:lnTo>
                    <a:pt x="337" y="19"/>
                  </a:lnTo>
                  <a:close/>
                </a:path>
              </a:pathLst>
            </a:custGeom>
            <a:solidFill>
              <a:srgbClr val="E08477"/>
            </a:solidFill>
            <a:ln w="9525">
              <a:noFill/>
              <a:round/>
              <a:headEnd/>
              <a:tailEnd/>
            </a:ln>
          </p:spPr>
          <p:txBody>
            <a:bodyPr/>
            <a:lstStyle/>
            <a:p>
              <a:endParaRPr lang="id-ID"/>
            </a:p>
          </p:txBody>
        </p:sp>
        <p:sp>
          <p:nvSpPr>
            <p:cNvPr id="12345" name="Freeform 54"/>
            <p:cNvSpPr>
              <a:spLocks/>
            </p:cNvSpPr>
            <p:nvPr/>
          </p:nvSpPr>
          <p:spPr bwMode="auto">
            <a:xfrm>
              <a:off x="1077" y="2779"/>
              <a:ext cx="178" cy="46"/>
            </a:xfrm>
            <a:custGeom>
              <a:avLst/>
              <a:gdLst>
                <a:gd name="T0" fmla="*/ 321 w 355"/>
                <a:gd name="T1" fmla="*/ 6 h 91"/>
                <a:gd name="T2" fmla="*/ 342 w 355"/>
                <a:gd name="T3" fmla="*/ 9 h 91"/>
                <a:gd name="T4" fmla="*/ 355 w 355"/>
                <a:gd name="T5" fmla="*/ 23 h 91"/>
                <a:gd name="T6" fmla="*/ 351 w 355"/>
                <a:gd name="T7" fmla="*/ 53 h 91"/>
                <a:gd name="T8" fmla="*/ 325 w 355"/>
                <a:gd name="T9" fmla="*/ 78 h 91"/>
                <a:gd name="T10" fmla="*/ 237 w 355"/>
                <a:gd name="T11" fmla="*/ 80 h 91"/>
                <a:gd name="T12" fmla="*/ 177 w 355"/>
                <a:gd name="T13" fmla="*/ 80 h 91"/>
                <a:gd name="T14" fmla="*/ 70 w 355"/>
                <a:gd name="T15" fmla="*/ 91 h 91"/>
                <a:gd name="T16" fmla="*/ 0 w 355"/>
                <a:gd name="T17" fmla="*/ 91 h 91"/>
                <a:gd name="T18" fmla="*/ 34 w 355"/>
                <a:gd name="T19" fmla="*/ 47 h 91"/>
                <a:gd name="T20" fmla="*/ 171 w 355"/>
                <a:gd name="T21" fmla="*/ 49 h 91"/>
                <a:gd name="T22" fmla="*/ 192 w 355"/>
                <a:gd name="T23" fmla="*/ 46 h 91"/>
                <a:gd name="T24" fmla="*/ 209 w 355"/>
                <a:gd name="T25" fmla="*/ 6 h 91"/>
                <a:gd name="T26" fmla="*/ 281 w 355"/>
                <a:gd name="T27" fmla="*/ 0 h 91"/>
                <a:gd name="T28" fmla="*/ 321 w 355"/>
                <a:gd name="T29" fmla="*/ 6 h 91"/>
                <a:gd name="T30" fmla="*/ 321 w 355"/>
                <a:gd name="T31" fmla="*/ 6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5"/>
                <a:gd name="T49" fmla="*/ 0 h 91"/>
                <a:gd name="T50" fmla="*/ 355 w 355"/>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5" h="91">
                  <a:moveTo>
                    <a:pt x="321" y="6"/>
                  </a:moveTo>
                  <a:lnTo>
                    <a:pt x="342" y="9"/>
                  </a:lnTo>
                  <a:lnTo>
                    <a:pt x="355" y="23"/>
                  </a:lnTo>
                  <a:lnTo>
                    <a:pt x="351" y="53"/>
                  </a:lnTo>
                  <a:lnTo>
                    <a:pt x="325" y="78"/>
                  </a:lnTo>
                  <a:lnTo>
                    <a:pt x="237" y="80"/>
                  </a:lnTo>
                  <a:lnTo>
                    <a:pt x="177" y="80"/>
                  </a:lnTo>
                  <a:lnTo>
                    <a:pt x="70" y="91"/>
                  </a:lnTo>
                  <a:lnTo>
                    <a:pt x="0" y="91"/>
                  </a:lnTo>
                  <a:lnTo>
                    <a:pt x="34" y="47"/>
                  </a:lnTo>
                  <a:lnTo>
                    <a:pt x="171" y="49"/>
                  </a:lnTo>
                  <a:lnTo>
                    <a:pt x="192" y="46"/>
                  </a:lnTo>
                  <a:lnTo>
                    <a:pt x="209" y="6"/>
                  </a:lnTo>
                  <a:lnTo>
                    <a:pt x="281" y="0"/>
                  </a:lnTo>
                  <a:lnTo>
                    <a:pt x="321" y="6"/>
                  </a:lnTo>
                  <a:close/>
                </a:path>
              </a:pathLst>
            </a:custGeom>
            <a:solidFill>
              <a:srgbClr val="F59E92"/>
            </a:solidFill>
            <a:ln w="9525">
              <a:noFill/>
              <a:round/>
              <a:headEnd/>
              <a:tailEnd/>
            </a:ln>
          </p:spPr>
          <p:txBody>
            <a:bodyPr/>
            <a:lstStyle/>
            <a:p>
              <a:endParaRPr lang="id-ID"/>
            </a:p>
          </p:txBody>
        </p:sp>
        <p:sp>
          <p:nvSpPr>
            <p:cNvPr id="12346" name="Freeform 55"/>
            <p:cNvSpPr>
              <a:spLocks/>
            </p:cNvSpPr>
            <p:nvPr/>
          </p:nvSpPr>
          <p:spPr bwMode="auto">
            <a:xfrm>
              <a:off x="1188" y="2780"/>
              <a:ext cx="53" cy="37"/>
            </a:xfrm>
            <a:custGeom>
              <a:avLst/>
              <a:gdLst>
                <a:gd name="T0" fmla="*/ 0 w 107"/>
                <a:gd name="T1" fmla="*/ 7 h 72"/>
                <a:gd name="T2" fmla="*/ 31 w 107"/>
                <a:gd name="T3" fmla="*/ 11 h 72"/>
                <a:gd name="T4" fmla="*/ 36 w 107"/>
                <a:gd name="T5" fmla="*/ 32 h 72"/>
                <a:gd name="T6" fmla="*/ 40 w 107"/>
                <a:gd name="T7" fmla="*/ 47 h 72"/>
                <a:gd name="T8" fmla="*/ 25 w 107"/>
                <a:gd name="T9" fmla="*/ 72 h 72"/>
                <a:gd name="T10" fmla="*/ 92 w 107"/>
                <a:gd name="T11" fmla="*/ 66 h 72"/>
                <a:gd name="T12" fmla="*/ 107 w 107"/>
                <a:gd name="T13" fmla="*/ 55 h 72"/>
                <a:gd name="T14" fmla="*/ 86 w 107"/>
                <a:gd name="T15" fmla="*/ 47 h 72"/>
                <a:gd name="T16" fmla="*/ 80 w 107"/>
                <a:gd name="T17" fmla="*/ 32 h 72"/>
                <a:gd name="T18" fmla="*/ 86 w 107"/>
                <a:gd name="T19" fmla="*/ 23 h 72"/>
                <a:gd name="T20" fmla="*/ 99 w 107"/>
                <a:gd name="T21" fmla="*/ 15 h 72"/>
                <a:gd name="T22" fmla="*/ 105 w 107"/>
                <a:gd name="T23" fmla="*/ 9 h 72"/>
                <a:gd name="T24" fmla="*/ 99 w 107"/>
                <a:gd name="T25" fmla="*/ 6 h 72"/>
                <a:gd name="T26" fmla="*/ 36 w 107"/>
                <a:gd name="T27" fmla="*/ 0 h 72"/>
                <a:gd name="T28" fmla="*/ 0 w 107"/>
                <a:gd name="T29" fmla="*/ 7 h 72"/>
                <a:gd name="T30" fmla="*/ 0 w 107"/>
                <a:gd name="T31" fmla="*/ 7 h 7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7"/>
                <a:gd name="T49" fmla="*/ 0 h 72"/>
                <a:gd name="T50" fmla="*/ 107 w 107"/>
                <a:gd name="T51" fmla="*/ 72 h 7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7" h="72">
                  <a:moveTo>
                    <a:pt x="0" y="7"/>
                  </a:moveTo>
                  <a:lnTo>
                    <a:pt x="31" y="11"/>
                  </a:lnTo>
                  <a:lnTo>
                    <a:pt x="36" y="32"/>
                  </a:lnTo>
                  <a:lnTo>
                    <a:pt x="40" y="47"/>
                  </a:lnTo>
                  <a:lnTo>
                    <a:pt x="25" y="72"/>
                  </a:lnTo>
                  <a:lnTo>
                    <a:pt x="92" y="66"/>
                  </a:lnTo>
                  <a:lnTo>
                    <a:pt x="107" y="55"/>
                  </a:lnTo>
                  <a:lnTo>
                    <a:pt x="86" y="47"/>
                  </a:lnTo>
                  <a:lnTo>
                    <a:pt x="80" y="32"/>
                  </a:lnTo>
                  <a:lnTo>
                    <a:pt x="86" y="23"/>
                  </a:lnTo>
                  <a:lnTo>
                    <a:pt x="99" y="15"/>
                  </a:lnTo>
                  <a:lnTo>
                    <a:pt x="105" y="9"/>
                  </a:lnTo>
                  <a:lnTo>
                    <a:pt x="99" y="6"/>
                  </a:lnTo>
                  <a:lnTo>
                    <a:pt x="36" y="0"/>
                  </a:lnTo>
                  <a:lnTo>
                    <a:pt x="0" y="7"/>
                  </a:lnTo>
                  <a:close/>
                </a:path>
              </a:pathLst>
            </a:custGeom>
            <a:solidFill>
              <a:srgbClr val="C7695C"/>
            </a:solidFill>
            <a:ln w="9525">
              <a:noFill/>
              <a:round/>
              <a:headEnd/>
              <a:tailEnd/>
            </a:ln>
          </p:spPr>
          <p:txBody>
            <a:bodyPr/>
            <a:lstStyle/>
            <a:p>
              <a:endParaRPr lang="id-ID"/>
            </a:p>
          </p:txBody>
        </p:sp>
        <p:sp>
          <p:nvSpPr>
            <p:cNvPr id="12347" name="Freeform 56"/>
            <p:cNvSpPr>
              <a:spLocks/>
            </p:cNvSpPr>
            <p:nvPr/>
          </p:nvSpPr>
          <p:spPr bwMode="auto">
            <a:xfrm>
              <a:off x="1206" y="2737"/>
              <a:ext cx="56" cy="43"/>
            </a:xfrm>
            <a:custGeom>
              <a:avLst/>
              <a:gdLst>
                <a:gd name="T0" fmla="*/ 80 w 113"/>
                <a:gd name="T1" fmla="*/ 0 h 88"/>
                <a:gd name="T2" fmla="*/ 107 w 113"/>
                <a:gd name="T3" fmla="*/ 14 h 88"/>
                <a:gd name="T4" fmla="*/ 113 w 113"/>
                <a:gd name="T5" fmla="*/ 54 h 88"/>
                <a:gd name="T6" fmla="*/ 95 w 113"/>
                <a:gd name="T7" fmla="*/ 78 h 88"/>
                <a:gd name="T8" fmla="*/ 80 w 113"/>
                <a:gd name="T9" fmla="*/ 88 h 88"/>
                <a:gd name="T10" fmla="*/ 0 w 113"/>
                <a:gd name="T11" fmla="*/ 88 h 88"/>
                <a:gd name="T12" fmla="*/ 59 w 113"/>
                <a:gd name="T13" fmla="*/ 63 h 88"/>
                <a:gd name="T14" fmla="*/ 54 w 113"/>
                <a:gd name="T15" fmla="*/ 14 h 88"/>
                <a:gd name="T16" fmla="*/ 80 w 113"/>
                <a:gd name="T17" fmla="*/ 0 h 88"/>
                <a:gd name="T18" fmla="*/ 80 w 113"/>
                <a:gd name="T19" fmla="*/ 0 h 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3"/>
                <a:gd name="T31" fmla="*/ 0 h 88"/>
                <a:gd name="T32" fmla="*/ 113 w 113"/>
                <a:gd name="T33" fmla="*/ 88 h 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3" h="88">
                  <a:moveTo>
                    <a:pt x="80" y="0"/>
                  </a:moveTo>
                  <a:lnTo>
                    <a:pt x="107" y="14"/>
                  </a:lnTo>
                  <a:lnTo>
                    <a:pt x="113" y="54"/>
                  </a:lnTo>
                  <a:lnTo>
                    <a:pt x="95" y="78"/>
                  </a:lnTo>
                  <a:lnTo>
                    <a:pt x="80" y="88"/>
                  </a:lnTo>
                  <a:lnTo>
                    <a:pt x="0" y="88"/>
                  </a:lnTo>
                  <a:lnTo>
                    <a:pt x="59" y="63"/>
                  </a:lnTo>
                  <a:lnTo>
                    <a:pt x="54" y="14"/>
                  </a:lnTo>
                  <a:lnTo>
                    <a:pt x="80" y="0"/>
                  </a:lnTo>
                  <a:close/>
                </a:path>
              </a:pathLst>
            </a:custGeom>
            <a:solidFill>
              <a:srgbClr val="E08477"/>
            </a:solidFill>
            <a:ln w="9525">
              <a:noFill/>
              <a:round/>
              <a:headEnd/>
              <a:tailEnd/>
            </a:ln>
          </p:spPr>
          <p:txBody>
            <a:bodyPr/>
            <a:lstStyle/>
            <a:p>
              <a:endParaRPr lang="id-ID"/>
            </a:p>
          </p:txBody>
        </p:sp>
        <p:sp>
          <p:nvSpPr>
            <p:cNvPr id="12348" name="Freeform 57"/>
            <p:cNvSpPr>
              <a:spLocks/>
            </p:cNvSpPr>
            <p:nvPr/>
          </p:nvSpPr>
          <p:spPr bwMode="auto">
            <a:xfrm>
              <a:off x="1103" y="2725"/>
              <a:ext cx="158" cy="49"/>
            </a:xfrm>
            <a:custGeom>
              <a:avLst/>
              <a:gdLst>
                <a:gd name="T0" fmla="*/ 0 w 316"/>
                <a:gd name="T1" fmla="*/ 0 h 97"/>
                <a:gd name="T2" fmla="*/ 152 w 316"/>
                <a:gd name="T3" fmla="*/ 34 h 97"/>
                <a:gd name="T4" fmla="*/ 188 w 316"/>
                <a:gd name="T5" fmla="*/ 59 h 97"/>
                <a:gd name="T6" fmla="*/ 192 w 316"/>
                <a:gd name="T7" fmla="*/ 91 h 97"/>
                <a:gd name="T8" fmla="*/ 221 w 316"/>
                <a:gd name="T9" fmla="*/ 95 h 97"/>
                <a:gd name="T10" fmla="*/ 257 w 316"/>
                <a:gd name="T11" fmla="*/ 97 h 97"/>
                <a:gd name="T12" fmla="*/ 276 w 316"/>
                <a:gd name="T13" fmla="*/ 87 h 97"/>
                <a:gd name="T14" fmla="*/ 261 w 316"/>
                <a:gd name="T15" fmla="*/ 57 h 97"/>
                <a:gd name="T16" fmla="*/ 274 w 316"/>
                <a:gd name="T17" fmla="*/ 45 h 97"/>
                <a:gd name="T18" fmla="*/ 316 w 316"/>
                <a:gd name="T19" fmla="*/ 55 h 97"/>
                <a:gd name="T20" fmla="*/ 308 w 316"/>
                <a:gd name="T21" fmla="*/ 30 h 97"/>
                <a:gd name="T22" fmla="*/ 261 w 316"/>
                <a:gd name="T23" fmla="*/ 13 h 97"/>
                <a:gd name="T24" fmla="*/ 156 w 316"/>
                <a:gd name="T25" fmla="*/ 17 h 97"/>
                <a:gd name="T26" fmla="*/ 61 w 316"/>
                <a:gd name="T27" fmla="*/ 0 h 97"/>
                <a:gd name="T28" fmla="*/ 0 w 316"/>
                <a:gd name="T29" fmla="*/ 0 h 97"/>
                <a:gd name="T30" fmla="*/ 0 w 316"/>
                <a:gd name="T31" fmla="*/ 0 h 9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6"/>
                <a:gd name="T49" fmla="*/ 0 h 97"/>
                <a:gd name="T50" fmla="*/ 316 w 316"/>
                <a:gd name="T51" fmla="*/ 97 h 9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6" h="97">
                  <a:moveTo>
                    <a:pt x="0" y="0"/>
                  </a:moveTo>
                  <a:lnTo>
                    <a:pt x="152" y="34"/>
                  </a:lnTo>
                  <a:lnTo>
                    <a:pt x="188" y="59"/>
                  </a:lnTo>
                  <a:lnTo>
                    <a:pt x="192" y="91"/>
                  </a:lnTo>
                  <a:lnTo>
                    <a:pt x="221" y="95"/>
                  </a:lnTo>
                  <a:lnTo>
                    <a:pt x="257" y="97"/>
                  </a:lnTo>
                  <a:lnTo>
                    <a:pt x="276" y="87"/>
                  </a:lnTo>
                  <a:lnTo>
                    <a:pt x="261" y="57"/>
                  </a:lnTo>
                  <a:lnTo>
                    <a:pt x="274" y="45"/>
                  </a:lnTo>
                  <a:lnTo>
                    <a:pt x="316" y="55"/>
                  </a:lnTo>
                  <a:lnTo>
                    <a:pt x="308" y="30"/>
                  </a:lnTo>
                  <a:lnTo>
                    <a:pt x="261" y="13"/>
                  </a:lnTo>
                  <a:lnTo>
                    <a:pt x="156" y="17"/>
                  </a:lnTo>
                  <a:lnTo>
                    <a:pt x="61" y="0"/>
                  </a:lnTo>
                  <a:lnTo>
                    <a:pt x="0" y="0"/>
                  </a:lnTo>
                  <a:close/>
                </a:path>
              </a:pathLst>
            </a:custGeom>
            <a:solidFill>
              <a:srgbClr val="C7695C"/>
            </a:solidFill>
            <a:ln w="9525">
              <a:noFill/>
              <a:round/>
              <a:headEnd/>
              <a:tailEnd/>
            </a:ln>
          </p:spPr>
          <p:txBody>
            <a:bodyPr/>
            <a:lstStyle/>
            <a:p>
              <a:endParaRPr lang="id-ID"/>
            </a:p>
          </p:txBody>
        </p:sp>
        <p:sp>
          <p:nvSpPr>
            <p:cNvPr id="12349" name="Freeform 58"/>
            <p:cNvSpPr>
              <a:spLocks/>
            </p:cNvSpPr>
            <p:nvPr/>
          </p:nvSpPr>
          <p:spPr bwMode="auto">
            <a:xfrm>
              <a:off x="1168" y="2671"/>
              <a:ext cx="69" cy="62"/>
            </a:xfrm>
            <a:custGeom>
              <a:avLst/>
              <a:gdLst>
                <a:gd name="T0" fmla="*/ 95 w 139"/>
                <a:gd name="T1" fmla="*/ 23 h 124"/>
                <a:gd name="T2" fmla="*/ 69 w 139"/>
                <a:gd name="T3" fmla="*/ 2 h 124"/>
                <a:gd name="T4" fmla="*/ 12 w 139"/>
                <a:gd name="T5" fmla="*/ 0 h 124"/>
                <a:gd name="T6" fmla="*/ 0 w 139"/>
                <a:gd name="T7" fmla="*/ 48 h 124"/>
                <a:gd name="T8" fmla="*/ 10 w 139"/>
                <a:gd name="T9" fmla="*/ 82 h 124"/>
                <a:gd name="T10" fmla="*/ 17 w 139"/>
                <a:gd name="T11" fmla="*/ 101 h 124"/>
                <a:gd name="T12" fmla="*/ 61 w 139"/>
                <a:gd name="T13" fmla="*/ 118 h 124"/>
                <a:gd name="T14" fmla="*/ 124 w 139"/>
                <a:gd name="T15" fmla="*/ 124 h 124"/>
                <a:gd name="T16" fmla="*/ 139 w 139"/>
                <a:gd name="T17" fmla="*/ 107 h 124"/>
                <a:gd name="T18" fmla="*/ 95 w 139"/>
                <a:gd name="T19" fmla="*/ 101 h 124"/>
                <a:gd name="T20" fmla="*/ 78 w 139"/>
                <a:gd name="T21" fmla="*/ 84 h 124"/>
                <a:gd name="T22" fmla="*/ 65 w 139"/>
                <a:gd name="T23" fmla="*/ 74 h 124"/>
                <a:gd name="T24" fmla="*/ 59 w 139"/>
                <a:gd name="T25" fmla="*/ 54 h 124"/>
                <a:gd name="T26" fmla="*/ 65 w 139"/>
                <a:gd name="T27" fmla="*/ 36 h 124"/>
                <a:gd name="T28" fmla="*/ 95 w 139"/>
                <a:gd name="T29" fmla="*/ 23 h 124"/>
                <a:gd name="T30" fmla="*/ 95 w 139"/>
                <a:gd name="T31" fmla="*/ 23 h 1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9"/>
                <a:gd name="T49" fmla="*/ 0 h 124"/>
                <a:gd name="T50" fmla="*/ 139 w 139"/>
                <a:gd name="T51" fmla="*/ 124 h 12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9" h="124">
                  <a:moveTo>
                    <a:pt x="95" y="23"/>
                  </a:moveTo>
                  <a:lnTo>
                    <a:pt x="69" y="2"/>
                  </a:lnTo>
                  <a:lnTo>
                    <a:pt x="12" y="0"/>
                  </a:lnTo>
                  <a:lnTo>
                    <a:pt x="0" y="48"/>
                  </a:lnTo>
                  <a:lnTo>
                    <a:pt x="10" y="82"/>
                  </a:lnTo>
                  <a:lnTo>
                    <a:pt x="17" y="101"/>
                  </a:lnTo>
                  <a:lnTo>
                    <a:pt x="61" y="118"/>
                  </a:lnTo>
                  <a:lnTo>
                    <a:pt x="124" y="124"/>
                  </a:lnTo>
                  <a:lnTo>
                    <a:pt x="139" y="107"/>
                  </a:lnTo>
                  <a:lnTo>
                    <a:pt x="95" y="101"/>
                  </a:lnTo>
                  <a:lnTo>
                    <a:pt x="78" y="84"/>
                  </a:lnTo>
                  <a:lnTo>
                    <a:pt x="65" y="74"/>
                  </a:lnTo>
                  <a:lnTo>
                    <a:pt x="59" y="54"/>
                  </a:lnTo>
                  <a:lnTo>
                    <a:pt x="65" y="36"/>
                  </a:lnTo>
                  <a:lnTo>
                    <a:pt x="95" y="23"/>
                  </a:lnTo>
                  <a:close/>
                </a:path>
              </a:pathLst>
            </a:custGeom>
            <a:solidFill>
              <a:srgbClr val="E08477"/>
            </a:solidFill>
            <a:ln w="9525">
              <a:noFill/>
              <a:round/>
              <a:headEnd/>
              <a:tailEnd/>
            </a:ln>
          </p:spPr>
          <p:txBody>
            <a:bodyPr/>
            <a:lstStyle/>
            <a:p>
              <a:endParaRPr lang="id-ID"/>
            </a:p>
          </p:txBody>
        </p:sp>
        <p:sp>
          <p:nvSpPr>
            <p:cNvPr id="12350" name="Freeform 59"/>
            <p:cNvSpPr>
              <a:spLocks/>
            </p:cNvSpPr>
            <p:nvPr/>
          </p:nvSpPr>
          <p:spPr bwMode="auto">
            <a:xfrm>
              <a:off x="1072" y="2580"/>
              <a:ext cx="87" cy="83"/>
            </a:xfrm>
            <a:custGeom>
              <a:avLst/>
              <a:gdLst>
                <a:gd name="T0" fmla="*/ 126 w 175"/>
                <a:gd name="T1" fmla="*/ 13 h 165"/>
                <a:gd name="T2" fmla="*/ 149 w 175"/>
                <a:gd name="T3" fmla="*/ 26 h 165"/>
                <a:gd name="T4" fmla="*/ 145 w 175"/>
                <a:gd name="T5" fmla="*/ 72 h 165"/>
                <a:gd name="T6" fmla="*/ 130 w 175"/>
                <a:gd name="T7" fmla="*/ 78 h 165"/>
                <a:gd name="T8" fmla="*/ 97 w 175"/>
                <a:gd name="T9" fmla="*/ 68 h 165"/>
                <a:gd name="T10" fmla="*/ 90 w 175"/>
                <a:gd name="T11" fmla="*/ 78 h 165"/>
                <a:gd name="T12" fmla="*/ 40 w 175"/>
                <a:gd name="T13" fmla="*/ 74 h 165"/>
                <a:gd name="T14" fmla="*/ 0 w 175"/>
                <a:gd name="T15" fmla="*/ 66 h 165"/>
                <a:gd name="T16" fmla="*/ 4 w 175"/>
                <a:gd name="T17" fmla="*/ 91 h 165"/>
                <a:gd name="T18" fmla="*/ 19 w 175"/>
                <a:gd name="T19" fmla="*/ 108 h 165"/>
                <a:gd name="T20" fmla="*/ 25 w 175"/>
                <a:gd name="T21" fmla="*/ 131 h 165"/>
                <a:gd name="T22" fmla="*/ 36 w 175"/>
                <a:gd name="T23" fmla="*/ 159 h 165"/>
                <a:gd name="T24" fmla="*/ 71 w 175"/>
                <a:gd name="T25" fmla="*/ 165 h 165"/>
                <a:gd name="T26" fmla="*/ 93 w 175"/>
                <a:gd name="T27" fmla="*/ 156 h 165"/>
                <a:gd name="T28" fmla="*/ 101 w 175"/>
                <a:gd name="T29" fmla="*/ 121 h 165"/>
                <a:gd name="T30" fmla="*/ 152 w 175"/>
                <a:gd name="T31" fmla="*/ 106 h 165"/>
                <a:gd name="T32" fmla="*/ 170 w 175"/>
                <a:gd name="T33" fmla="*/ 91 h 165"/>
                <a:gd name="T34" fmla="*/ 175 w 175"/>
                <a:gd name="T35" fmla="*/ 45 h 165"/>
                <a:gd name="T36" fmla="*/ 168 w 175"/>
                <a:gd name="T37" fmla="*/ 15 h 165"/>
                <a:gd name="T38" fmla="*/ 158 w 175"/>
                <a:gd name="T39" fmla="*/ 4 h 165"/>
                <a:gd name="T40" fmla="*/ 128 w 175"/>
                <a:gd name="T41" fmla="*/ 0 h 165"/>
                <a:gd name="T42" fmla="*/ 105 w 175"/>
                <a:gd name="T43" fmla="*/ 2 h 165"/>
                <a:gd name="T44" fmla="*/ 126 w 175"/>
                <a:gd name="T45" fmla="*/ 13 h 165"/>
                <a:gd name="T46" fmla="*/ 126 w 175"/>
                <a:gd name="T47" fmla="*/ 13 h 1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5"/>
                <a:gd name="T73" fmla="*/ 0 h 165"/>
                <a:gd name="T74" fmla="*/ 175 w 175"/>
                <a:gd name="T75" fmla="*/ 165 h 16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5" h="165">
                  <a:moveTo>
                    <a:pt x="126" y="13"/>
                  </a:moveTo>
                  <a:lnTo>
                    <a:pt x="149" y="26"/>
                  </a:lnTo>
                  <a:lnTo>
                    <a:pt x="145" y="72"/>
                  </a:lnTo>
                  <a:lnTo>
                    <a:pt x="130" y="78"/>
                  </a:lnTo>
                  <a:lnTo>
                    <a:pt x="97" y="68"/>
                  </a:lnTo>
                  <a:lnTo>
                    <a:pt x="90" y="78"/>
                  </a:lnTo>
                  <a:lnTo>
                    <a:pt x="40" y="74"/>
                  </a:lnTo>
                  <a:lnTo>
                    <a:pt x="0" y="66"/>
                  </a:lnTo>
                  <a:lnTo>
                    <a:pt x="4" y="91"/>
                  </a:lnTo>
                  <a:lnTo>
                    <a:pt x="19" y="108"/>
                  </a:lnTo>
                  <a:lnTo>
                    <a:pt x="25" y="131"/>
                  </a:lnTo>
                  <a:lnTo>
                    <a:pt x="36" y="159"/>
                  </a:lnTo>
                  <a:lnTo>
                    <a:pt x="71" y="165"/>
                  </a:lnTo>
                  <a:lnTo>
                    <a:pt x="93" y="156"/>
                  </a:lnTo>
                  <a:lnTo>
                    <a:pt x="101" y="121"/>
                  </a:lnTo>
                  <a:lnTo>
                    <a:pt x="152" y="106"/>
                  </a:lnTo>
                  <a:lnTo>
                    <a:pt x="170" y="91"/>
                  </a:lnTo>
                  <a:lnTo>
                    <a:pt x="175" y="45"/>
                  </a:lnTo>
                  <a:lnTo>
                    <a:pt x="168" y="15"/>
                  </a:lnTo>
                  <a:lnTo>
                    <a:pt x="158" y="4"/>
                  </a:lnTo>
                  <a:lnTo>
                    <a:pt x="128" y="0"/>
                  </a:lnTo>
                  <a:lnTo>
                    <a:pt x="105" y="2"/>
                  </a:lnTo>
                  <a:lnTo>
                    <a:pt x="126" y="13"/>
                  </a:lnTo>
                  <a:close/>
                </a:path>
              </a:pathLst>
            </a:custGeom>
            <a:solidFill>
              <a:srgbClr val="E08477"/>
            </a:solidFill>
            <a:ln w="9525">
              <a:noFill/>
              <a:round/>
              <a:headEnd/>
              <a:tailEnd/>
            </a:ln>
          </p:spPr>
          <p:txBody>
            <a:bodyPr/>
            <a:lstStyle/>
            <a:p>
              <a:endParaRPr lang="id-ID"/>
            </a:p>
          </p:txBody>
        </p:sp>
        <p:sp>
          <p:nvSpPr>
            <p:cNvPr id="12351" name="Freeform 60"/>
            <p:cNvSpPr>
              <a:spLocks/>
            </p:cNvSpPr>
            <p:nvPr/>
          </p:nvSpPr>
          <p:spPr bwMode="auto">
            <a:xfrm>
              <a:off x="2006" y="2140"/>
              <a:ext cx="90" cy="31"/>
            </a:xfrm>
            <a:custGeom>
              <a:avLst/>
              <a:gdLst>
                <a:gd name="T0" fmla="*/ 0 w 181"/>
                <a:gd name="T1" fmla="*/ 6 h 63"/>
                <a:gd name="T2" fmla="*/ 6 w 181"/>
                <a:gd name="T3" fmla="*/ 42 h 63"/>
                <a:gd name="T4" fmla="*/ 25 w 181"/>
                <a:gd name="T5" fmla="*/ 63 h 63"/>
                <a:gd name="T6" fmla="*/ 95 w 181"/>
                <a:gd name="T7" fmla="*/ 55 h 63"/>
                <a:gd name="T8" fmla="*/ 133 w 181"/>
                <a:gd name="T9" fmla="*/ 36 h 63"/>
                <a:gd name="T10" fmla="*/ 181 w 181"/>
                <a:gd name="T11" fmla="*/ 7 h 63"/>
                <a:gd name="T12" fmla="*/ 110 w 181"/>
                <a:gd name="T13" fmla="*/ 0 h 63"/>
                <a:gd name="T14" fmla="*/ 53 w 181"/>
                <a:gd name="T15" fmla="*/ 0 h 63"/>
                <a:gd name="T16" fmla="*/ 0 w 181"/>
                <a:gd name="T17" fmla="*/ 6 h 63"/>
                <a:gd name="T18" fmla="*/ 0 w 181"/>
                <a:gd name="T19" fmla="*/ 6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63"/>
                <a:gd name="T32" fmla="*/ 181 w 181"/>
                <a:gd name="T33" fmla="*/ 63 h 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63">
                  <a:moveTo>
                    <a:pt x="0" y="6"/>
                  </a:moveTo>
                  <a:lnTo>
                    <a:pt x="6" y="42"/>
                  </a:lnTo>
                  <a:lnTo>
                    <a:pt x="25" y="63"/>
                  </a:lnTo>
                  <a:lnTo>
                    <a:pt x="95" y="55"/>
                  </a:lnTo>
                  <a:lnTo>
                    <a:pt x="133" y="36"/>
                  </a:lnTo>
                  <a:lnTo>
                    <a:pt x="181" y="7"/>
                  </a:lnTo>
                  <a:lnTo>
                    <a:pt x="110" y="0"/>
                  </a:lnTo>
                  <a:lnTo>
                    <a:pt x="53" y="0"/>
                  </a:lnTo>
                  <a:lnTo>
                    <a:pt x="0" y="6"/>
                  </a:lnTo>
                  <a:close/>
                </a:path>
              </a:pathLst>
            </a:custGeom>
            <a:solidFill>
              <a:srgbClr val="FF9999"/>
            </a:solidFill>
            <a:ln w="9525">
              <a:noFill/>
              <a:round/>
              <a:headEnd/>
              <a:tailEnd/>
            </a:ln>
          </p:spPr>
          <p:txBody>
            <a:bodyPr/>
            <a:lstStyle/>
            <a:p>
              <a:endParaRPr lang="id-ID"/>
            </a:p>
          </p:txBody>
        </p:sp>
        <p:sp>
          <p:nvSpPr>
            <p:cNvPr id="12352" name="Freeform 61"/>
            <p:cNvSpPr>
              <a:spLocks/>
            </p:cNvSpPr>
            <p:nvPr/>
          </p:nvSpPr>
          <p:spPr bwMode="auto">
            <a:xfrm>
              <a:off x="2420" y="1908"/>
              <a:ext cx="39" cy="144"/>
            </a:xfrm>
            <a:custGeom>
              <a:avLst/>
              <a:gdLst>
                <a:gd name="T0" fmla="*/ 34 w 78"/>
                <a:gd name="T1" fmla="*/ 0 h 287"/>
                <a:gd name="T2" fmla="*/ 53 w 78"/>
                <a:gd name="T3" fmla="*/ 25 h 287"/>
                <a:gd name="T4" fmla="*/ 78 w 78"/>
                <a:gd name="T5" fmla="*/ 67 h 287"/>
                <a:gd name="T6" fmla="*/ 74 w 78"/>
                <a:gd name="T7" fmla="*/ 122 h 287"/>
                <a:gd name="T8" fmla="*/ 49 w 78"/>
                <a:gd name="T9" fmla="*/ 91 h 287"/>
                <a:gd name="T10" fmla="*/ 49 w 78"/>
                <a:gd name="T11" fmla="*/ 135 h 287"/>
                <a:gd name="T12" fmla="*/ 68 w 78"/>
                <a:gd name="T13" fmla="*/ 177 h 287"/>
                <a:gd name="T14" fmla="*/ 63 w 78"/>
                <a:gd name="T15" fmla="*/ 226 h 287"/>
                <a:gd name="T16" fmla="*/ 57 w 78"/>
                <a:gd name="T17" fmla="*/ 249 h 287"/>
                <a:gd name="T18" fmla="*/ 7 w 78"/>
                <a:gd name="T19" fmla="*/ 287 h 287"/>
                <a:gd name="T20" fmla="*/ 17 w 78"/>
                <a:gd name="T21" fmla="*/ 251 h 287"/>
                <a:gd name="T22" fmla="*/ 30 w 78"/>
                <a:gd name="T23" fmla="*/ 202 h 287"/>
                <a:gd name="T24" fmla="*/ 25 w 78"/>
                <a:gd name="T25" fmla="*/ 165 h 287"/>
                <a:gd name="T26" fmla="*/ 0 w 78"/>
                <a:gd name="T27" fmla="*/ 184 h 287"/>
                <a:gd name="T28" fmla="*/ 15 w 78"/>
                <a:gd name="T29" fmla="*/ 139 h 287"/>
                <a:gd name="T30" fmla="*/ 36 w 78"/>
                <a:gd name="T31" fmla="*/ 150 h 287"/>
                <a:gd name="T32" fmla="*/ 34 w 78"/>
                <a:gd name="T33" fmla="*/ 120 h 287"/>
                <a:gd name="T34" fmla="*/ 36 w 78"/>
                <a:gd name="T35" fmla="*/ 59 h 287"/>
                <a:gd name="T36" fmla="*/ 53 w 78"/>
                <a:gd name="T37" fmla="*/ 82 h 287"/>
                <a:gd name="T38" fmla="*/ 45 w 78"/>
                <a:gd name="T39" fmla="*/ 42 h 287"/>
                <a:gd name="T40" fmla="*/ 34 w 78"/>
                <a:gd name="T41" fmla="*/ 0 h 287"/>
                <a:gd name="T42" fmla="*/ 34 w 78"/>
                <a:gd name="T43" fmla="*/ 0 h 2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8"/>
                <a:gd name="T67" fmla="*/ 0 h 287"/>
                <a:gd name="T68" fmla="*/ 78 w 78"/>
                <a:gd name="T69" fmla="*/ 287 h 28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8" h="287">
                  <a:moveTo>
                    <a:pt x="34" y="0"/>
                  </a:moveTo>
                  <a:lnTo>
                    <a:pt x="53" y="25"/>
                  </a:lnTo>
                  <a:lnTo>
                    <a:pt x="78" y="67"/>
                  </a:lnTo>
                  <a:lnTo>
                    <a:pt x="74" y="122"/>
                  </a:lnTo>
                  <a:lnTo>
                    <a:pt x="49" y="91"/>
                  </a:lnTo>
                  <a:lnTo>
                    <a:pt x="49" y="135"/>
                  </a:lnTo>
                  <a:lnTo>
                    <a:pt x="68" y="177"/>
                  </a:lnTo>
                  <a:lnTo>
                    <a:pt x="63" y="226"/>
                  </a:lnTo>
                  <a:lnTo>
                    <a:pt x="57" y="249"/>
                  </a:lnTo>
                  <a:lnTo>
                    <a:pt x="7" y="287"/>
                  </a:lnTo>
                  <a:lnTo>
                    <a:pt x="17" y="251"/>
                  </a:lnTo>
                  <a:lnTo>
                    <a:pt x="30" y="202"/>
                  </a:lnTo>
                  <a:lnTo>
                    <a:pt x="25" y="165"/>
                  </a:lnTo>
                  <a:lnTo>
                    <a:pt x="0" y="184"/>
                  </a:lnTo>
                  <a:lnTo>
                    <a:pt x="15" y="139"/>
                  </a:lnTo>
                  <a:lnTo>
                    <a:pt x="36" y="150"/>
                  </a:lnTo>
                  <a:lnTo>
                    <a:pt x="34" y="120"/>
                  </a:lnTo>
                  <a:lnTo>
                    <a:pt x="36" y="59"/>
                  </a:lnTo>
                  <a:lnTo>
                    <a:pt x="53" y="82"/>
                  </a:lnTo>
                  <a:lnTo>
                    <a:pt x="45" y="42"/>
                  </a:lnTo>
                  <a:lnTo>
                    <a:pt x="34" y="0"/>
                  </a:lnTo>
                  <a:close/>
                </a:path>
              </a:pathLst>
            </a:custGeom>
            <a:solidFill>
              <a:srgbClr val="D1BDBD"/>
            </a:solidFill>
            <a:ln w="9525">
              <a:noFill/>
              <a:round/>
              <a:headEnd/>
              <a:tailEnd/>
            </a:ln>
          </p:spPr>
          <p:txBody>
            <a:bodyPr/>
            <a:lstStyle/>
            <a:p>
              <a:endParaRPr lang="id-ID"/>
            </a:p>
          </p:txBody>
        </p:sp>
        <p:sp>
          <p:nvSpPr>
            <p:cNvPr id="12353" name="Freeform 62"/>
            <p:cNvSpPr>
              <a:spLocks/>
            </p:cNvSpPr>
            <p:nvPr/>
          </p:nvSpPr>
          <p:spPr bwMode="auto">
            <a:xfrm>
              <a:off x="2274" y="1665"/>
              <a:ext cx="105" cy="85"/>
            </a:xfrm>
            <a:custGeom>
              <a:avLst/>
              <a:gdLst>
                <a:gd name="T0" fmla="*/ 0 w 209"/>
                <a:gd name="T1" fmla="*/ 28 h 171"/>
                <a:gd name="T2" fmla="*/ 59 w 209"/>
                <a:gd name="T3" fmla="*/ 102 h 171"/>
                <a:gd name="T4" fmla="*/ 131 w 209"/>
                <a:gd name="T5" fmla="*/ 154 h 171"/>
                <a:gd name="T6" fmla="*/ 209 w 209"/>
                <a:gd name="T7" fmla="*/ 171 h 171"/>
                <a:gd name="T8" fmla="*/ 186 w 209"/>
                <a:gd name="T9" fmla="*/ 134 h 171"/>
                <a:gd name="T10" fmla="*/ 175 w 209"/>
                <a:gd name="T11" fmla="*/ 91 h 171"/>
                <a:gd name="T12" fmla="*/ 143 w 209"/>
                <a:gd name="T13" fmla="*/ 47 h 171"/>
                <a:gd name="T14" fmla="*/ 82 w 209"/>
                <a:gd name="T15" fmla="*/ 0 h 171"/>
                <a:gd name="T16" fmla="*/ 139 w 209"/>
                <a:gd name="T17" fmla="*/ 81 h 171"/>
                <a:gd name="T18" fmla="*/ 152 w 209"/>
                <a:gd name="T19" fmla="*/ 114 h 171"/>
                <a:gd name="T20" fmla="*/ 105 w 209"/>
                <a:gd name="T21" fmla="*/ 102 h 171"/>
                <a:gd name="T22" fmla="*/ 63 w 209"/>
                <a:gd name="T23" fmla="*/ 57 h 171"/>
                <a:gd name="T24" fmla="*/ 0 w 209"/>
                <a:gd name="T25" fmla="*/ 28 h 171"/>
                <a:gd name="T26" fmla="*/ 0 w 209"/>
                <a:gd name="T27" fmla="*/ 28 h 1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9"/>
                <a:gd name="T43" fmla="*/ 0 h 171"/>
                <a:gd name="T44" fmla="*/ 209 w 209"/>
                <a:gd name="T45" fmla="*/ 171 h 17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9" h="171">
                  <a:moveTo>
                    <a:pt x="0" y="28"/>
                  </a:moveTo>
                  <a:lnTo>
                    <a:pt x="59" y="102"/>
                  </a:lnTo>
                  <a:lnTo>
                    <a:pt x="131" y="154"/>
                  </a:lnTo>
                  <a:lnTo>
                    <a:pt x="209" y="171"/>
                  </a:lnTo>
                  <a:lnTo>
                    <a:pt x="186" y="134"/>
                  </a:lnTo>
                  <a:lnTo>
                    <a:pt x="175" y="91"/>
                  </a:lnTo>
                  <a:lnTo>
                    <a:pt x="143" y="47"/>
                  </a:lnTo>
                  <a:lnTo>
                    <a:pt x="82" y="0"/>
                  </a:lnTo>
                  <a:lnTo>
                    <a:pt x="139" y="81"/>
                  </a:lnTo>
                  <a:lnTo>
                    <a:pt x="152" y="114"/>
                  </a:lnTo>
                  <a:lnTo>
                    <a:pt x="105" y="102"/>
                  </a:lnTo>
                  <a:lnTo>
                    <a:pt x="63" y="57"/>
                  </a:lnTo>
                  <a:lnTo>
                    <a:pt x="0" y="28"/>
                  </a:lnTo>
                  <a:close/>
                </a:path>
              </a:pathLst>
            </a:custGeom>
            <a:solidFill>
              <a:srgbClr val="D1BDBD"/>
            </a:solidFill>
            <a:ln w="9525">
              <a:noFill/>
              <a:round/>
              <a:headEnd/>
              <a:tailEnd/>
            </a:ln>
          </p:spPr>
          <p:txBody>
            <a:bodyPr/>
            <a:lstStyle/>
            <a:p>
              <a:endParaRPr lang="id-ID"/>
            </a:p>
          </p:txBody>
        </p:sp>
        <p:sp>
          <p:nvSpPr>
            <p:cNvPr id="12354" name="Freeform 63"/>
            <p:cNvSpPr>
              <a:spLocks/>
            </p:cNvSpPr>
            <p:nvPr/>
          </p:nvSpPr>
          <p:spPr bwMode="auto">
            <a:xfrm>
              <a:off x="2215" y="1714"/>
              <a:ext cx="89" cy="64"/>
            </a:xfrm>
            <a:custGeom>
              <a:avLst/>
              <a:gdLst>
                <a:gd name="T0" fmla="*/ 0 w 179"/>
                <a:gd name="T1" fmla="*/ 0 h 128"/>
                <a:gd name="T2" fmla="*/ 82 w 179"/>
                <a:gd name="T3" fmla="*/ 73 h 128"/>
                <a:gd name="T4" fmla="*/ 179 w 179"/>
                <a:gd name="T5" fmla="*/ 128 h 128"/>
                <a:gd name="T6" fmla="*/ 175 w 179"/>
                <a:gd name="T7" fmla="*/ 111 h 128"/>
                <a:gd name="T8" fmla="*/ 86 w 179"/>
                <a:gd name="T9" fmla="*/ 42 h 128"/>
                <a:gd name="T10" fmla="*/ 0 w 179"/>
                <a:gd name="T11" fmla="*/ 0 h 128"/>
                <a:gd name="T12" fmla="*/ 0 w 179"/>
                <a:gd name="T13" fmla="*/ 0 h 128"/>
                <a:gd name="T14" fmla="*/ 0 60000 65536"/>
                <a:gd name="T15" fmla="*/ 0 60000 65536"/>
                <a:gd name="T16" fmla="*/ 0 60000 65536"/>
                <a:gd name="T17" fmla="*/ 0 60000 65536"/>
                <a:gd name="T18" fmla="*/ 0 60000 65536"/>
                <a:gd name="T19" fmla="*/ 0 60000 65536"/>
                <a:gd name="T20" fmla="*/ 0 60000 65536"/>
                <a:gd name="T21" fmla="*/ 0 w 179"/>
                <a:gd name="T22" fmla="*/ 0 h 128"/>
                <a:gd name="T23" fmla="*/ 179 w 179"/>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128">
                  <a:moveTo>
                    <a:pt x="0" y="0"/>
                  </a:moveTo>
                  <a:lnTo>
                    <a:pt x="82" y="73"/>
                  </a:lnTo>
                  <a:lnTo>
                    <a:pt x="179" y="128"/>
                  </a:lnTo>
                  <a:lnTo>
                    <a:pt x="175" y="111"/>
                  </a:lnTo>
                  <a:lnTo>
                    <a:pt x="86" y="42"/>
                  </a:lnTo>
                  <a:lnTo>
                    <a:pt x="0" y="0"/>
                  </a:lnTo>
                  <a:close/>
                </a:path>
              </a:pathLst>
            </a:custGeom>
            <a:solidFill>
              <a:srgbClr val="D1BDBD"/>
            </a:solidFill>
            <a:ln w="9525">
              <a:noFill/>
              <a:round/>
              <a:headEnd/>
              <a:tailEnd/>
            </a:ln>
          </p:spPr>
          <p:txBody>
            <a:bodyPr/>
            <a:lstStyle/>
            <a:p>
              <a:endParaRPr lang="id-ID"/>
            </a:p>
          </p:txBody>
        </p:sp>
        <p:sp>
          <p:nvSpPr>
            <p:cNvPr id="12355" name="Freeform 64"/>
            <p:cNvSpPr>
              <a:spLocks/>
            </p:cNvSpPr>
            <p:nvPr/>
          </p:nvSpPr>
          <p:spPr bwMode="auto">
            <a:xfrm>
              <a:off x="2084" y="1604"/>
              <a:ext cx="194" cy="49"/>
            </a:xfrm>
            <a:custGeom>
              <a:avLst/>
              <a:gdLst>
                <a:gd name="T0" fmla="*/ 388 w 388"/>
                <a:gd name="T1" fmla="*/ 40 h 99"/>
                <a:gd name="T2" fmla="*/ 298 w 388"/>
                <a:gd name="T3" fmla="*/ 34 h 99"/>
                <a:gd name="T4" fmla="*/ 264 w 388"/>
                <a:gd name="T5" fmla="*/ 34 h 99"/>
                <a:gd name="T6" fmla="*/ 192 w 388"/>
                <a:gd name="T7" fmla="*/ 40 h 99"/>
                <a:gd name="T8" fmla="*/ 171 w 388"/>
                <a:gd name="T9" fmla="*/ 55 h 99"/>
                <a:gd name="T10" fmla="*/ 161 w 388"/>
                <a:gd name="T11" fmla="*/ 82 h 99"/>
                <a:gd name="T12" fmla="*/ 110 w 388"/>
                <a:gd name="T13" fmla="*/ 70 h 99"/>
                <a:gd name="T14" fmla="*/ 103 w 388"/>
                <a:gd name="T15" fmla="*/ 85 h 99"/>
                <a:gd name="T16" fmla="*/ 61 w 388"/>
                <a:gd name="T17" fmla="*/ 85 h 99"/>
                <a:gd name="T18" fmla="*/ 0 w 388"/>
                <a:gd name="T19" fmla="*/ 99 h 99"/>
                <a:gd name="T20" fmla="*/ 15 w 388"/>
                <a:gd name="T21" fmla="*/ 84 h 99"/>
                <a:gd name="T22" fmla="*/ 42 w 388"/>
                <a:gd name="T23" fmla="*/ 63 h 99"/>
                <a:gd name="T24" fmla="*/ 112 w 388"/>
                <a:gd name="T25" fmla="*/ 55 h 99"/>
                <a:gd name="T26" fmla="*/ 135 w 388"/>
                <a:gd name="T27" fmla="*/ 42 h 99"/>
                <a:gd name="T28" fmla="*/ 169 w 388"/>
                <a:gd name="T29" fmla="*/ 27 h 99"/>
                <a:gd name="T30" fmla="*/ 218 w 388"/>
                <a:gd name="T31" fmla="*/ 19 h 99"/>
                <a:gd name="T32" fmla="*/ 253 w 388"/>
                <a:gd name="T33" fmla="*/ 0 h 99"/>
                <a:gd name="T34" fmla="*/ 348 w 388"/>
                <a:gd name="T35" fmla="*/ 11 h 99"/>
                <a:gd name="T36" fmla="*/ 388 w 388"/>
                <a:gd name="T37" fmla="*/ 40 h 99"/>
                <a:gd name="T38" fmla="*/ 388 w 388"/>
                <a:gd name="T39" fmla="*/ 40 h 9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88"/>
                <a:gd name="T61" fmla="*/ 0 h 99"/>
                <a:gd name="T62" fmla="*/ 388 w 388"/>
                <a:gd name="T63" fmla="*/ 99 h 9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88" h="99">
                  <a:moveTo>
                    <a:pt x="388" y="40"/>
                  </a:moveTo>
                  <a:lnTo>
                    <a:pt x="298" y="34"/>
                  </a:lnTo>
                  <a:lnTo>
                    <a:pt x="264" y="34"/>
                  </a:lnTo>
                  <a:lnTo>
                    <a:pt x="192" y="40"/>
                  </a:lnTo>
                  <a:lnTo>
                    <a:pt x="171" y="55"/>
                  </a:lnTo>
                  <a:lnTo>
                    <a:pt x="161" y="82"/>
                  </a:lnTo>
                  <a:lnTo>
                    <a:pt x="110" y="70"/>
                  </a:lnTo>
                  <a:lnTo>
                    <a:pt x="103" y="85"/>
                  </a:lnTo>
                  <a:lnTo>
                    <a:pt x="61" y="85"/>
                  </a:lnTo>
                  <a:lnTo>
                    <a:pt x="0" y="99"/>
                  </a:lnTo>
                  <a:lnTo>
                    <a:pt x="15" y="84"/>
                  </a:lnTo>
                  <a:lnTo>
                    <a:pt x="42" y="63"/>
                  </a:lnTo>
                  <a:lnTo>
                    <a:pt x="112" y="55"/>
                  </a:lnTo>
                  <a:lnTo>
                    <a:pt x="135" y="42"/>
                  </a:lnTo>
                  <a:lnTo>
                    <a:pt x="169" y="27"/>
                  </a:lnTo>
                  <a:lnTo>
                    <a:pt x="218" y="19"/>
                  </a:lnTo>
                  <a:lnTo>
                    <a:pt x="253" y="0"/>
                  </a:lnTo>
                  <a:lnTo>
                    <a:pt x="348" y="11"/>
                  </a:lnTo>
                  <a:lnTo>
                    <a:pt x="388" y="40"/>
                  </a:lnTo>
                  <a:close/>
                </a:path>
              </a:pathLst>
            </a:custGeom>
            <a:solidFill>
              <a:srgbClr val="D1BDBD"/>
            </a:solidFill>
            <a:ln w="9525">
              <a:noFill/>
              <a:round/>
              <a:headEnd/>
              <a:tailEnd/>
            </a:ln>
          </p:spPr>
          <p:txBody>
            <a:bodyPr/>
            <a:lstStyle/>
            <a:p>
              <a:endParaRPr lang="id-ID"/>
            </a:p>
          </p:txBody>
        </p:sp>
        <p:sp>
          <p:nvSpPr>
            <p:cNvPr id="12356" name="Freeform 65"/>
            <p:cNvSpPr>
              <a:spLocks/>
            </p:cNvSpPr>
            <p:nvPr/>
          </p:nvSpPr>
          <p:spPr bwMode="auto">
            <a:xfrm>
              <a:off x="2333" y="1913"/>
              <a:ext cx="86" cy="55"/>
            </a:xfrm>
            <a:custGeom>
              <a:avLst/>
              <a:gdLst>
                <a:gd name="T0" fmla="*/ 34 w 171"/>
                <a:gd name="T1" fmla="*/ 5 h 110"/>
                <a:gd name="T2" fmla="*/ 114 w 171"/>
                <a:gd name="T3" fmla="*/ 32 h 110"/>
                <a:gd name="T4" fmla="*/ 163 w 171"/>
                <a:gd name="T5" fmla="*/ 60 h 110"/>
                <a:gd name="T6" fmla="*/ 171 w 171"/>
                <a:gd name="T7" fmla="*/ 110 h 110"/>
                <a:gd name="T8" fmla="*/ 154 w 171"/>
                <a:gd name="T9" fmla="*/ 83 h 110"/>
                <a:gd name="T10" fmla="*/ 91 w 171"/>
                <a:gd name="T11" fmla="*/ 62 h 110"/>
                <a:gd name="T12" fmla="*/ 42 w 171"/>
                <a:gd name="T13" fmla="*/ 41 h 110"/>
                <a:gd name="T14" fmla="*/ 0 w 171"/>
                <a:gd name="T15" fmla="*/ 0 h 110"/>
                <a:gd name="T16" fmla="*/ 34 w 171"/>
                <a:gd name="T17" fmla="*/ 5 h 110"/>
                <a:gd name="T18" fmla="*/ 34 w 171"/>
                <a:gd name="T19" fmla="*/ 5 h 1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1"/>
                <a:gd name="T31" fmla="*/ 0 h 110"/>
                <a:gd name="T32" fmla="*/ 171 w 171"/>
                <a:gd name="T33" fmla="*/ 110 h 1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1" h="110">
                  <a:moveTo>
                    <a:pt x="34" y="5"/>
                  </a:moveTo>
                  <a:lnTo>
                    <a:pt x="114" y="32"/>
                  </a:lnTo>
                  <a:lnTo>
                    <a:pt x="163" y="60"/>
                  </a:lnTo>
                  <a:lnTo>
                    <a:pt x="171" y="110"/>
                  </a:lnTo>
                  <a:lnTo>
                    <a:pt x="154" y="83"/>
                  </a:lnTo>
                  <a:lnTo>
                    <a:pt x="91" y="62"/>
                  </a:lnTo>
                  <a:lnTo>
                    <a:pt x="42" y="41"/>
                  </a:lnTo>
                  <a:lnTo>
                    <a:pt x="0" y="0"/>
                  </a:lnTo>
                  <a:lnTo>
                    <a:pt x="34" y="5"/>
                  </a:lnTo>
                  <a:close/>
                </a:path>
              </a:pathLst>
            </a:custGeom>
            <a:solidFill>
              <a:srgbClr val="D1BDBD"/>
            </a:solidFill>
            <a:ln w="9525">
              <a:noFill/>
              <a:round/>
              <a:headEnd/>
              <a:tailEnd/>
            </a:ln>
          </p:spPr>
          <p:txBody>
            <a:bodyPr/>
            <a:lstStyle/>
            <a:p>
              <a:endParaRPr lang="id-ID"/>
            </a:p>
          </p:txBody>
        </p:sp>
        <p:sp>
          <p:nvSpPr>
            <p:cNvPr id="12357" name="Freeform 66"/>
            <p:cNvSpPr>
              <a:spLocks/>
            </p:cNvSpPr>
            <p:nvPr/>
          </p:nvSpPr>
          <p:spPr bwMode="auto">
            <a:xfrm>
              <a:off x="2235" y="1804"/>
              <a:ext cx="27" cy="81"/>
            </a:xfrm>
            <a:custGeom>
              <a:avLst/>
              <a:gdLst>
                <a:gd name="T0" fmla="*/ 0 w 53"/>
                <a:gd name="T1" fmla="*/ 0 h 161"/>
                <a:gd name="T2" fmla="*/ 32 w 53"/>
                <a:gd name="T3" fmla="*/ 27 h 161"/>
                <a:gd name="T4" fmla="*/ 42 w 53"/>
                <a:gd name="T5" fmla="*/ 82 h 161"/>
                <a:gd name="T6" fmla="*/ 53 w 53"/>
                <a:gd name="T7" fmla="*/ 161 h 161"/>
                <a:gd name="T8" fmla="*/ 17 w 53"/>
                <a:gd name="T9" fmla="*/ 108 h 161"/>
                <a:gd name="T10" fmla="*/ 10 w 53"/>
                <a:gd name="T11" fmla="*/ 152 h 161"/>
                <a:gd name="T12" fmla="*/ 0 w 53"/>
                <a:gd name="T13" fmla="*/ 97 h 161"/>
                <a:gd name="T14" fmla="*/ 0 w 53"/>
                <a:gd name="T15" fmla="*/ 46 h 161"/>
                <a:gd name="T16" fmla="*/ 0 w 53"/>
                <a:gd name="T17" fmla="*/ 0 h 161"/>
                <a:gd name="T18" fmla="*/ 0 w 53"/>
                <a:gd name="T19" fmla="*/ 0 h 1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161"/>
                <a:gd name="T32" fmla="*/ 53 w 53"/>
                <a:gd name="T33" fmla="*/ 161 h 1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161">
                  <a:moveTo>
                    <a:pt x="0" y="0"/>
                  </a:moveTo>
                  <a:lnTo>
                    <a:pt x="32" y="27"/>
                  </a:lnTo>
                  <a:lnTo>
                    <a:pt x="42" y="82"/>
                  </a:lnTo>
                  <a:lnTo>
                    <a:pt x="53" y="161"/>
                  </a:lnTo>
                  <a:lnTo>
                    <a:pt x="17" y="108"/>
                  </a:lnTo>
                  <a:lnTo>
                    <a:pt x="10" y="152"/>
                  </a:lnTo>
                  <a:lnTo>
                    <a:pt x="0" y="97"/>
                  </a:lnTo>
                  <a:lnTo>
                    <a:pt x="0" y="46"/>
                  </a:lnTo>
                  <a:lnTo>
                    <a:pt x="0" y="0"/>
                  </a:lnTo>
                  <a:close/>
                </a:path>
              </a:pathLst>
            </a:custGeom>
            <a:solidFill>
              <a:srgbClr val="D1BDBD"/>
            </a:solidFill>
            <a:ln w="9525">
              <a:noFill/>
              <a:round/>
              <a:headEnd/>
              <a:tailEnd/>
            </a:ln>
          </p:spPr>
          <p:txBody>
            <a:bodyPr/>
            <a:lstStyle/>
            <a:p>
              <a:endParaRPr lang="id-ID"/>
            </a:p>
          </p:txBody>
        </p:sp>
        <p:sp>
          <p:nvSpPr>
            <p:cNvPr id="12358" name="Freeform 67"/>
            <p:cNvSpPr>
              <a:spLocks/>
            </p:cNvSpPr>
            <p:nvPr/>
          </p:nvSpPr>
          <p:spPr bwMode="auto">
            <a:xfrm>
              <a:off x="2363" y="1995"/>
              <a:ext cx="84" cy="112"/>
            </a:xfrm>
            <a:custGeom>
              <a:avLst/>
              <a:gdLst>
                <a:gd name="T0" fmla="*/ 95 w 167"/>
                <a:gd name="T1" fmla="*/ 40 h 224"/>
                <a:gd name="T2" fmla="*/ 51 w 167"/>
                <a:gd name="T3" fmla="*/ 93 h 224"/>
                <a:gd name="T4" fmla="*/ 15 w 167"/>
                <a:gd name="T5" fmla="*/ 129 h 224"/>
                <a:gd name="T6" fmla="*/ 0 w 167"/>
                <a:gd name="T7" fmla="*/ 167 h 224"/>
                <a:gd name="T8" fmla="*/ 0 w 167"/>
                <a:gd name="T9" fmla="*/ 200 h 224"/>
                <a:gd name="T10" fmla="*/ 23 w 167"/>
                <a:gd name="T11" fmla="*/ 224 h 224"/>
                <a:gd name="T12" fmla="*/ 40 w 167"/>
                <a:gd name="T13" fmla="*/ 184 h 224"/>
                <a:gd name="T14" fmla="*/ 114 w 167"/>
                <a:gd name="T15" fmla="*/ 158 h 224"/>
                <a:gd name="T16" fmla="*/ 167 w 167"/>
                <a:gd name="T17" fmla="*/ 107 h 224"/>
                <a:gd name="T18" fmla="*/ 116 w 167"/>
                <a:gd name="T19" fmla="*/ 127 h 224"/>
                <a:gd name="T20" fmla="*/ 102 w 167"/>
                <a:gd name="T21" fmla="*/ 114 h 224"/>
                <a:gd name="T22" fmla="*/ 121 w 167"/>
                <a:gd name="T23" fmla="*/ 63 h 224"/>
                <a:gd name="T24" fmla="*/ 123 w 167"/>
                <a:gd name="T25" fmla="*/ 0 h 224"/>
                <a:gd name="T26" fmla="*/ 95 w 167"/>
                <a:gd name="T27" fmla="*/ 40 h 224"/>
                <a:gd name="T28" fmla="*/ 95 w 167"/>
                <a:gd name="T29" fmla="*/ 40 h 2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7"/>
                <a:gd name="T46" fmla="*/ 0 h 224"/>
                <a:gd name="T47" fmla="*/ 167 w 167"/>
                <a:gd name="T48" fmla="*/ 224 h 2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7" h="224">
                  <a:moveTo>
                    <a:pt x="95" y="40"/>
                  </a:moveTo>
                  <a:lnTo>
                    <a:pt x="51" y="93"/>
                  </a:lnTo>
                  <a:lnTo>
                    <a:pt x="15" y="129"/>
                  </a:lnTo>
                  <a:lnTo>
                    <a:pt x="0" y="167"/>
                  </a:lnTo>
                  <a:lnTo>
                    <a:pt x="0" y="200"/>
                  </a:lnTo>
                  <a:lnTo>
                    <a:pt x="23" y="224"/>
                  </a:lnTo>
                  <a:lnTo>
                    <a:pt x="40" y="184"/>
                  </a:lnTo>
                  <a:lnTo>
                    <a:pt x="114" y="158"/>
                  </a:lnTo>
                  <a:lnTo>
                    <a:pt x="167" y="107"/>
                  </a:lnTo>
                  <a:lnTo>
                    <a:pt x="116" y="127"/>
                  </a:lnTo>
                  <a:lnTo>
                    <a:pt x="102" y="114"/>
                  </a:lnTo>
                  <a:lnTo>
                    <a:pt x="121" y="63"/>
                  </a:lnTo>
                  <a:lnTo>
                    <a:pt x="123" y="0"/>
                  </a:lnTo>
                  <a:lnTo>
                    <a:pt x="95" y="40"/>
                  </a:lnTo>
                  <a:close/>
                </a:path>
              </a:pathLst>
            </a:custGeom>
            <a:solidFill>
              <a:srgbClr val="756868"/>
            </a:solidFill>
            <a:ln w="9525">
              <a:noFill/>
              <a:round/>
              <a:headEnd/>
              <a:tailEnd/>
            </a:ln>
          </p:spPr>
          <p:txBody>
            <a:bodyPr/>
            <a:lstStyle/>
            <a:p>
              <a:endParaRPr lang="id-ID"/>
            </a:p>
          </p:txBody>
        </p:sp>
        <p:sp>
          <p:nvSpPr>
            <p:cNvPr id="12359" name="Freeform 68"/>
            <p:cNvSpPr>
              <a:spLocks/>
            </p:cNvSpPr>
            <p:nvPr/>
          </p:nvSpPr>
          <p:spPr bwMode="auto">
            <a:xfrm>
              <a:off x="1958" y="1651"/>
              <a:ext cx="249" cy="134"/>
            </a:xfrm>
            <a:custGeom>
              <a:avLst/>
              <a:gdLst>
                <a:gd name="T0" fmla="*/ 414 w 500"/>
                <a:gd name="T1" fmla="*/ 82 h 268"/>
                <a:gd name="T2" fmla="*/ 420 w 500"/>
                <a:gd name="T3" fmla="*/ 63 h 268"/>
                <a:gd name="T4" fmla="*/ 435 w 500"/>
                <a:gd name="T5" fmla="*/ 42 h 268"/>
                <a:gd name="T6" fmla="*/ 500 w 500"/>
                <a:gd name="T7" fmla="*/ 48 h 268"/>
                <a:gd name="T8" fmla="*/ 464 w 500"/>
                <a:gd name="T9" fmla="*/ 8 h 268"/>
                <a:gd name="T10" fmla="*/ 416 w 500"/>
                <a:gd name="T11" fmla="*/ 0 h 268"/>
                <a:gd name="T12" fmla="*/ 422 w 500"/>
                <a:gd name="T13" fmla="*/ 21 h 268"/>
                <a:gd name="T14" fmla="*/ 314 w 500"/>
                <a:gd name="T15" fmla="*/ 8 h 268"/>
                <a:gd name="T16" fmla="*/ 310 w 500"/>
                <a:gd name="T17" fmla="*/ 42 h 268"/>
                <a:gd name="T18" fmla="*/ 238 w 500"/>
                <a:gd name="T19" fmla="*/ 36 h 268"/>
                <a:gd name="T20" fmla="*/ 192 w 500"/>
                <a:gd name="T21" fmla="*/ 63 h 268"/>
                <a:gd name="T22" fmla="*/ 154 w 500"/>
                <a:gd name="T23" fmla="*/ 84 h 268"/>
                <a:gd name="T24" fmla="*/ 127 w 500"/>
                <a:gd name="T25" fmla="*/ 127 h 268"/>
                <a:gd name="T26" fmla="*/ 59 w 500"/>
                <a:gd name="T27" fmla="*/ 133 h 268"/>
                <a:gd name="T28" fmla="*/ 44 w 500"/>
                <a:gd name="T29" fmla="*/ 167 h 268"/>
                <a:gd name="T30" fmla="*/ 0 w 500"/>
                <a:gd name="T31" fmla="*/ 213 h 268"/>
                <a:gd name="T32" fmla="*/ 23 w 500"/>
                <a:gd name="T33" fmla="*/ 268 h 268"/>
                <a:gd name="T34" fmla="*/ 51 w 500"/>
                <a:gd name="T35" fmla="*/ 226 h 268"/>
                <a:gd name="T36" fmla="*/ 76 w 500"/>
                <a:gd name="T37" fmla="*/ 211 h 268"/>
                <a:gd name="T38" fmla="*/ 103 w 500"/>
                <a:gd name="T39" fmla="*/ 196 h 268"/>
                <a:gd name="T40" fmla="*/ 129 w 500"/>
                <a:gd name="T41" fmla="*/ 183 h 268"/>
                <a:gd name="T42" fmla="*/ 154 w 500"/>
                <a:gd name="T43" fmla="*/ 167 h 268"/>
                <a:gd name="T44" fmla="*/ 192 w 500"/>
                <a:gd name="T45" fmla="*/ 146 h 268"/>
                <a:gd name="T46" fmla="*/ 207 w 500"/>
                <a:gd name="T47" fmla="*/ 139 h 268"/>
                <a:gd name="T48" fmla="*/ 314 w 500"/>
                <a:gd name="T49" fmla="*/ 105 h 268"/>
                <a:gd name="T50" fmla="*/ 395 w 500"/>
                <a:gd name="T51" fmla="*/ 84 h 268"/>
                <a:gd name="T52" fmla="*/ 414 w 500"/>
                <a:gd name="T53" fmla="*/ 82 h 268"/>
                <a:gd name="T54" fmla="*/ 414 w 500"/>
                <a:gd name="T55" fmla="*/ 82 h 2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00"/>
                <a:gd name="T85" fmla="*/ 0 h 268"/>
                <a:gd name="T86" fmla="*/ 500 w 500"/>
                <a:gd name="T87" fmla="*/ 268 h 2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00" h="268">
                  <a:moveTo>
                    <a:pt x="414" y="82"/>
                  </a:moveTo>
                  <a:lnTo>
                    <a:pt x="420" y="63"/>
                  </a:lnTo>
                  <a:lnTo>
                    <a:pt x="435" y="42"/>
                  </a:lnTo>
                  <a:lnTo>
                    <a:pt x="500" y="48"/>
                  </a:lnTo>
                  <a:lnTo>
                    <a:pt x="464" y="8"/>
                  </a:lnTo>
                  <a:lnTo>
                    <a:pt x="416" y="0"/>
                  </a:lnTo>
                  <a:lnTo>
                    <a:pt x="422" y="21"/>
                  </a:lnTo>
                  <a:lnTo>
                    <a:pt x="314" y="8"/>
                  </a:lnTo>
                  <a:lnTo>
                    <a:pt x="310" y="42"/>
                  </a:lnTo>
                  <a:lnTo>
                    <a:pt x="238" y="36"/>
                  </a:lnTo>
                  <a:lnTo>
                    <a:pt x="192" y="63"/>
                  </a:lnTo>
                  <a:lnTo>
                    <a:pt x="154" y="84"/>
                  </a:lnTo>
                  <a:lnTo>
                    <a:pt x="127" y="127"/>
                  </a:lnTo>
                  <a:lnTo>
                    <a:pt x="59" y="133"/>
                  </a:lnTo>
                  <a:lnTo>
                    <a:pt x="44" y="167"/>
                  </a:lnTo>
                  <a:lnTo>
                    <a:pt x="0" y="213"/>
                  </a:lnTo>
                  <a:lnTo>
                    <a:pt x="23" y="268"/>
                  </a:lnTo>
                  <a:lnTo>
                    <a:pt x="51" y="226"/>
                  </a:lnTo>
                  <a:lnTo>
                    <a:pt x="76" y="211"/>
                  </a:lnTo>
                  <a:lnTo>
                    <a:pt x="103" y="196"/>
                  </a:lnTo>
                  <a:lnTo>
                    <a:pt x="129" y="183"/>
                  </a:lnTo>
                  <a:lnTo>
                    <a:pt x="154" y="167"/>
                  </a:lnTo>
                  <a:lnTo>
                    <a:pt x="192" y="146"/>
                  </a:lnTo>
                  <a:lnTo>
                    <a:pt x="207" y="139"/>
                  </a:lnTo>
                  <a:lnTo>
                    <a:pt x="314" y="105"/>
                  </a:lnTo>
                  <a:lnTo>
                    <a:pt x="395" y="84"/>
                  </a:lnTo>
                  <a:lnTo>
                    <a:pt x="414" y="82"/>
                  </a:lnTo>
                  <a:close/>
                </a:path>
              </a:pathLst>
            </a:custGeom>
            <a:solidFill>
              <a:srgbClr val="756868"/>
            </a:solidFill>
            <a:ln w="9525">
              <a:noFill/>
              <a:round/>
              <a:headEnd/>
              <a:tailEnd/>
            </a:ln>
          </p:spPr>
          <p:txBody>
            <a:bodyPr/>
            <a:lstStyle/>
            <a:p>
              <a:endParaRPr lang="id-ID"/>
            </a:p>
          </p:txBody>
        </p:sp>
        <p:sp>
          <p:nvSpPr>
            <p:cNvPr id="12360" name="Freeform 69"/>
            <p:cNvSpPr>
              <a:spLocks/>
            </p:cNvSpPr>
            <p:nvPr/>
          </p:nvSpPr>
          <p:spPr bwMode="auto">
            <a:xfrm>
              <a:off x="2115" y="1649"/>
              <a:ext cx="357" cy="327"/>
            </a:xfrm>
            <a:custGeom>
              <a:avLst/>
              <a:gdLst>
                <a:gd name="T0" fmla="*/ 178 w 712"/>
                <a:gd name="T1" fmla="*/ 173 h 654"/>
                <a:gd name="T2" fmla="*/ 300 w 712"/>
                <a:gd name="T3" fmla="*/ 244 h 654"/>
                <a:gd name="T4" fmla="*/ 385 w 712"/>
                <a:gd name="T5" fmla="*/ 223 h 654"/>
                <a:gd name="T6" fmla="*/ 241 w 712"/>
                <a:gd name="T7" fmla="*/ 143 h 654"/>
                <a:gd name="T8" fmla="*/ 197 w 712"/>
                <a:gd name="T9" fmla="*/ 33 h 654"/>
                <a:gd name="T10" fmla="*/ 230 w 712"/>
                <a:gd name="T11" fmla="*/ 8 h 654"/>
                <a:gd name="T12" fmla="*/ 418 w 712"/>
                <a:gd name="T13" fmla="*/ 187 h 654"/>
                <a:gd name="T14" fmla="*/ 532 w 712"/>
                <a:gd name="T15" fmla="*/ 207 h 654"/>
                <a:gd name="T16" fmla="*/ 456 w 712"/>
                <a:gd name="T17" fmla="*/ 61 h 654"/>
                <a:gd name="T18" fmla="*/ 511 w 712"/>
                <a:gd name="T19" fmla="*/ 67 h 654"/>
                <a:gd name="T20" fmla="*/ 539 w 712"/>
                <a:gd name="T21" fmla="*/ 19 h 654"/>
                <a:gd name="T22" fmla="*/ 635 w 712"/>
                <a:gd name="T23" fmla="*/ 171 h 654"/>
                <a:gd name="T24" fmla="*/ 712 w 712"/>
                <a:gd name="T25" fmla="*/ 534 h 654"/>
                <a:gd name="T26" fmla="*/ 705 w 712"/>
                <a:gd name="T27" fmla="*/ 578 h 654"/>
                <a:gd name="T28" fmla="*/ 665 w 712"/>
                <a:gd name="T29" fmla="*/ 527 h 654"/>
                <a:gd name="T30" fmla="*/ 635 w 712"/>
                <a:gd name="T31" fmla="*/ 496 h 654"/>
                <a:gd name="T32" fmla="*/ 570 w 712"/>
                <a:gd name="T33" fmla="*/ 472 h 654"/>
                <a:gd name="T34" fmla="*/ 644 w 712"/>
                <a:gd name="T35" fmla="*/ 597 h 654"/>
                <a:gd name="T36" fmla="*/ 617 w 712"/>
                <a:gd name="T37" fmla="*/ 612 h 654"/>
                <a:gd name="T38" fmla="*/ 589 w 712"/>
                <a:gd name="T39" fmla="*/ 561 h 654"/>
                <a:gd name="T40" fmla="*/ 513 w 712"/>
                <a:gd name="T41" fmla="*/ 534 h 654"/>
                <a:gd name="T42" fmla="*/ 395 w 712"/>
                <a:gd name="T43" fmla="*/ 500 h 654"/>
                <a:gd name="T44" fmla="*/ 378 w 712"/>
                <a:gd name="T45" fmla="*/ 519 h 654"/>
                <a:gd name="T46" fmla="*/ 387 w 712"/>
                <a:gd name="T47" fmla="*/ 550 h 654"/>
                <a:gd name="T48" fmla="*/ 342 w 712"/>
                <a:gd name="T49" fmla="*/ 536 h 654"/>
                <a:gd name="T50" fmla="*/ 346 w 712"/>
                <a:gd name="T51" fmla="*/ 569 h 654"/>
                <a:gd name="T52" fmla="*/ 349 w 712"/>
                <a:gd name="T53" fmla="*/ 595 h 654"/>
                <a:gd name="T54" fmla="*/ 279 w 712"/>
                <a:gd name="T55" fmla="*/ 553 h 654"/>
                <a:gd name="T56" fmla="*/ 262 w 712"/>
                <a:gd name="T57" fmla="*/ 473 h 654"/>
                <a:gd name="T58" fmla="*/ 300 w 712"/>
                <a:gd name="T59" fmla="*/ 416 h 654"/>
                <a:gd name="T60" fmla="*/ 298 w 712"/>
                <a:gd name="T61" fmla="*/ 321 h 654"/>
                <a:gd name="T62" fmla="*/ 135 w 712"/>
                <a:gd name="T63" fmla="*/ 187 h 654"/>
                <a:gd name="T64" fmla="*/ 78 w 712"/>
                <a:gd name="T65" fmla="*/ 74 h 6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2"/>
                <a:gd name="T100" fmla="*/ 0 h 654"/>
                <a:gd name="T101" fmla="*/ 712 w 712"/>
                <a:gd name="T102" fmla="*/ 654 h 6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2" h="654">
                  <a:moveTo>
                    <a:pt x="78" y="74"/>
                  </a:moveTo>
                  <a:lnTo>
                    <a:pt x="178" y="173"/>
                  </a:lnTo>
                  <a:lnTo>
                    <a:pt x="220" y="192"/>
                  </a:lnTo>
                  <a:lnTo>
                    <a:pt x="300" y="244"/>
                  </a:lnTo>
                  <a:lnTo>
                    <a:pt x="435" y="289"/>
                  </a:lnTo>
                  <a:lnTo>
                    <a:pt x="385" y="223"/>
                  </a:lnTo>
                  <a:lnTo>
                    <a:pt x="298" y="173"/>
                  </a:lnTo>
                  <a:lnTo>
                    <a:pt x="241" y="143"/>
                  </a:lnTo>
                  <a:lnTo>
                    <a:pt x="190" y="69"/>
                  </a:lnTo>
                  <a:lnTo>
                    <a:pt x="197" y="33"/>
                  </a:lnTo>
                  <a:lnTo>
                    <a:pt x="226" y="44"/>
                  </a:lnTo>
                  <a:lnTo>
                    <a:pt x="230" y="8"/>
                  </a:lnTo>
                  <a:lnTo>
                    <a:pt x="342" y="122"/>
                  </a:lnTo>
                  <a:lnTo>
                    <a:pt x="418" y="187"/>
                  </a:lnTo>
                  <a:lnTo>
                    <a:pt x="488" y="202"/>
                  </a:lnTo>
                  <a:lnTo>
                    <a:pt x="532" y="207"/>
                  </a:lnTo>
                  <a:lnTo>
                    <a:pt x="507" y="143"/>
                  </a:lnTo>
                  <a:lnTo>
                    <a:pt x="456" y="61"/>
                  </a:lnTo>
                  <a:lnTo>
                    <a:pt x="545" y="122"/>
                  </a:lnTo>
                  <a:lnTo>
                    <a:pt x="511" y="67"/>
                  </a:lnTo>
                  <a:lnTo>
                    <a:pt x="462" y="0"/>
                  </a:lnTo>
                  <a:lnTo>
                    <a:pt x="539" y="19"/>
                  </a:lnTo>
                  <a:lnTo>
                    <a:pt x="602" y="74"/>
                  </a:lnTo>
                  <a:lnTo>
                    <a:pt x="635" y="171"/>
                  </a:lnTo>
                  <a:lnTo>
                    <a:pt x="674" y="416"/>
                  </a:lnTo>
                  <a:lnTo>
                    <a:pt x="712" y="534"/>
                  </a:lnTo>
                  <a:lnTo>
                    <a:pt x="712" y="589"/>
                  </a:lnTo>
                  <a:lnTo>
                    <a:pt x="705" y="578"/>
                  </a:lnTo>
                  <a:lnTo>
                    <a:pt x="686" y="553"/>
                  </a:lnTo>
                  <a:lnTo>
                    <a:pt x="665" y="527"/>
                  </a:lnTo>
                  <a:lnTo>
                    <a:pt x="650" y="508"/>
                  </a:lnTo>
                  <a:lnTo>
                    <a:pt x="635" y="496"/>
                  </a:lnTo>
                  <a:lnTo>
                    <a:pt x="606" y="485"/>
                  </a:lnTo>
                  <a:lnTo>
                    <a:pt x="570" y="472"/>
                  </a:lnTo>
                  <a:lnTo>
                    <a:pt x="631" y="534"/>
                  </a:lnTo>
                  <a:lnTo>
                    <a:pt x="644" y="597"/>
                  </a:lnTo>
                  <a:lnTo>
                    <a:pt x="633" y="654"/>
                  </a:lnTo>
                  <a:lnTo>
                    <a:pt x="617" y="612"/>
                  </a:lnTo>
                  <a:lnTo>
                    <a:pt x="604" y="580"/>
                  </a:lnTo>
                  <a:lnTo>
                    <a:pt x="589" y="561"/>
                  </a:lnTo>
                  <a:lnTo>
                    <a:pt x="558" y="548"/>
                  </a:lnTo>
                  <a:lnTo>
                    <a:pt x="513" y="534"/>
                  </a:lnTo>
                  <a:lnTo>
                    <a:pt x="454" y="519"/>
                  </a:lnTo>
                  <a:lnTo>
                    <a:pt x="395" y="500"/>
                  </a:lnTo>
                  <a:lnTo>
                    <a:pt x="353" y="464"/>
                  </a:lnTo>
                  <a:lnTo>
                    <a:pt x="378" y="519"/>
                  </a:lnTo>
                  <a:lnTo>
                    <a:pt x="403" y="544"/>
                  </a:lnTo>
                  <a:lnTo>
                    <a:pt x="387" y="550"/>
                  </a:lnTo>
                  <a:lnTo>
                    <a:pt x="363" y="550"/>
                  </a:lnTo>
                  <a:lnTo>
                    <a:pt x="342" y="536"/>
                  </a:lnTo>
                  <a:lnTo>
                    <a:pt x="332" y="529"/>
                  </a:lnTo>
                  <a:lnTo>
                    <a:pt x="346" y="569"/>
                  </a:lnTo>
                  <a:lnTo>
                    <a:pt x="374" y="591"/>
                  </a:lnTo>
                  <a:lnTo>
                    <a:pt x="349" y="595"/>
                  </a:lnTo>
                  <a:lnTo>
                    <a:pt x="311" y="586"/>
                  </a:lnTo>
                  <a:lnTo>
                    <a:pt x="279" y="553"/>
                  </a:lnTo>
                  <a:lnTo>
                    <a:pt x="262" y="534"/>
                  </a:lnTo>
                  <a:lnTo>
                    <a:pt x="262" y="473"/>
                  </a:lnTo>
                  <a:lnTo>
                    <a:pt x="296" y="527"/>
                  </a:lnTo>
                  <a:lnTo>
                    <a:pt x="300" y="416"/>
                  </a:lnTo>
                  <a:lnTo>
                    <a:pt x="306" y="356"/>
                  </a:lnTo>
                  <a:lnTo>
                    <a:pt x="298" y="321"/>
                  </a:lnTo>
                  <a:lnTo>
                    <a:pt x="213" y="259"/>
                  </a:lnTo>
                  <a:lnTo>
                    <a:pt x="135" y="187"/>
                  </a:lnTo>
                  <a:lnTo>
                    <a:pt x="0" y="122"/>
                  </a:lnTo>
                  <a:lnTo>
                    <a:pt x="78" y="74"/>
                  </a:lnTo>
                  <a:close/>
                </a:path>
              </a:pathLst>
            </a:custGeom>
            <a:solidFill>
              <a:srgbClr val="756868"/>
            </a:solidFill>
            <a:ln w="9525">
              <a:noFill/>
              <a:round/>
              <a:headEnd/>
              <a:tailEnd/>
            </a:ln>
          </p:spPr>
          <p:txBody>
            <a:bodyPr/>
            <a:lstStyle/>
            <a:p>
              <a:endParaRPr lang="id-ID"/>
            </a:p>
          </p:txBody>
        </p:sp>
        <p:sp>
          <p:nvSpPr>
            <p:cNvPr id="12361" name="Freeform 70"/>
            <p:cNvSpPr>
              <a:spLocks/>
            </p:cNvSpPr>
            <p:nvPr/>
          </p:nvSpPr>
          <p:spPr bwMode="auto">
            <a:xfrm>
              <a:off x="2100" y="1920"/>
              <a:ext cx="84" cy="40"/>
            </a:xfrm>
            <a:custGeom>
              <a:avLst/>
              <a:gdLst>
                <a:gd name="T0" fmla="*/ 0 w 167"/>
                <a:gd name="T1" fmla="*/ 0 h 80"/>
                <a:gd name="T2" fmla="*/ 52 w 167"/>
                <a:gd name="T3" fmla="*/ 17 h 80"/>
                <a:gd name="T4" fmla="*/ 86 w 167"/>
                <a:gd name="T5" fmla="*/ 40 h 80"/>
                <a:gd name="T6" fmla="*/ 91 w 167"/>
                <a:gd name="T7" fmla="*/ 80 h 80"/>
                <a:gd name="T8" fmla="*/ 167 w 167"/>
                <a:gd name="T9" fmla="*/ 68 h 80"/>
                <a:gd name="T10" fmla="*/ 137 w 167"/>
                <a:gd name="T11" fmla="*/ 57 h 80"/>
                <a:gd name="T12" fmla="*/ 122 w 167"/>
                <a:gd name="T13" fmla="*/ 25 h 80"/>
                <a:gd name="T14" fmla="*/ 80 w 167"/>
                <a:gd name="T15" fmla="*/ 4 h 80"/>
                <a:gd name="T16" fmla="*/ 0 w 167"/>
                <a:gd name="T17" fmla="*/ 0 h 80"/>
                <a:gd name="T18" fmla="*/ 0 w 167"/>
                <a:gd name="T19" fmla="*/ 0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
                <a:gd name="T31" fmla="*/ 0 h 80"/>
                <a:gd name="T32" fmla="*/ 167 w 167"/>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 h="80">
                  <a:moveTo>
                    <a:pt x="0" y="0"/>
                  </a:moveTo>
                  <a:lnTo>
                    <a:pt x="52" y="17"/>
                  </a:lnTo>
                  <a:lnTo>
                    <a:pt x="86" y="40"/>
                  </a:lnTo>
                  <a:lnTo>
                    <a:pt x="91" y="80"/>
                  </a:lnTo>
                  <a:lnTo>
                    <a:pt x="167" y="68"/>
                  </a:lnTo>
                  <a:lnTo>
                    <a:pt x="137" y="57"/>
                  </a:lnTo>
                  <a:lnTo>
                    <a:pt x="122" y="25"/>
                  </a:lnTo>
                  <a:lnTo>
                    <a:pt x="80" y="4"/>
                  </a:lnTo>
                  <a:lnTo>
                    <a:pt x="0" y="0"/>
                  </a:lnTo>
                  <a:close/>
                </a:path>
              </a:pathLst>
            </a:custGeom>
            <a:solidFill>
              <a:srgbClr val="F59E92"/>
            </a:solidFill>
            <a:ln w="9525">
              <a:noFill/>
              <a:round/>
              <a:headEnd/>
              <a:tailEnd/>
            </a:ln>
          </p:spPr>
          <p:txBody>
            <a:bodyPr/>
            <a:lstStyle/>
            <a:p>
              <a:endParaRPr lang="id-ID"/>
            </a:p>
          </p:txBody>
        </p:sp>
        <p:sp>
          <p:nvSpPr>
            <p:cNvPr id="12362" name="Freeform 71"/>
            <p:cNvSpPr>
              <a:spLocks/>
            </p:cNvSpPr>
            <p:nvPr/>
          </p:nvSpPr>
          <p:spPr bwMode="auto">
            <a:xfrm>
              <a:off x="1194" y="2683"/>
              <a:ext cx="46" cy="44"/>
            </a:xfrm>
            <a:custGeom>
              <a:avLst/>
              <a:gdLst>
                <a:gd name="T0" fmla="*/ 26 w 91"/>
                <a:gd name="T1" fmla="*/ 0 h 89"/>
                <a:gd name="T2" fmla="*/ 47 w 91"/>
                <a:gd name="T3" fmla="*/ 8 h 89"/>
                <a:gd name="T4" fmla="*/ 72 w 91"/>
                <a:gd name="T5" fmla="*/ 13 h 89"/>
                <a:gd name="T6" fmla="*/ 81 w 91"/>
                <a:gd name="T7" fmla="*/ 34 h 89"/>
                <a:gd name="T8" fmla="*/ 91 w 91"/>
                <a:gd name="T9" fmla="*/ 61 h 89"/>
                <a:gd name="T10" fmla="*/ 81 w 91"/>
                <a:gd name="T11" fmla="*/ 89 h 89"/>
                <a:gd name="T12" fmla="*/ 41 w 91"/>
                <a:gd name="T13" fmla="*/ 82 h 89"/>
                <a:gd name="T14" fmla="*/ 5 w 91"/>
                <a:gd name="T15" fmla="*/ 61 h 89"/>
                <a:gd name="T16" fmla="*/ 0 w 91"/>
                <a:gd name="T17" fmla="*/ 38 h 89"/>
                <a:gd name="T18" fmla="*/ 5 w 91"/>
                <a:gd name="T19" fmla="*/ 17 h 89"/>
                <a:gd name="T20" fmla="*/ 26 w 91"/>
                <a:gd name="T21" fmla="*/ 0 h 89"/>
                <a:gd name="T22" fmla="*/ 26 w 91"/>
                <a:gd name="T23" fmla="*/ 0 h 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1"/>
                <a:gd name="T37" fmla="*/ 0 h 89"/>
                <a:gd name="T38" fmla="*/ 91 w 91"/>
                <a:gd name="T39" fmla="*/ 89 h 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1" h="89">
                  <a:moveTo>
                    <a:pt x="26" y="0"/>
                  </a:moveTo>
                  <a:lnTo>
                    <a:pt x="47" y="8"/>
                  </a:lnTo>
                  <a:lnTo>
                    <a:pt x="72" y="13"/>
                  </a:lnTo>
                  <a:lnTo>
                    <a:pt x="81" y="34"/>
                  </a:lnTo>
                  <a:lnTo>
                    <a:pt x="91" y="61"/>
                  </a:lnTo>
                  <a:lnTo>
                    <a:pt x="81" y="89"/>
                  </a:lnTo>
                  <a:lnTo>
                    <a:pt x="41" y="82"/>
                  </a:lnTo>
                  <a:lnTo>
                    <a:pt x="5" y="61"/>
                  </a:lnTo>
                  <a:lnTo>
                    <a:pt x="0" y="38"/>
                  </a:lnTo>
                  <a:lnTo>
                    <a:pt x="5" y="17"/>
                  </a:lnTo>
                  <a:lnTo>
                    <a:pt x="26" y="0"/>
                  </a:lnTo>
                  <a:close/>
                </a:path>
              </a:pathLst>
            </a:custGeom>
            <a:solidFill>
              <a:srgbClr val="F59E92"/>
            </a:solidFill>
            <a:ln w="9525">
              <a:noFill/>
              <a:round/>
              <a:headEnd/>
              <a:tailEnd/>
            </a:ln>
          </p:spPr>
          <p:txBody>
            <a:bodyPr/>
            <a:lstStyle/>
            <a:p>
              <a:endParaRPr lang="id-ID"/>
            </a:p>
          </p:txBody>
        </p:sp>
        <p:sp>
          <p:nvSpPr>
            <p:cNvPr id="12363" name="Freeform 72"/>
            <p:cNvSpPr>
              <a:spLocks/>
            </p:cNvSpPr>
            <p:nvPr/>
          </p:nvSpPr>
          <p:spPr bwMode="auto">
            <a:xfrm>
              <a:off x="2108" y="2137"/>
              <a:ext cx="50" cy="49"/>
            </a:xfrm>
            <a:custGeom>
              <a:avLst/>
              <a:gdLst>
                <a:gd name="T0" fmla="*/ 10 w 101"/>
                <a:gd name="T1" fmla="*/ 0 h 97"/>
                <a:gd name="T2" fmla="*/ 33 w 101"/>
                <a:gd name="T3" fmla="*/ 29 h 97"/>
                <a:gd name="T4" fmla="*/ 61 w 101"/>
                <a:gd name="T5" fmla="*/ 51 h 97"/>
                <a:gd name="T6" fmla="*/ 101 w 101"/>
                <a:gd name="T7" fmla="*/ 67 h 97"/>
                <a:gd name="T8" fmla="*/ 97 w 101"/>
                <a:gd name="T9" fmla="*/ 88 h 97"/>
                <a:gd name="T10" fmla="*/ 75 w 101"/>
                <a:gd name="T11" fmla="*/ 97 h 97"/>
                <a:gd name="T12" fmla="*/ 19 w 101"/>
                <a:gd name="T13" fmla="*/ 88 h 97"/>
                <a:gd name="T14" fmla="*/ 27 w 101"/>
                <a:gd name="T15" fmla="*/ 65 h 97"/>
                <a:gd name="T16" fmla="*/ 19 w 101"/>
                <a:gd name="T17" fmla="*/ 38 h 97"/>
                <a:gd name="T18" fmla="*/ 0 w 101"/>
                <a:gd name="T19" fmla="*/ 10 h 97"/>
                <a:gd name="T20" fmla="*/ 10 w 101"/>
                <a:gd name="T21" fmla="*/ 0 h 97"/>
                <a:gd name="T22" fmla="*/ 10 w 101"/>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1"/>
                <a:gd name="T37" fmla="*/ 0 h 97"/>
                <a:gd name="T38" fmla="*/ 101 w 101"/>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1" h="97">
                  <a:moveTo>
                    <a:pt x="10" y="0"/>
                  </a:moveTo>
                  <a:lnTo>
                    <a:pt x="33" y="29"/>
                  </a:lnTo>
                  <a:lnTo>
                    <a:pt x="61" y="51"/>
                  </a:lnTo>
                  <a:lnTo>
                    <a:pt x="101" y="67"/>
                  </a:lnTo>
                  <a:lnTo>
                    <a:pt x="97" y="88"/>
                  </a:lnTo>
                  <a:lnTo>
                    <a:pt x="75" y="97"/>
                  </a:lnTo>
                  <a:lnTo>
                    <a:pt x="19" y="88"/>
                  </a:lnTo>
                  <a:lnTo>
                    <a:pt x="27" y="65"/>
                  </a:lnTo>
                  <a:lnTo>
                    <a:pt x="19" y="38"/>
                  </a:lnTo>
                  <a:lnTo>
                    <a:pt x="0" y="10"/>
                  </a:lnTo>
                  <a:lnTo>
                    <a:pt x="10" y="0"/>
                  </a:lnTo>
                  <a:close/>
                </a:path>
              </a:pathLst>
            </a:custGeom>
            <a:solidFill>
              <a:srgbClr val="FFB5A8"/>
            </a:solidFill>
            <a:ln w="9525">
              <a:noFill/>
              <a:round/>
              <a:headEnd/>
              <a:tailEnd/>
            </a:ln>
          </p:spPr>
          <p:txBody>
            <a:bodyPr/>
            <a:lstStyle/>
            <a:p>
              <a:endParaRPr lang="id-ID"/>
            </a:p>
          </p:txBody>
        </p:sp>
        <p:sp>
          <p:nvSpPr>
            <p:cNvPr id="12364" name="Freeform 73"/>
            <p:cNvSpPr>
              <a:spLocks/>
            </p:cNvSpPr>
            <p:nvPr/>
          </p:nvSpPr>
          <p:spPr bwMode="auto">
            <a:xfrm>
              <a:off x="2350" y="2009"/>
              <a:ext cx="30" cy="35"/>
            </a:xfrm>
            <a:custGeom>
              <a:avLst/>
              <a:gdLst>
                <a:gd name="T0" fmla="*/ 61 w 61"/>
                <a:gd name="T1" fmla="*/ 11 h 70"/>
                <a:gd name="T2" fmla="*/ 51 w 61"/>
                <a:gd name="T3" fmla="*/ 0 h 70"/>
                <a:gd name="T4" fmla="*/ 32 w 61"/>
                <a:gd name="T5" fmla="*/ 26 h 70"/>
                <a:gd name="T6" fmla="*/ 0 w 61"/>
                <a:gd name="T7" fmla="*/ 47 h 70"/>
                <a:gd name="T8" fmla="*/ 8 w 61"/>
                <a:gd name="T9" fmla="*/ 70 h 70"/>
                <a:gd name="T10" fmla="*/ 38 w 61"/>
                <a:gd name="T11" fmla="*/ 47 h 70"/>
                <a:gd name="T12" fmla="*/ 61 w 61"/>
                <a:gd name="T13" fmla="*/ 11 h 70"/>
                <a:gd name="T14" fmla="*/ 61 w 61"/>
                <a:gd name="T15" fmla="*/ 11 h 70"/>
                <a:gd name="T16" fmla="*/ 0 60000 65536"/>
                <a:gd name="T17" fmla="*/ 0 60000 65536"/>
                <a:gd name="T18" fmla="*/ 0 60000 65536"/>
                <a:gd name="T19" fmla="*/ 0 60000 65536"/>
                <a:gd name="T20" fmla="*/ 0 60000 65536"/>
                <a:gd name="T21" fmla="*/ 0 60000 65536"/>
                <a:gd name="T22" fmla="*/ 0 60000 65536"/>
                <a:gd name="T23" fmla="*/ 0 60000 65536"/>
                <a:gd name="T24" fmla="*/ 0 w 61"/>
                <a:gd name="T25" fmla="*/ 0 h 70"/>
                <a:gd name="T26" fmla="*/ 61 w 61"/>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 h="70">
                  <a:moveTo>
                    <a:pt x="61" y="11"/>
                  </a:moveTo>
                  <a:lnTo>
                    <a:pt x="51" y="0"/>
                  </a:lnTo>
                  <a:lnTo>
                    <a:pt x="32" y="26"/>
                  </a:lnTo>
                  <a:lnTo>
                    <a:pt x="0" y="47"/>
                  </a:lnTo>
                  <a:lnTo>
                    <a:pt x="8" y="70"/>
                  </a:lnTo>
                  <a:lnTo>
                    <a:pt x="38" y="47"/>
                  </a:lnTo>
                  <a:lnTo>
                    <a:pt x="61" y="11"/>
                  </a:lnTo>
                  <a:close/>
                </a:path>
              </a:pathLst>
            </a:custGeom>
            <a:solidFill>
              <a:srgbClr val="FFD6C9"/>
            </a:solidFill>
            <a:ln w="9525">
              <a:noFill/>
              <a:round/>
              <a:headEnd/>
              <a:tailEnd/>
            </a:ln>
          </p:spPr>
          <p:txBody>
            <a:bodyPr/>
            <a:lstStyle/>
            <a:p>
              <a:endParaRPr lang="id-ID"/>
            </a:p>
          </p:txBody>
        </p:sp>
        <p:sp>
          <p:nvSpPr>
            <p:cNvPr id="12365" name="Freeform 74"/>
            <p:cNvSpPr>
              <a:spLocks/>
            </p:cNvSpPr>
            <p:nvPr/>
          </p:nvSpPr>
          <p:spPr bwMode="auto">
            <a:xfrm>
              <a:off x="2322" y="2039"/>
              <a:ext cx="23" cy="21"/>
            </a:xfrm>
            <a:custGeom>
              <a:avLst/>
              <a:gdLst>
                <a:gd name="T0" fmla="*/ 32 w 48"/>
                <a:gd name="T1" fmla="*/ 0 h 42"/>
                <a:gd name="T2" fmla="*/ 10 w 48"/>
                <a:gd name="T3" fmla="*/ 6 h 42"/>
                <a:gd name="T4" fmla="*/ 0 w 48"/>
                <a:gd name="T5" fmla="*/ 29 h 42"/>
                <a:gd name="T6" fmla="*/ 17 w 48"/>
                <a:gd name="T7" fmla="*/ 42 h 42"/>
                <a:gd name="T8" fmla="*/ 38 w 48"/>
                <a:gd name="T9" fmla="*/ 37 h 42"/>
                <a:gd name="T10" fmla="*/ 48 w 48"/>
                <a:gd name="T11" fmla="*/ 23 h 42"/>
                <a:gd name="T12" fmla="*/ 32 w 48"/>
                <a:gd name="T13" fmla="*/ 0 h 42"/>
                <a:gd name="T14" fmla="*/ 32 w 48"/>
                <a:gd name="T15" fmla="*/ 0 h 42"/>
                <a:gd name="T16" fmla="*/ 0 60000 65536"/>
                <a:gd name="T17" fmla="*/ 0 60000 65536"/>
                <a:gd name="T18" fmla="*/ 0 60000 65536"/>
                <a:gd name="T19" fmla="*/ 0 60000 65536"/>
                <a:gd name="T20" fmla="*/ 0 60000 65536"/>
                <a:gd name="T21" fmla="*/ 0 60000 65536"/>
                <a:gd name="T22" fmla="*/ 0 60000 65536"/>
                <a:gd name="T23" fmla="*/ 0 60000 65536"/>
                <a:gd name="T24" fmla="*/ 0 w 48"/>
                <a:gd name="T25" fmla="*/ 0 h 42"/>
                <a:gd name="T26" fmla="*/ 48 w 48"/>
                <a:gd name="T27" fmla="*/ 42 h 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 h="42">
                  <a:moveTo>
                    <a:pt x="32" y="0"/>
                  </a:moveTo>
                  <a:lnTo>
                    <a:pt x="10" y="6"/>
                  </a:lnTo>
                  <a:lnTo>
                    <a:pt x="0" y="29"/>
                  </a:lnTo>
                  <a:lnTo>
                    <a:pt x="17" y="42"/>
                  </a:lnTo>
                  <a:lnTo>
                    <a:pt x="38" y="37"/>
                  </a:lnTo>
                  <a:lnTo>
                    <a:pt x="48" y="23"/>
                  </a:lnTo>
                  <a:lnTo>
                    <a:pt x="32" y="0"/>
                  </a:lnTo>
                  <a:close/>
                </a:path>
              </a:pathLst>
            </a:custGeom>
            <a:solidFill>
              <a:srgbClr val="FFD6C9"/>
            </a:solidFill>
            <a:ln w="9525">
              <a:noFill/>
              <a:round/>
              <a:headEnd/>
              <a:tailEnd/>
            </a:ln>
          </p:spPr>
          <p:txBody>
            <a:bodyPr/>
            <a:lstStyle/>
            <a:p>
              <a:endParaRPr lang="id-ID"/>
            </a:p>
          </p:txBody>
        </p:sp>
        <p:sp>
          <p:nvSpPr>
            <p:cNvPr id="12366" name="Freeform 75"/>
            <p:cNvSpPr>
              <a:spLocks/>
            </p:cNvSpPr>
            <p:nvPr/>
          </p:nvSpPr>
          <p:spPr bwMode="auto">
            <a:xfrm>
              <a:off x="2340" y="2010"/>
              <a:ext cx="16" cy="21"/>
            </a:xfrm>
            <a:custGeom>
              <a:avLst/>
              <a:gdLst>
                <a:gd name="T0" fmla="*/ 25 w 33"/>
                <a:gd name="T1" fmla="*/ 0 h 42"/>
                <a:gd name="T2" fmla="*/ 8 w 33"/>
                <a:gd name="T3" fmla="*/ 8 h 42"/>
                <a:gd name="T4" fmla="*/ 0 w 33"/>
                <a:gd name="T5" fmla="*/ 31 h 42"/>
                <a:gd name="T6" fmla="*/ 17 w 33"/>
                <a:gd name="T7" fmla="*/ 42 h 42"/>
                <a:gd name="T8" fmla="*/ 33 w 33"/>
                <a:gd name="T9" fmla="*/ 25 h 42"/>
                <a:gd name="T10" fmla="*/ 25 w 33"/>
                <a:gd name="T11" fmla="*/ 0 h 42"/>
                <a:gd name="T12" fmla="*/ 25 w 33"/>
                <a:gd name="T13" fmla="*/ 0 h 42"/>
                <a:gd name="T14" fmla="*/ 0 60000 65536"/>
                <a:gd name="T15" fmla="*/ 0 60000 65536"/>
                <a:gd name="T16" fmla="*/ 0 60000 65536"/>
                <a:gd name="T17" fmla="*/ 0 60000 65536"/>
                <a:gd name="T18" fmla="*/ 0 60000 65536"/>
                <a:gd name="T19" fmla="*/ 0 60000 65536"/>
                <a:gd name="T20" fmla="*/ 0 60000 65536"/>
                <a:gd name="T21" fmla="*/ 0 w 33"/>
                <a:gd name="T22" fmla="*/ 0 h 42"/>
                <a:gd name="T23" fmla="*/ 33 w 33"/>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42">
                  <a:moveTo>
                    <a:pt x="25" y="0"/>
                  </a:moveTo>
                  <a:lnTo>
                    <a:pt x="8" y="8"/>
                  </a:lnTo>
                  <a:lnTo>
                    <a:pt x="0" y="31"/>
                  </a:lnTo>
                  <a:lnTo>
                    <a:pt x="17" y="42"/>
                  </a:lnTo>
                  <a:lnTo>
                    <a:pt x="33" y="25"/>
                  </a:lnTo>
                  <a:lnTo>
                    <a:pt x="25" y="0"/>
                  </a:lnTo>
                  <a:close/>
                </a:path>
              </a:pathLst>
            </a:custGeom>
            <a:solidFill>
              <a:srgbClr val="FFD6C9"/>
            </a:solidFill>
            <a:ln w="9525">
              <a:noFill/>
              <a:round/>
              <a:headEnd/>
              <a:tailEnd/>
            </a:ln>
          </p:spPr>
          <p:txBody>
            <a:bodyPr/>
            <a:lstStyle/>
            <a:p>
              <a:endParaRPr lang="id-ID"/>
            </a:p>
          </p:txBody>
        </p:sp>
        <p:sp>
          <p:nvSpPr>
            <p:cNvPr id="12367" name="Freeform 76"/>
            <p:cNvSpPr>
              <a:spLocks/>
            </p:cNvSpPr>
            <p:nvPr/>
          </p:nvSpPr>
          <p:spPr bwMode="auto">
            <a:xfrm>
              <a:off x="2151" y="2162"/>
              <a:ext cx="114" cy="98"/>
            </a:xfrm>
            <a:custGeom>
              <a:avLst/>
              <a:gdLst>
                <a:gd name="T0" fmla="*/ 218 w 226"/>
                <a:gd name="T1" fmla="*/ 0 h 195"/>
                <a:gd name="T2" fmla="*/ 226 w 226"/>
                <a:gd name="T3" fmla="*/ 30 h 195"/>
                <a:gd name="T4" fmla="*/ 218 w 226"/>
                <a:gd name="T5" fmla="*/ 83 h 195"/>
                <a:gd name="T6" fmla="*/ 203 w 226"/>
                <a:gd name="T7" fmla="*/ 106 h 195"/>
                <a:gd name="T8" fmla="*/ 188 w 226"/>
                <a:gd name="T9" fmla="*/ 129 h 195"/>
                <a:gd name="T10" fmla="*/ 173 w 226"/>
                <a:gd name="T11" fmla="*/ 152 h 195"/>
                <a:gd name="T12" fmla="*/ 55 w 226"/>
                <a:gd name="T13" fmla="*/ 195 h 195"/>
                <a:gd name="T14" fmla="*/ 0 w 226"/>
                <a:gd name="T15" fmla="*/ 190 h 195"/>
                <a:gd name="T16" fmla="*/ 45 w 226"/>
                <a:gd name="T17" fmla="*/ 123 h 195"/>
                <a:gd name="T18" fmla="*/ 89 w 226"/>
                <a:gd name="T19" fmla="*/ 110 h 195"/>
                <a:gd name="T20" fmla="*/ 146 w 226"/>
                <a:gd name="T21" fmla="*/ 100 h 195"/>
                <a:gd name="T22" fmla="*/ 165 w 226"/>
                <a:gd name="T23" fmla="*/ 77 h 195"/>
                <a:gd name="T24" fmla="*/ 173 w 226"/>
                <a:gd name="T25" fmla="*/ 60 h 195"/>
                <a:gd name="T26" fmla="*/ 218 w 226"/>
                <a:gd name="T27" fmla="*/ 0 h 195"/>
                <a:gd name="T28" fmla="*/ 218 w 226"/>
                <a:gd name="T29" fmla="*/ 0 h 1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26"/>
                <a:gd name="T46" fmla="*/ 0 h 195"/>
                <a:gd name="T47" fmla="*/ 226 w 226"/>
                <a:gd name="T48" fmla="*/ 195 h 1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26" h="195">
                  <a:moveTo>
                    <a:pt x="218" y="0"/>
                  </a:moveTo>
                  <a:lnTo>
                    <a:pt x="226" y="30"/>
                  </a:lnTo>
                  <a:lnTo>
                    <a:pt x="218" y="83"/>
                  </a:lnTo>
                  <a:lnTo>
                    <a:pt x="203" y="106"/>
                  </a:lnTo>
                  <a:lnTo>
                    <a:pt x="188" y="129"/>
                  </a:lnTo>
                  <a:lnTo>
                    <a:pt x="173" y="152"/>
                  </a:lnTo>
                  <a:lnTo>
                    <a:pt x="55" y="195"/>
                  </a:lnTo>
                  <a:lnTo>
                    <a:pt x="0" y="190"/>
                  </a:lnTo>
                  <a:lnTo>
                    <a:pt x="45" y="123"/>
                  </a:lnTo>
                  <a:lnTo>
                    <a:pt x="89" y="110"/>
                  </a:lnTo>
                  <a:lnTo>
                    <a:pt x="146" y="100"/>
                  </a:lnTo>
                  <a:lnTo>
                    <a:pt x="165" y="77"/>
                  </a:lnTo>
                  <a:lnTo>
                    <a:pt x="173" y="60"/>
                  </a:lnTo>
                  <a:lnTo>
                    <a:pt x="218" y="0"/>
                  </a:lnTo>
                  <a:close/>
                </a:path>
              </a:pathLst>
            </a:custGeom>
            <a:solidFill>
              <a:srgbClr val="FFB5A8"/>
            </a:solidFill>
            <a:ln w="9525">
              <a:noFill/>
              <a:round/>
              <a:headEnd/>
              <a:tailEnd/>
            </a:ln>
          </p:spPr>
          <p:txBody>
            <a:bodyPr/>
            <a:lstStyle/>
            <a:p>
              <a:endParaRPr lang="id-ID"/>
            </a:p>
          </p:txBody>
        </p:sp>
        <p:sp>
          <p:nvSpPr>
            <p:cNvPr id="12368" name="Freeform 77"/>
            <p:cNvSpPr>
              <a:spLocks/>
            </p:cNvSpPr>
            <p:nvPr/>
          </p:nvSpPr>
          <p:spPr bwMode="auto">
            <a:xfrm>
              <a:off x="2022" y="2216"/>
              <a:ext cx="243" cy="98"/>
            </a:xfrm>
            <a:custGeom>
              <a:avLst/>
              <a:gdLst>
                <a:gd name="T0" fmla="*/ 213 w 485"/>
                <a:gd name="T1" fmla="*/ 82 h 196"/>
                <a:gd name="T2" fmla="*/ 285 w 485"/>
                <a:gd name="T3" fmla="*/ 91 h 196"/>
                <a:gd name="T4" fmla="*/ 308 w 485"/>
                <a:gd name="T5" fmla="*/ 156 h 196"/>
                <a:gd name="T6" fmla="*/ 373 w 485"/>
                <a:gd name="T7" fmla="*/ 196 h 196"/>
                <a:gd name="T8" fmla="*/ 413 w 485"/>
                <a:gd name="T9" fmla="*/ 192 h 196"/>
                <a:gd name="T10" fmla="*/ 449 w 485"/>
                <a:gd name="T11" fmla="*/ 182 h 196"/>
                <a:gd name="T12" fmla="*/ 411 w 485"/>
                <a:gd name="T13" fmla="*/ 175 h 196"/>
                <a:gd name="T14" fmla="*/ 361 w 485"/>
                <a:gd name="T15" fmla="*/ 163 h 196"/>
                <a:gd name="T16" fmla="*/ 342 w 485"/>
                <a:gd name="T17" fmla="*/ 141 h 196"/>
                <a:gd name="T18" fmla="*/ 333 w 485"/>
                <a:gd name="T19" fmla="*/ 123 h 196"/>
                <a:gd name="T20" fmla="*/ 356 w 485"/>
                <a:gd name="T21" fmla="*/ 104 h 196"/>
                <a:gd name="T22" fmla="*/ 415 w 485"/>
                <a:gd name="T23" fmla="*/ 70 h 196"/>
                <a:gd name="T24" fmla="*/ 472 w 485"/>
                <a:gd name="T25" fmla="*/ 40 h 196"/>
                <a:gd name="T26" fmla="*/ 485 w 485"/>
                <a:gd name="T27" fmla="*/ 8 h 196"/>
                <a:gd name="T28" fmla="*/ 460 w 485"/>
                <a:gd name="T29" fmla="*/ 23 h 196"/>
                <a:gd name="T30" fmla="*/ 354 w 485"/>
                <a:gd name="T31" fmla="*/ 53 h 196"/>
                <a:gd name="T32" fmla="*/ 293 w 485"/>
                <a:gd name="T33" fmla="*/ 55 h 196"/>
                <a:gd name="T34" fmla="*/ 333 w 485"/>
                <a:gd name="T35" fmla="*/ 4 h 196"/>
                <a:gd name="T36" fmla="*/ 240 w 485"/>
                <a:gd name="T37" fmla="*/ 57 h 196"/>
                <a:gd name="T38" fmla="*/ 169 w 485"/>
                <a:gd name="T39" fmla="*/ 65 h 196"/>
                <a:gd name="T40" fmla="*/ 111 w 485"/>
                <a:gd name="T41" fmla="*/ 47 h 196"/>
                <a:gd name="T42" fmla="*/ 76 w 485"/>
                <a:gd name="T43" fmla="*/ 25 h 196"/>
                <a:gd name="T44" fmla="*/ 71 w 485"/>
                <a:gd name="T45" fmla="*/ 57 h 196"/>
                <a:gd name="T46" fmla="*/ 44 w 485"/>
                <a:gd name="T47" fmla="*/ 53 h 196"/>
                <a:gd name="T48" fmla="*/ 25 w 485"/>
                <a:gd name="T49" fmla="*/ 32 h 196"/>
                <a:gd name="T50" fmla="*/ 0 w 485"/>
                <a:gd name="T51" fmla="*/ 0 h 196"/>
                <a:gd name="T52" fmla="*/ 6 w 485"/>
                <a:gd name="T53" fmla="*/ 97 h 196"/>
                <a:gd name="T54" fmla="*/ 213 w 485"/>
                <a:gd name="T55" fmla="*/ 82 h 196"/>
                <a:gd name="T56" fmla="*/ 213 w 485"/>
                <a:gd name="T57" fmla="*/ 82 h 1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85"/>
                <a:gd name="T88" fmla="*/ 0 h 196"/>
                <a:gd name="T89" fmla="*/ 485 w 485"/>
                <a:gd name="T90" fmla="*/ 196 h 1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85" h="196">
                  <a:moveTo>
                    <a:pt x="213" y="82"/>
                  </a:moveTo>
                  <a:lnTo>
                    <a:pt x="285" y="91"/>
                  </a:lnTo>
                  <a:lnTo>
                    <a:pt x="308" y="156"/>
                  </a:lnTo>
                  <a:lnTo>
                    <a:pt x="373" y="196"/>
                  </a:lnTo>
                  <a:lnTo>
                    <a:pt x="413" y="192"/>
                  </a:lnTo>
                  <a:lnTo>
                    <a:pt x="449" y="182"/>
                  </a:lnTo>
                  <a:lnTo>
                    <a:pt x="411" y="175"/>
                  </a:lnTo>
                  <a:lnTo>
                    <a:pt x="361" y="163"/>
                  </a:lnTo>
                  <a:lnTo>
                    <a:pt x="342" y="141"/>
                  </a:lnTo>
                  <a:lnTo>
                    <a:pt x="333" y="123"/>
                  </a:lnTo>
                  <a:lnTo>
                    <a:pt x="356" y="104"/>
                  </a:lnTo>
                  <a:lnTo>
                    <a:pt x="415" y="70"/>
                  </a:lnTo>
                  <a:lnTo>
                    <a:pt x="472" y="40"/>
                  </a:lnTo>
                  <a:lnTo>
                    <a:pt x="485" y="8"/>
                  </a:lnTo>
                  <a:lnTo>
                    <a:pt x="460" y="23"/>
                  </a:lnTo>
                  <a:lnTo>
                    <a:pt x="354" y="53"/>
                  </a:lnTo>
                  <a:lnTo>
                    <a:pt x="293" y="55"/>
                  </a:lnTo>
                  <a:lnTo>
                    <a:pt x="333" y="4"/>
                  </a:lnTo>
                  <a:lnTo>
                    <a:pt x="240" y="57"/>
                  </a:lnTo>
                  <a:lnTo>
                    <a:pt x="169" y="65"/>
                  </a:lnTo>
                  <a:lnTo>
                    <a:pt x="111" y="47"/>
                  </a:lnTo>
                  <a:lnTo>
                    <a:pt x="76" y="25"/>
                  </a:lnTo>
                  <a:lnTo>
                    <a:pt x="71" y="57"/>
                  </a:lnTo>
                  <a:lnTo>
                    <a:pt x="44" y="53"/>
                  </a:lnTo>
                  <a:lnTo>
                    <a:pt x="25" y="32"/>
                  </a:lnTo>
                  <a:lnTo>
                    <a:pt x="0" y="0"/>
                  </a:lnTo>
                  <a:lnTo>
                    <a:pt x="6" y="97"/>
                  </a:lnTo>
                  <a:lnTo>
                    <a:pt x="213" y="82"/>
                  </a:lnTo>
                  <a:close/>
                </a:path>
              </a:pathLst>
            </a:custGeom>
            <a:solidFill>
              <a:srgbClr val="E08477"/>
            </a:solidFill>
            <a:ln w="9525">
              <a:noFill/>
              <a:round/>
              <a:headEnd/>
              <a:tailEnd/>
            </a:ln>
          </p:spPr>
          <p:txBody>
            <a:bodyPr/>
            <a:lstStyle/>
            <a:p>
              <a:endParaRPr lang="id-ID"/>
            </a:p>
          </p:txBody>
        </p:sp>
        <p:sp>
          <p:nvSpPr>
            <p:cNvPr id="12369" name="Freeform 78"/>
            <p:cNvSpPr>
              <a:spLocks/>
            </p:cNvSpPr>
            <p:nvPr/>
          </p:nvSpPr>
          <p:spPr bwMode="auto">
            <a:xfrm>
              <a:off x="2054" y="2197"/>
              <a:ext cx="80" cy="16"/>
            </a:xfrm>
            <a:custGeom>
              <a:avLst/>
              <a:gdLst>
                <a:gd name="T0" fmla="*/ 21 w 160"/>
                <a:gd name="T1" fmla="*/ 2 h 32"/>
                <a:gd name="T2" fmla="*/ 53 w 160"/>
                <a:gd name="T3" fmla="*/ 6 h 32"/>
                <a:gd name="T4" fmla="*/ 80 w 160"/>
                <a:gd name="T5" fmla="*/ 15 h 32"/>
                <a:gd name="T6" fmla="*/ 99 w 160"/>
                <a:gd name="T7" fmla="*/ 7 h 32"/>
                <a:gd name="T8" fmla="*/ 129 w 160"/>
                <a:gd name="T9" fmla="*/ 0 h 32"/>
                <a:gd name="T10" fmla="*/ 160 w 160"/>
                <a:gd name="T11" fmla="*/ 4 h 32"/>
                <a:gd name="T12" fmla="*/ 139 w 160"/>
                <a:gd name="T13" fmla="*/ 23 h 32"/>
                <a:gd name="T14" fmla="*/ 118 w 160"/>
                <a:gd name="T15" fmla="*/ 32 h 32"/>
                <a:gd name="T16" fmla="*/ 66 w 160"/>
                <a:gd name="T17" fmla="*/ 32 h 32"/>
                <a:gd name="T18" fmla="*/ 21 w 160"/>
                <a:gd name="T19" fmla="*/ 21 h 32"/>
                <a:gd name="T20" fmla="*/ 0 w 160"/>
                <a:gd name="T21" fmla="*/ 17 h 32"/>
                <a:gd name="T22" fmla="*/ 21 w 160"/>
                <a:gd name="T23" fmla="*/ 2 h 32"/>
                <a:gd name="T24" fmla="*/ 21 w 160"/>
                <a:gd name="T25" fmla="*/ 2 h 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0"/>
                <a:gd name="T40" fmla="*/ 0 h 32"/>
                <a:gd name="T41" fmla="*/ 160 w 160"/>
                <a:gd name="T42" fmla="*/ 32 h 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0" h="32">
                  <a:moveTo>
                    <a:pt x="21" y="2"/>
                  </a:moveTo>
                  <a:lnTo>
                    <a:pt x="53" y="6"/>
                  </a:lnTo>
                  <a:lnTo>
                    <a:pt x="80" y="15"/>
                  </a:lnTo>
                  <a:lnTo>
                    <a:pt x="99" y="7"/>
                  </a:lnTo>
                  <a:lnTo>
                    <a:pt x="129" y="0"/>
                  </a:lnTo>
                  <a:lnTo>
                    <a:pt x="160" y="4"/>
                  </a:lnTo>
                  <a:lnTo>
                    <a:pt x="139" y="23"/>
                  </a:lnTo>
                  <a:lnTo>
                    <a:pt x="118" y="32"/>
                  </a:lnTo>
                  <a:lnTo>
                    <a:pt x="66" y="32"/>
                  </a:lnTo>
                  <a:lnTo>
                    <a:pt x="21" y="21"/>
                  </a:lnTo>
                  <a:lnTo>
                    <a:pt x="0" y="17"/>
                  </a:lnTo>
                  <a:lnTo>
                    <a:pt x="21" y="2"/>
                  </a:lnTo>
                  <a:close/>
                </a:path>
              </a:pathLst>
            </a:custGeom>
            <a:solidFill>
              <a:srgbClr val="FFD6C9"/>
            </a:solidFill>
            <a:ln w="9525">
              <a:noFill/>
              <a:round/>
              <a:headEnd/>
              <a:tailEnd/>
            </a:ln>
          </p:spPr>
          <p:txBody>
            <a:bodyPr/>
            <a:lstStyle/>
            <a:p>
              <a:endParaRPr lang="id-ID"/>
            </a:p>
          </p:txBody>
        </p:sp>
        <p:sp>
          <p:nvSpPr>
            <p:cNvPr id="12370" name="Freeform 79"/>
            <p:cNvSpPr>
              <a:spLocks/>
            </p:cNvSpPr>
            <p:nvPr/>
          </p:nvSpPr>
          <p:spPr bwMode="auto">
            <a:xfrm>
              <a:off x="2081" y="2148"/>
              <a:ext cx="30" cy="16"/>
            </a:xfrm>
            <a:custGeom>
              <a:avLst/>
              <a:gdLst>
                <a:gd name="T0" fmla="*/ 8 w 59"/>
                <a:gd name="T1" fmla="*/ 0 h 32"/>
                <a:gd name="T2" fmla="*/ 44 w 59"/>
                <a:gd name="T3" fmla="*/ 4 h 32"/>
                <a:gd name="T4" fmla="*/ 59 w 59"/>
                <a:gd name="T5" fmla="*/ 21 h 32"/>
                <a:gd name="T6" fmla="*/ 50 w 59"/>
                <a:gd name="T7" fmla="*/ 32 h 32"/>
                <a:gd name="T8" fmla="*/ 15 w 59"/>
                <a:gd name="T9" fmla="*/ 25 h 32"/>
                <a:gd name="T10" fmla="*/ 0 w 59"/>
                <a:gd name="T11" fmla="*/ 15 h 32"/>
                <a:gd name="T12" fmla="*/ 8 w 59"/>
                <a:gd name="T13" fmla="*/ 0 h 32"/>
                <a:gd name="T14" fmla="*/ 8 w 59"/>
                <a:gd name="T15" fmla="*/ 0 h 32"/>
                <a:gd name="T16" fmla="*/ 0 60000 65536"/>
                <a:gd name="T17" fmla="*/ 0 60000 65536"/>
                <a:gd name="T18" fmla="*/ 0 60000 65536"/>
                <a:gd name="T19" fmla="*/ 0 60000 65536"/>
                <a:gd name="T20" fmla="*/ 0 60000 65536"/>
                <a:gd name="T21" fmla="*/ 0 60000 65536"/>
                <a:gd name="T22" fmla="*/ 0 60000 65536"/>
                <a:gd name="T23" fmla="*/ 0 60000 65536"/>
                <a:gd name="T24" fmla="*/ 0 w 59"/>
                <a:gd name="T25" fmla="*/ 0 h 32"/>
                <a:gd name="T26" fmla="*/ 59 w 59"/>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9" h="32">
                  <a:moveTo>
                    <a:pt x="8" y="0"/>
                  </a:moveTo>
                  <a:lnTo>
                    <a:pt x="44" y="4"/>
                  </a:lnTo>
                  <a:lnTo>
                    <a:pt x="59" y="21"/>
                  </a:lnTo>
                  <a:lnTo>
                    <a:pt x="50" y="32"/>
                  </a:lnTo>
                  <a:lnTo>
                    <a:pt x="15" y="25"/>
                  </a:lnTo>
                  <a:lnTo>
                    <a:pt x="0" y="15"/>
                  </a:lnTo>
                  <a:lnTo>
                    <a:pt x="8" y="0"/>
                  </a:lnTo>
                  <a:close/>
                </a:path>
              </a:pathLst>
            </a:custGeom>
            <a:solidFill>
              <a:srgbClr val="FFD6C9"/>
            </a:solidFill>
            <a:ln w="9525">
              <a:noFill/>
              <a:round/>
              <a:headEnd/>
              <a:tailEnd/>
            </a:ln>
          </p:spPr>
          <p:txBody>
            <a:bodyPr/>
            <a:lstStyle/>
            <a:p>
              <a:endParaRPr lang="id-ID"/>
            </a:p>
          </p:txBody>
        </p:sp>
        <p:sp>
          <p:nvSpPr>
            <p:cNvPr id="12371" name="Freeform 80"/>
            <p:cNvSpPr>
              <a:spLocks/>
            </p:cNvSpPr>
            <p:nvPr/>
          </p:nvSpPr>
          <p:spPr bwMode="auto">
            <a:xfrm>
              <a:off x="1981" y="1994"/>
              <a:ext cx="40" cy="75"/>
            </a:xfrm>
            <a:custGeom>
              <a:avLst/>
              <a:gdLst>
                <a:gd name="T0" fmla="*/ 55 w 79"/>
                <a:gd name="T1" fmla="*/ 6 h 150"/>
                <a:gd name="T2" fmla="*/ 36 w 79"/>
                <a:gd name="T3" fmla="*/ 0 h 150"/>
                <a:gd name="T4" fmla="*/ 15 w 79"/>
                <a:gd name="T5" fmla="*/ 74 h 150"/>
                <a:gd name="T6" fmla="*/ 0 w 79"/>
                <a:gd name="T7" fmla="*/ 122 h 150"/>
                <a:gd name="T8" fmla="*/ 11 w 79"/>
                <a:gd name="T9" fmla="*/ 137 h 150"/>
                <a:gd name="T10" fmla="*/ 22 w 79"/>
                <a:gd name="T11" fmla="*/ 147 h 150"/>
                <a:gd name="T12" fmla="*/ 36 w 79"/>
                <a:gd name="T13" fmla="*/ 150 h 150"/>
                <a:gd name="T14" fmla="*/ 64 w 79"/>
                <a:gd name="T15" fmla="*/ 135 h 150"/>
                <a:gd name="T16" fmla="*/ 74 w 79"/>
                <a:gd name="T17" fmla="*/ 101 h 150"/>
                <a:gd name="T18" fmla="*/ 79 w 79"/>
                <a:gd name="T19" fmla="*/ 67 h 150"/>
                <a:gd name="T20" fmla="*/ 55 w 79"/>
                <a:gd name="T21" fmla="*/ 6 h 150"/>
                <a:gd name="T22" fmla="*/ 55 w 79"/>
                <a:gd name="T23" fmla="*/ 6 h 1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
                <a:gd name="T37" fmla="*/ 0 h 150"/>
                <a:gd name="T38" fmla="*/ 79 w 79"/>
                <a:gd name="T39" fmla="*/ 150 h 1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 h="150">
                  <a:moveTo>
                    <a:pt x="55" y="6"/>
                  </a:moveTo>
                  <a:lnTo>
                    <a:pt x="36" y="0"/>
                  </a:lnTo>
                  <a:lnTo>
                    <a:pt x="15" y="74"/>
                  </a:lnTo>
                  <a:lnTo>
                    <a:pt x="0" y="122"/>
                  </a:lnTo>
                  <a:lnTo>
                    <a:pt x="11" y="137"/>
                  </a:lnTo>
                  <a:lnTo>
                    <a:pt x="22" y="147"/>
                  </a:lnTo>
                  <a:lnTo>
                    <a:pt x="36" y="150"/>
                  </a:lnTo>
                  <a:lnTo>
                    <a:pt x="64" y="135"/>
                  </a:lnTo>
                  <a:lnTo>
                    <a:pt x="74" y="101"/>
                  </a:lnTo>
                  <a:lnTo>
                    <a:pt x="79" y="67"/>
                  </a:lnTo>
                  <a:lnTo>
                    <a:pt x="55" y="6"/>
                  </a:lnTo>
                  <a:close/>
                </a:path>
              </a:pathLst>
            </a:custGeom>
            <a:solidFill>
              <a:srgbClr val="FFD6C9"/>
            </a:solidFill>
            <a:ln w="9525">
              <a:noFill/>
              <a:round/>
              <a:headEnd/>
              <a:tailEnd/>
            </a:ln>
          </p:spPr>
          <p:txBody>
            <a:bodyPr/>
            <a:lstStyle/>
            <a:p>
              <a:endParaRPr lang="id-ID"/>
            </a:p>
          </p:txBody>
        </p:sp>
        <p:sp>
          <p:nvSpPr>
            <p:cNvPr id="12372" name="Freeform 81"/>
            <p:cNvSpPr>
              <a:spLocks/>
            </p:cNvSpPr>
            <p:nvPr/>
          </p:nvSpPr>
          <p:spPr bwMode="auto">
            <a:xfrm>
              <a:off x="2027" y="2050"/>
              <a:ext cx="21" cy="16"/>
            </a:xfrm>
            <a:custGeom>
              <a:avLst/>
              <a:gdLst>
                <a:gd name="T0" fmla="*/ 0 w 42"/>
                <a:gd name="T1" fmla="*/ 2 h 33"/>
                <a:gd name="T2" fmla="*/ 17 w 42"/>
                <a:gd name="T3" fmla="*/ 0 h 33"/>
                <a:gd name="T4" fmla="*/ 38 w 42"/>
                <a:gd name="T5" fmla="*/ 10 h 33"/>
                <a:gd name="T6" fmla="*/ 42 w 42"/>
                <a:gd name="T7" fmla="*/ 31 h 33"/>
                <a:gd name="T8" fmla="*/ 26 w 42"/>
                <a:gd name="T9" fmla="*/ 33 h 33"/>
                <a:gd name="T10" fmla="*/ 2 w 42"/>
                <a:gd name="T11" fmla="*/ 25 h 33"/>
                <a:gd name="T12" fmla="*/ 0 w 42"/>
                <a:gd name="T13" fmla="*/ 2 h 33"/>
                <a:gd name="T14" fmla="*/ 0 w 42"/>
                <a:gd name="T15" fmla="*/ 2 h 33"/>
                <a:gd name="T16" fmla="*/ 0 60000 65536"/>
                <a:gd name="T17" fmla="*/ 0 60000 65536"/>
                <a:gd name="T18" fmla="*/ 0 60000 65536"/>
                <a:gd name="T19" fmla="*/ 0 60000 65536"/>
                <a:gd name="T20" fmla="*/ 0 60000 65536"/>
                <a:gd name="T21" fmla="*/ 0 60000 65536"/>
                <a:gd name="T22" fmla="*/ 0 60000 65536"/>
                <a:gd name="T23" fmla="*/ 0 60000 65536"/>
                <a:gd name="T24" fmla="*/ 0 w 42"/>
                <a:gd name="T25" fmla="*/ 0 h 33"/>
                <a:gd name="T26" fmla="*/ 42 w 42"/>
                <a:gd name="T27" fmla="*/ 33 h 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 h="33">
                  <a:moveTo>
                    <a:pt x="0" y="2"/>
                  </a:moveTo>
                  <a:lnTo>
                    <a:pt x="17" y="0"/>
                  </a:lnTo>
                  <a:lnTo>
                    <a:pt x="38" y="10"/>
                  </a:lnTo>
                  <a:lnTo>
                    <a:pt x="42" y="31"/>
                  </a:lnTo>
                  <a:lnTo>
                    <a:pt x="26" y="33"/>
                  </a:lnTo>
                  <a:lnTo>
                    <a:pt x="2" y="25"/>
                  </a:lnTo>
                  <a:lnTo>
                    <a:pt x="0" y="2"/>
                  </a:lnTo>
                  <a:close/>
                </a:path>
              </a:pathLst>
            </a:custGeom>
            <a:solidFill>
              <a:srgbClr val="FFD6C9"/>
            </a:solidFill>
            <a:ln w="9525">
              <a:noFill/>
              <a:round/>
              <a:headEnd/>
              <a:tailEnd/>
            </a:ln>
          </p:spPr>
          <p:txBody>
            <a:bodyPr/>
            <a:lstStyle/>
            <a:p>
              <a:endParaRPr lang="id-ID"/>
            </a:p>
          </p:txBody>
        </p:sp>
        <p:sp>
          <p:nvSpPr>
            <p:cNvPr id="12373" name="Freeform 82"/>
            <p:cNvSpPr>
              <a:spLocks/>
            </p:cNvSpPr>
            <p:nvPr/>
          </p:nvSpPr>
          <p:spPr bwMode="auto">
            <a:xfrm>
              <a:off x="1996" y="2012"/>
              <a:ext cx="26" cy="48"/>
            </a:xfrm>
            <a:custGeom>
              <a:avLst/>
              <a:gdLst>
                <a:gd name="T0" fmla="*/ 36 w 51"/>
                <a:gd name="T1" fmla="*/ 21 h 97"/>
                <a:gd name="T2" fmla="*/ 51 w 51"/>
                <a:gd name="T3" fmla="*/ 42 h 97"/>
                <a:gd name="T4" fmla="*/ 46 w 51"/>
                <a:gd name="T5" fmla="*/ 65 h 97"/>
                <a:gd name="T6" fmla="*/ 30 w 51"/>
                <a:gd name="T7" fmla="*/ 80 h 97"/>
                <a:gd name="T8" fmla="*/ 32 w 51"/>
                <a:gd name="T9" fmla="*/ 97 h 97"/>
                <a:gd name="T10" fmla="*/ 0 w 51"/>
                <a:gd name="T11" fmla="*/ 97 h 97"/>
                <a:gd name="T12" fmla="*/ 0 w 51"/>
                <a:gd name="T13" fmla="*/ 63 h 97"/>
                <a:gd name="T14" fmla="*/ 2 w 51"/>
                <a:gd name="T15" fmla="*/ 34 h 97"/>
                <a:gd name="T16" fmla="*/ 21 w 51"/>
                <a:gd name="T17" fmla="*/ 0 h 97"/>
                <a:gd name="T18" fmla="*/ 36 w 51"/>
                <a:gd name="T19" fmla="*/ 21 h 97"/>
                <a:gd name="T20" fmla="*/ 36 w 51"/>
                <a:gd name="T21" fmla="*/ 21 h 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
                <a:gd name="T34" fmla="*/ 0 h 97"/>
                <a:gd name="T35" fmla="*/ 51 w 51"/>
                <a:gd name="T36" fmla="*/ 97 h 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 h="97">
                  <a:moveTo>
                    <a:pt x="36" y="21"/>
                  </a:moveTo>
                  <a:lnTo>
                    <a:pt x="51" y="42"/>
                  </a:lnTo>
                  <a:lnTo>
                    <a:pt x="46" y="65"/>
                  </a:lnTo>
                  <a:lnTo>
                    <a:pt x="30" y="80"/>
                  </a:lnTo>
                  <a:lnTo>
                    <a:pt x="32" y="97"/>
                  </a:lnTo>
                  <a:lnTo>
                    <a:pt x="0" y="97"/>
                  </a:lnTo>
                  <a:lnTo>
                    <a:pt x="0" y="63"/>
                  </a:lnTo>
                  <a:lnTo>
                    <a:pt x="2" y="34"/>
                  </a:lnTo>
                  <a:lnTo>
                    <a:pt x="21" y="0"/>
                  </a:lnTo>
                  <a:lnTo>
                    <a:pt x="36" y="21"/>
                  </a:lnTo>
                  <a:close/>
                </a:path>
              </a:pathLst>
            </a:custGeom>
            <a:solidFill>
              <a:srgbClr val="FFE5D9"/>
            </a:solidFill>
            <a:ln w="9525">
              <a:noFill/>
              <a:round/>
              <a:headEnd/>
              <a:tailEnd/>
            </a:ln>
          </p:spPr>
          <p:txBody>
            <a:bodyPr/>
            <a:lstStyle/>
            <a:p>
              <a:endParaRPr lang="id-ID"/>
            </a:p>
          </p:txBody>
        </p:sp>
        <p:sp>
          <p:nvSpPr>
            <p:cNvPr id="12374" name="Freeform 83"/>
            <p:cNvSpPr>
              <a:spLocks/>
            </p:cNvSpPr>
            <p:nvPr/>
          </p:nvSpPr>
          <p:spPr bwMode="auto">
            <a:xfrm>
              <a:off x="2112" y="1953"/>
              <a:ext cx="173" cy="100"/>
            </a:xfrm>
            <a:custGeom>
              <a:avLst/>
              <a:gdLst>
                <a:gd name="T0" fmla="*/ 342 w 346"/>
                <a:gd name="T1" fmla="*/ 67 h 200"/>
                <a:gd name="T2" fmla="*/ 260 w 346"/>
                <a:gd name="T3" fmla="*/ 88 h 200"/>
                <a:gd name="T4" fmla="*/ 169 w 346"/>
                <a:gd name="T5" fmla="*/ 168 h 200"/>
                <a:gd name="T6" fmla="*/ 122 w 346"/>
                <a:gd name="T7" fmla="*/ 196 h 200"/>
                <a:gd name="T8" fmla="*/ 68 w 346"/>
                <a:gd name="T9" fmla="*/ 200 h 200"/>
                <a:gd name="T10" fmla="*/ 15 w 346"/>
                <a:gd name="T11" fmla="*/ 175 h 200"/>
                <a:gd name="T12" fmla="*/ 0 w 346"/>
                <a:gd name="T13" fmla="*/ 130 h 200"/>
                <a:gd name="T14" fmla="*/ 21 w 346"/>
                <a:gd name="T15" fmla="*/ 107 h 200"/>
                <a:gd name="T16" fmla="*/ 68 w 346"/>
                <a:gd name="T17" fmla="*/ 128 h 200"/>
                <a:gd name="T18" fmla="*/ 129 w 346"/>
                <a:gd name="T19" fmla="*/ 126 h 200"/>
                <a:gd name="T20" fmla="*/ 217 w 346"/>
                <a:gd name="T21" fmla="*/ 65 h 200"/>
                <a:gd name="T22" fmla="*/ 312 w 346"/>
                <a:gd name="T23" fmla="*/ 0 h 200"/>
                <a:gd name="T24" fmla="*/ 346 w 346"/>
                <a:gd name="T25" fmla="*/ 12 h 200"/>
                <a:gd name="T26" fmla="*/ 342 w 346"/>
                <a:gd name="T27" fmla="*/ 67 h 200"/>
                <a:gd name="T28" fmla="*/ 342 w 346"/>
                <a:gd name="T29" fmla="*/ 67 h 2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6"/>
                <a:gd name="T46" fmla="*/ 0 h 200"/>
                <a:gd name="T47" fmla="*/ 346 w 346"/>
                <a:gd name="T48" fmla="*/ 200 h 2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6" h="200">
                  <a:moveTo>
                    <a:pt x="342" y="67"/>
                  </a:moveTo>
                  <a:lnTo>
                    <a:pt x="260" y="88"/>
                  </a:lnTo>
                  <a:lnTo>
                    <a:pt x="169" y="168"/>
                  </a:lnTo>
                  <a:lnTo>
                    <a:pt x="122" y="196"/>
                  </a:lnTo>
                  <a:lnTo>
                    <a:pt x="68" y="200"/>
                  </a:lnTo>
                  <a:lnTo>
                    <a:pt x="15" y="175"/>
                  </a:lnTo>
                  <a:lnTo>
                    <a:pt x="0" y="130"/>
                  </a:lnTo>
                  <a:lnTo>
                    <a:pt x="21" y="107"/>
                  </a:lnTo>
                  <a:lnTo>
                    <a:pt x="68" y="128"/>
                  </a:lnTo>
                  <a:lnTo>
                    <a:pt x="129" y="126"/>
                  </a:lnTo>
                  <a:lnTo>
                    <a:pt x="217" y="65"/>
                  </a:lnTo>
                  <a:lnTo>
                    <a:pt x="312" y="0"/>
                  </a:lnTo>
                  <a:lnTo>
                    <a:pt x="346" y="12"/>
                  </a:lnTo>
                  <a:lnTo>
                    <a:pt x="342" y="67"/>
                  </a:lnTo>
                  <a:close/>
                </a:path>
              </a:pathLst>
            </a:custGeom>
            <a:solidFill>
              <a:srgbClr val="FFB5A8"/>
            </a:solidFill>
            <a:ln w="9525">
              <a:noFill/>
              <a:round/>
              <a:headEnd/>
              <a:tailEnd/>
            </a:ln>
          </p:spPr>
          <p:txBody>
            <a:bodyPr/>
            <a:lstStyle/>
            <a:p>
              <a:endParaRPr lang="id-ID"/>
            </a:p>
          </p:txBody>
        </p:sp>
        <p:sp>
          <p:nvSpPr>
            <p:cNvPr id="12375" name="Freeform 84"/>
            <p:cNvSpPr>
              <a:spLocks/>
            </p:cNvSpPr>
            <p:nvPr/>
          </p:nvSpPr>
          <p:spPr bwMode="auto">
            <a:xfrm>
              <a:off x="2142" y="1961"/>
              <a:ext cx="71" cy="48"/>
            </a:xfrm>
            <a:custGeom>
              <a:avLst/>
              <a:gdLst>
                <a:gd name="T0" fmla="*/ 142 w 142"/>
                <a:gd name="T1" fmla="*/ 5 h 95"/>
                <a:gd name="T2" fmla="*/ 101 w 142"/>
                <a:gd name="T3" fmla="*/ 64 h 95"/>
                <a:gd name="T4" fmla="*/ 55 w 142"/>
                <a:gd name="T5" fmla="*/ 91 h 95"/>
                <a:gd name="T6" fmla="*/ 9 w 142"/>
                <a:gd name="T7" fmla="*/ 95 h 95"/>
                <a:gd name="T8" fmla="*/ 0 w 142"/>
                <a:gd name="T9" fmla="*/ 76 h 95"/>
                <a:gd name="T10" fmla="*/ 19 w 142"/>
                <a:gd name="T11" fmla="*/ 58 h 95"/>
                <a:gd name="T12" fmla="*/ 87 w 142"/>
                <a:gd name="T13" fmla="*/ 28 h 95"/>
                <a:gd name="T14" fmla="*/ 129 w 142"/>
                <a:gd name="T15" fmla="*/ 0 h 95"/>
                <a:gd name="T16" fmla="*/ 142 w 142"/>
                <a:gd name="T17" fmla="*/ 5 h 95"/>
                <a:gd name="T18" fmla="*/ 142 w 142"/>
                <a:gd name="T19" fmla="*/ 5 h 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2"/>
                <a:gd name="T31" fmla="*/ 0 h 95"/>
                <a:gd name="T32" fmla="*/ 142 w 142"/>
                <a:gd name="T33" fmla="*/ 95 h 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2" h="95">
                  <a:moveTo>
                    <a:pt x="142" y="5"/>
                  </a:moveTo>
                  <a:lnTo>
                    <a:pt x="101" y="64"/>
                  </a:lnTo>
                  <a:lnTo>
                    <a:pt x="55" y="91"/>
                  </a:lnTo>
                  <a:lnTo>
                    <a:pt x="9" y="95"/>
                  </a:lnTo>
                  <a:lnTo>
                    <a:pt x="0" y="76"/>
                  </a:lnTo>
                  <a:lnTo>
                    <a:pt x="19" y="58"/>
                  </a:lnTo>
                  <a:lnTo>
                    <a:pt x="87" y="28"/>
                  </a:lnTo>
                  <a:lnTo>
                    <a:pt x="129" y="0"/>
                  </a:lnTo>
                  <a:lnTo>
                    <a:pt x="142" y="5"/>
                  </a:lnTo>
                  <a:close/>
                </a:path>
              </a:pathLst>
            </a:custGeom>
            <a:solidFill>
              <a:srgbClr val="FFD6C9"/>
            </a:solidFill>
            <a:ln w="9525">
              <a:noFill/>
              <a:round/>
              <a:headEnd/>
              <a:tailEnd/>
            </a:ln>
          </p:spPr>
          <p:txBody>
            <a:bodyPr/>
            <a:lstStyle/>
            <a:p>
              <a:endParaRPr lang="id-ID"/>
            </a:p>
          </p:txBody>
        </p:sp>
        <p:sp>
          <p:nvSpPr>
            <p:cNvPr id="12376" name="Freeform 85"/>
            <p:cNvSpPr>
              <a:spLocks/>
            </p:cNvSpPr>
            <p:nvPr/>
          </p:nvSpPr>
          <p:spPr bwMode="auto">
            <a:xfrm>
              <a:off x="2154" y="1980"/>
              <a:ext cx="32" cy="16"/>
            </a:xfrm>
            <a:custGeom>
              <a:avLst/>
              <a:gdLst>
                <a:gd name="T0" fmla="*/ 47 w 62"/>
                <a:gd name="T1" fmla="*/ 3 h 32"/>
                <a:gd name="T2" fmla="*/ 20 w 62"/>
                <a:gd name="T3" fmla="*/ 7 h 32"/>
                <a:gd name="T4" fmla="*/ 0 w 62"/>
                <a:gd name="T5" fmla="*/ 28 h 32"/>
                <a:gd name="T6" fmla="*/ 26 w 62"/>
                <a:gd name="T7" fmla="*/ 32 h 32"/>
                <a:gd name="T8" fmla="*/ 43 w 62"/>
                <a:gd name="T9" fmla="*/ 22 h 32"/>
                <a:gd name="T10" fmla="*/ 62 w 62"/>
                <a:gd name="T11" fmla="*/ 0 h 32"/>
                <a:gd name="T12" fmla="*/ 47 w 62"/>
                <a:gd name="T13" fmla="*/ 3 h 32"/>
                <a:gd name="T14" fmla="*/ 47 w 62"/>
                <a:gd name="T15" fmla="*/ 3 h 32"/>
                <a:gd name="T16" fmla="*/ 0 60000 65536"/>
                <a:gd name="T17" fmla="*/ 0 60000 65536"/>
                <a:gd name="T18" fmla="*/ 0 60000 65536"/>
                <a:gd name="T19" fmla="*/ 0 60000 65536"/>
                <a:gd name="T20" fmla="*/ 0 60000 65536"/>
                <a:gd name="T21" fmla="*/ 0 60000 65536"/>
                <a:gd name="T22" fmla="*/ 0 60000 65536"/>
                <a:gd name="T23" fmla="*/ 0 60000 65536"/>
                <a:gd name="T24" fmla="*/ 0 w 62"/>
                <a:gd name="T25" fmla="*/ 0 h 32"/>
                <a:gd name="T26" fmla="*/ 62 w 62"/>
                <a:gd name="T27" fmla="*/ 32 h 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2" h="32">
                  <a:moveTo>
                    <a:pt x="47" y="3"/>
                  </a:moveTo>
                  <a:lnTo>
                    <a:pt x="20" y="7"/>
                  </a:lnTo>
                  <a:lnTo>
                    <a:pt x="0" y="28"/>
                  </a:lnTo>
                  <a:lnTo>
                    <a:pt x="26" y="32"/>
                  </a:lnTo>
                  <a:lnTo>
                    <a:pt x="43" y="22"/>
                  </a:lnTo>
                  <a:lnTo>
                    <a:pt x="62" y="0"/>
                  </a:lnTo>
                  <a:lnTo>
                    <a:pt x="47" y="3"/>
                  </a:lnTo>
                  <a:close/>
                </a:path>
              </a:pathLst>
            </a:custGeom>
            <a:solidFill>
              <a:srgbClr val="FFE5D9"/>
            </a:solidFill>
            <a:ln w="9525">
              <a:noFill/>
              <a:round/>
              <a:headEnd/>
              <a:tailEnd/>
            </a:ln>
          </p:spPr>
          <p:txBody>
            <a:bodyPr/>
            <a:lstStyle/>
            <a:p>
              <a:endParaRPr lang="id-ID"/>
            </a:p>
          </p:txBody>
        </p:sp>
        <p:sp>
          <p:nvSpPr>
            <p:cNvPr id="12377" name="Freeform 86"/>
            <p:cNvSpPr>
              <a:spLocks/>
            </p:cNvSpPr>
            <p:nvPr/>
          </p:nvSpPr>
          <p:spPr bwMode="auto">
            <a:xfrm>
              <a:off x="2016" y="1976"/>
              <a:ext cx="88" cy="101"/>
            </a:xfrm>
            <a:custGeom>
              <a:avLst/>
              <a:gdLst>
                <a:gd name="T0" fmla="*/ 148 w 175"/>
                <a:gd name="T1" fmla="*/ 200 h 203"/>
                <a:gd name="T2" fmla="*/ 129 w 175"/>
                <a:gd name="T3" fmla="*/ 165 h 203"/>
                <a:gd name="T4" fmla="*/ 122 w 175"/>
                <a:gd name="T5" fmla="*/ 120 h 203"/>
                <a:gd name="T6" fmla="*/ 137 w 175"/>
                <a:gd name="T7" fmla="*/ 99 h 203"/>
                <a:gd name="T8" fmla="*/ 175 w 175"/>
                <a:gd name="T9" fmla="*/ 63 h 203"/>
                <a:gd name="T10" fmla="*/ 148 w 175"/>
                <a:gd name="T11" fmla="*/ 59 h 203"/>
                <a:gd name="T12" fmla="*/ 110 w 175"/>
                <a:gd name="T13" fmla="*/ 86 h 203"/>
                <a:gd name="T14" fmla="*/ 59 w 175"/>
                <a:gd name="T15" fmla="*/ 48 h 203"/>
                <a:gd name="T16" fmla="*/ 38 w 175"/>
                <a:gd name="T17" fmla="*/ 23 h 203"/>
                <a:gd name="T18" fmla="*/ 4 w 175"/>
                <a:gd name="T19" fmla="*/ 0 h 203"/>
                <a:gd name="T20" fmla="*/ 0 w 175"/>
                <a:gd name="T21" fmla="*/ 30 h 203"/>
                <a:gd name="T22" fmla="*/ 38 w 175"/>
                <a:gd name="T23" fmla="*/ 65 h 203"/>
                <a:gd name="T24" fmla="*/ 84 w 175"/>
                <a:gd name="T25" fmla="*/ 97 h 203"/>
                <a:gd name="T26" fmla="*/ 84 w 175"/>
                <a:gd name="T27" fmla="*/ 133 h 203"/>
                <a:gd name="T28" fmla="*/ 99 w 175"/>
                <a:gd name="T29" fmla="*/ 154 h 203"/>
                <a:gd name="T30" fmla="*/ 87 w 175"/>
                <a:gd name="T31" fmla="*/ 190 h 203"/>
                <a:gd name="T32" fmla="*/ 120 w 175"/>
                <a:gd name="T33" fmla="*/ 203 h 203"/>
                <a:gd name="T34" fmla="*/ 148 w 175"/>
                <a:gd name="T35" fmla="*/ 200 h 203"/>
                <a:gd name="T36" fmla="*/ 148 w 175"/>
                <a:gd name="T37" fmla="*/ 200 h 2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5"/>
                <a:gd name="T58" fmla="*/ 0 h 203"/>
                <a:gd name="T59" fmla="*/ 175 w 175"/>
                <a:gd name="T60" fmla="*/ 203 h 20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5" h="203">
                  <a:moveTo>
                    <a:pt x="148" y="200"/>
                  </a:moveTo>
                  <a:lnTo>
                    <a:pt x="129" y="165"/>
                  </a:lnTo>
                  <a:lnTo>
                    <a:pt x="122" y="120"/>
                  </a:lnTo>
                  <a:lnTo>
                    <a:pt x="137" y="99"/>
                  </a:lnTo>
                  <a:lnTo>
                    <a:pt x="175" y="63"/>
                  </a:lnTo>
                  <a:lnTo>
                    <a:pt x="148" y="59"/>
                  </a:lnTo>
                  <a:lnTo>
                    <a:pt x="110" y="86"/>
                  </a:lnTo>
                  <a:lnTo>
                    <a:pt x="59" y="48"/>
                  </a:lnTo>
                  <a:lnTo>
                    <a:pt x="38" y="23"/>
                  </a:lnTo>
                  <a:lnTo>
                    <a:pt x="4" y="0"/>
                  </a:lnTo>
                  <a:lnTo>
                    <a:pt x="0" y="30"/>
                  </a:lnTo>
                  <a:lnTo>
                    <a:pt x="38" y="65"/>
                  </a:lnTo>
                  <a:lnTo>
                    <a:pt x="84" y="97"/>
                  </a:lnTo>
                  <a:lnTo>
                    <a:pt x="84" y="133"/>
                  </a:lnTo>
                  <a:lnTo>
                    <a:pt x="99" y="154"/>
                  </a:lnTo>
                  <a:lnTo>
                    <a:pt x="87" y="190"/>
                  </a:lnTo>
                  <a:lnTo>
                    <a:pt x="120" y="203"/>
                  </a:lnTo>
                  <a:lnTo>
                    <a:pt x="148" y="200"/>
                  </a:lnTo>
                  <a:close/>
                </a:path>
              </a:pathLst>
            </a:custGeom>
            <a:solidFill>
              <a:srgbClr val="E08477"/>
            </a:solidFill>
            <a:ln w="9525">
              <a:noFill/>
              <a:round/>
              <a:headEnd/>
              <a:tailEnd/>
            </a:ln>
          </p:spPr>
          <p:txBody>
            <a:bodyPr/>
            <a:lstStyle/>
            <a:p>
              <a:endParaRPr lang="id-ID"/>
            </a:p>
          </p:txBody>
        </p:sp>
        <p:sp>
          <p:nvSpPr>
            <p:cNvPr id="12378" name="Freeform 87"/>
            <p:cNvSpPr>
              <a:spLocks/>
            </p:cNvSpPr>
            <p:nvPr/>
          </p:nvSpPr>
          <p:spPr bwMode="auto">
            <a:xfrm>
              <a:off x="2063" y="1947"/>
              <a:ext cx="161" cy="62"/>
            </a:xfrm>
            <a:custGeom>
              <a:avLst/>
              <a:gdLst>
                <a:gd name="T0" fmla="*/ 321 w 321"/>
                <a:gd name="T1" fmla="*/ 0 h 124"/>
                <a:gd name="T2" fmla="*/ 230 w 321"/>
                <a:gd name="T3" fmla="*/ 51 h 124"/>
                <a:gd name="T4" fmla="*/ 152 w 321"/>
                <a:gd name="T5" fmla="*/ 89 h 124"/>
                <a:gd name="T6" fmla="*/ 124 w 321"/>
                <a:gd name="T7" fmla="*/ 114 h 124"/>
                <a:gd name="T8" fmla="*/ 110 w 321"/>
                <a:gd name="T9" fmla="*/ 124 h 124"/>
                <a:gd name="T10" fmla="*/ 65 w 321"/>
                <a:gd name="T11" fmla="*/ 118 h 124"/>
                <a:gd name="T12" fmla="*/ 44 w 321"/>
                <a:gd name="T13" fmla="*/ 105 h 124"/>
                <a:gd name="T14" fmla="*/ 32 w 321"/>
                <a:gd name="T15" fmla="*/ 84 h 124"/>
                <a:gd name="T16" fmla="*/ 40 w 321"/>
                <a:gd name="T17" fmla="*/ 67 h 124"/>
                <a:gd name="T18" fmla="*/ 0 w 321"/>
                <a:gd name="T19" fmla="*/ 65 h 124"/>
                <a:gd name="T20" fmla="*/ 2 w 321"/>
                <a:gd name="T21" fmla="*/ 36 h 124"/>
                <a:gd name="T22" fmla="*/ 23 w 321"/>
                <a:gd name="T23" fmla="*/ 29 h 124"/>
                <a:gd name="T24" fmla="*/ 49 w 321"/>
                <a:gd name="T25" fmla="*/ 46 h 124"/>
                <a:gd name="T26" fmla="*/ 112 w 321"/>
                <a:gd name="T27" fmla="*/ 46 h 124"/>
                <a:gd name="T28" fmla="*/ 112 w 321"/>
                <a:gd name="T29" fmla="*/ 63 h 124"/>
                <a:gd name="T30" fmla="*/ 106 w 321"/>
                <a:gd name="T31" fmla="*/ 76 h 124"/>
                <a:gd name="T32" fmla="*/ 70 w 321"/>
                <a:gd name="T33" fmla="*/ 78 h 124"/>
                <a:gd name="T34" fmla="*/ 67 w 321"/>
                <a:gd name="T35" fmla="*/ 93 h 124"/>
                <a:gd name="T36" fmla="*/ 101 w 321"/>
                <a:gd name="T37" fmla="*/ 101 h 124"/>
                <a:gd name="T38" fmla="*/ 127 w 321"/>
                <a:gd name="T39" fmla="*/ 74 h 124"/>
                <a:gd name="T40" fmla="*/ 213 w 321"/>
                <a:gd name="T41" fmla="*/ 36 h 124"/>
                <a:gd name="T42" fmla="*/ 253 w 321"/>
                <a:gd name="T43" fmla="*/ 11 h 124"/>
                <a:gd name="T44" fmla="*/ 321 w 321"/>
                <a:gd name="T45" fmla="*/ 0 h 124"/>
                <a:gd name="T46" fmla="*/ 321 w 321"/>
                <a:gd name="T47" fmla="*/ 0 h 1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1"/>
                <a:gd name="T73" fmla="*/ 0 h 124"/>
                <a:gd name="T74" fmla="*/ 321 w 321"/>
                <a:gd name="T75" fmla="*/ 124 h 1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1" h="124">
                  <a:moveTo>
                    <a:pt x="321" y="0"/>
                  </a:moveTo>
                  <a:lnTo>
                    <a:pt x="230" y="51"/>
                  </a:lnTo>
                  <a:lnTo>
                    <a:pt x="152" y="89"/>
                  </a:lnTo>
                  <a:lnTo>
                    <a:pt x="124" y="114"/>
                  </a:lnTo>
                  <a:lnTo>
                    <a:pt x="110" y="124"/>
                  </a:lnTo>
                  <a:lnTo>
                    <a:pt x="65" y="118"/>
                  </a:lnTo>
                  <a:lnTo>
                    <a:pt x="44" y="105"/>
                  </a:lnTo>
                  <a:lnTo>
                    <a:pt x="32" y="84"/>
                  </a:lnTo>
                  <a:lnTo>
                    <a:pt x="40" y="67"/>
                  </a:lnTo>
                  <a:lnTo>
                    <a:pt x="0" y="65"/>
                  </a:lnTo>
                  <a:lnTo>
                    <a:pt x="2" y="36"/>
                  </a:lnTo>
                  <a:lnTo>
                    <a:pt x="23" y="29"/>
                  </a:lnTo>
                  <a:lnTo>
                    <a:pt x="49" y="46"/>
                  </a:lnTo>
                  <a:lnTo>
                    <a:pt x="112" y="46"/>
                  </a:lnTo>
                  <a:lnTo>
                    <a:pt x="112" y="63"/>
                  </a:lnTo>
                  <a:lnTo>
                    <a:pt x="106" y="76"/>
                  </a:lnTo>
                  <a:lnTo>
                    <a:pt x="70" y="78"/>
                  </a:lnTo>
                  <a:lnTo>
                    <a:pt x="67" y="93"/>
                  </a:lnTo>
                  <a:lnTo>
                    <a:pt x="101" y="101"/>
                  </a:lnTo>
                  <a:lnTo>
                    <a:pt x="127" y="74"/>
                  </a:lnTo>
                  <a:lnTo>
                    <a:pt x="213" y="36"/>
                  </a:lnTo>
                  <a:lnTo>
                    <a:pt x="253" y="11"/>
                  </a:lnTo>
                  <a:lnTo>
                    <a:pt x="321" y="0"/>
                  </a:lnTo>
                  <a:close/>
                </a:path>
              </a:pathLst>
            </a:custGeom>
            <a:solidFill>
              <a:srgbClr val="E08477"/>
            </a:solidFill>
            <a:ln w="9525">
              <a:noFill/>
              <a:round/>
              <a:headEnd/>
              <a:tailEnd/>
            </a:ln>
          </p:spPr>
          <p:txBody>
            <a:bodyPr/>
            <a:lstStyle/>
            <a:p>
              <a:endParaRPr lang="id-ID"/>
            </a:p>
          </p:txBody>
        </p:sp>
        <p:sp>
          <p:nvSpPr>
            <p:cNvPr id="12379" name="Freeform 88"/>
            <p:cNvSpPr>
              <a:spLocks/>
            </p:cNvSpPr>
            <p:nvPr/>
          </p:nvSpPr>
          <p:spPr bwMode="auto">
            <a:xfrm>
              <a:off x="2098" y="1762"/>
              <a:ext cx="123" cy="177"/>
            </a:xfrm>
            <a:custGeom>
              <a:avLst/>
              <a:gdLst>
                <a:gd name="T0" fmla="*/ 211 w 246"/>
                <a:gd name="T1" fmla="*/ 67 h 356"/>
                <a:gd name="T2" fmla="*/ 130 w 246"/>
                <a:gd name="T3" fmla="*/ 0 h 356"/>
                <a:gd name="T4" fmla="*/ 105 w 246"/>
                <a:gd name="T5" fmla="*/ 40 h 356"/>
                <a:gd name="T6" fmla="*/ 86 w 246"/>
                <a:gd name="T7" fmla="*/ 73 h 356"/>
                <a:gd name="T8" fmla="*/ 75 w 246"/>
                <a:gd name="T9" fmla="*/ 95 h 356"/>
                <a:gd name="T10" fmla="*/ 76 w 246"/>
                <a:gd name="T11" fmla="*/ 139 h 356"/>
                <a:gd name="T12" fmla="*/ 84 w 246"/>
                <a:gd name="T13" fmla="*/ 171 h 356"/>
                <a:gd name="T14" fmla="*/ 86 w 246"/>
                <a:gd name="T15" fmla="*/ 204 h 356"/>
                <a:gd name="T16" fmla="*/ 48 w 246"/>
                <a:gd name="T17" fmla="*/ 217 h 356"/>
                <a:gd name="T18" fmla="*/ 27 w 246"/>
                <a:gd name="T19" fmla="*/ 225 h 356"/>
                <a:gd name="T20" fmla="*/ 0 w 246"/>
                <a:gd name="T21" fmla="*/ 246 h 356"/>
                <a:gd name="T22" fmla="*/ 2 w 246"/>
                <a:gd name="T23" fmla="*/ 261 h 356"/>
                <a:gd name="T24" fmla="*/ 16 w 246"/>
                <a:gd name="T25" fmla="*/ 274 h 356"/>
                <a:gd name="T26" fmla="*/ 35 w 246"/>
                <a:gd name="T27" fmla="*/ 289 h 356"/>
                <a:gd name="T28" fmla="*/ 99 w 246"/>
                <a:gd name="T29" fmla="*/ 322 h 356"/>
                <a:gd name="T30" fmla="*/ 154 w 246"/>
                <a:gd name="T31" fmla="*/ 343 h 356"/>
                <a:gd name="T32" fmla="*/ 200 w 246"/>
                <a:gd name="T33" fmla="*/ 356 h 356"/>
                <a:gd name="T34" fmla="*/ 246 w 246"/>
                <a:gd name="T35" fmla="*/ 331 h 356"/>
                <a:gd name="T36" fmla="*/ 236 w 246"/>
                <a:gd name="T37" fmla="*/ 274 h 356"/>
                <a:gd name="T38" fmla="*/ 204 w 246"/>
                <a:gd name="T39" fmla="*/ 242 h 356"/>
                <a:gd name="T40" fmla="*/ 168 w 246"/>
                <a:gd name="T41" fmla="*/ 238 h 356"/>
                <a:gd name="T42" fmla="*/ 173 w 246"/>
                <a:gd name="T43" fmla="*/ 213 h 356"/>
                <a:gd name="T44" fmla="*/ 200 w 246"/>
                <a:gd name="T45" fmla="*/ 192 h 356"/>
                <a:gd name="T46" fmla="*/ 219 w 246"/>
                <a:gd name="T47" fmla="*/ 183 h 356"/>
                <a:gd name="T48" fmla="*/ 225 w 246"/>
                <a:gd name="T49" fmla="*/ 132 h 356"/>
                <a:gd name="T50" fmla="*/ 223 w 246"/>
                <a:gd name="T51" fmla="*/ 90 h 356"/>
                <a:gd name="T52" fmla="*/ 211 w 246"/>
                <a:gd name="T53" fmla="*/ 67 h 356"/>
                <a:gd name="T54" fmla="*/ 211 w 246"/>
                <a:gd name="T55" fmla="*/ 67 h 3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356"/>
                <a:gd name="T86" fmla="*/ 246 w 246"/>
                <a:gd name="T87" fmla="*/ 356 h 3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356">
                  <a:moveTo>
                    <a:pt x="211" y="67"/>
                  </a:moveTo>
                  <a:lnTo>
                    <a:pt x="130" y="0"/>
                  </a:lnTo>
                  <a:lnTo>
                    <a:pt x="105" y="40"/>
                  </a:lnTo>
                  <a:lnTo>
                    <a:pt x="86" y="73"/>
                  </a:lnTo>
                  <a:lnTo>
                    <a:pt x="75" y="95"/>
                  </a:lnTo>
                  <a:lnTo>
                    <a:pt x="76" y="139"/>
                  </a:lnTo>
                  <a:lnTo>
                    <a:pt x="84" y="171"/>
                  </a:lnTo>
                  <a:lnTo>
                    <a:pt x="86" y="204"/>
                  </a:lnTo>
                  <a:lnTo>
                    <a:pt x="48" y="217"/>
                  </a:lnTo>
                  <a:lnTo>
                    <a:pt x="27" y="225"/>
                  </a:lnTo>
                  <a:lnTo>
                    <a:pt x="0" y="246"/>
                  </a:lnTo>
                  <a:lnTo>
                    <a:pt x="2" y="261"/>
                  </a:lnTo>
                  <a:lnTo>
                    <a:pt x="16" y="274"/>
                  </a:lnTo>
                  <a:lnTo>
                    <a:pt x="35" y="289"/>
                  </a:lnTo>
                  <a:lnTo>
                    <a:pt x="99" y="322"/>
                  </a:lnTo>
                  <a:lnTo>
                    <a:pt x="154" y="343"/>
                  </a:lnTo>
                  <a:lnTo>
                    <a:pt x="200" y="356"/>
                  </a:lnTo>
                  <a:lnTo>
                    <a:pt x="246" y="331"/>
                  </a:lnTo>
                  <a:lnTo>
                    <a:pt x="236" y="274"/>
                  </a:lnTo>
                  <a:lnTo>
                    <a:pt x="204" y="242"/>
                  </a:lnTo>
                  <a:lnTo>
                    <a:pt x="168" y="238"/>
                  </a:lnTo>
                  <a:lnTo>
                    <a:pt x="173" y="213"/>
                  </a:lnTo>
                  <a:lnTo>
                    <a:pt x="200" y="192"/>
                  </a:lnTo>
                  <a:lnTo>
                    <a:pt x="219" y="183"/>
                  </a:lnTo>
                  <a:lnTo>
                    <a:pt x="225" y="132"/>
                  </a:lnTo>
                  <a:lnTo>
                    <a:pt x="223" y="90"/>
                  </a:lnTo>
                  <a:lnTo>
                    <a:pt x="211" y="67"/>
                  </a:lnTo>
                  <a:close/>
                </a:path>
              </a:pathLst>
            </a:custGeom>
            <a:solidFill>
              <a:srgbClr val="FFD6C9"/>
            </a:solidFill>
            <a:ln w="9525">
              <a:noFill/>
              <a:round/>
              <a:headEnd/>
              <a:tailEnd/>
            </a:ln>
          </p:spPr>
          <p:txBody>
            <a:bodyPr/>
            <a:lstStyle/>
            <a:p>
              <a:endParaRPr lang="id-ID"/>
            </a:p>
          </p:txBody>
        </p:sp>
        <p:sp>
          <p:nvSpPr>
            <p:cNvPr id="12380" name="Freeform 89"/>
            <p:cNvSpPr>
              <a:spLocks/>
            </p:cNvSpPr>
            <p:nvPr/>
          </p:nvSpPr>
          <p:spPr bwMode="auto">
            <a:xfrm>
              <a:off x="2114" y="1874"/>
              <a:ext cx="46" cy="45"/>
            </a:xfrm>
            <a:custGeom>
              <a:avLst/>
              <a:gdLst>
                <a:gd name="T0" fmla="*/ 7 w 91"/>
                <a:gd name="T1" fmla="*/ 62 h 91"/>
                <a:gd name="T2" fmla="*/ 0 w 91"/>
                <a:gd name="T3" fmla="*/ 40 h 91"/>
                <a:gd name="T4" fmla="*/ 3 w 91"/>
                <a:gd name="T5" fmla="*/ 0 h 91"/>
                <a:gd name="T6" fmla="*/ 26 w 91"/>
                <a:gd name="T7" fmla="*/ 13 h 91"/>
                <a:gd name="T8" fmla="*/ 53 w 91"/>
                <a:gd name="T9" fmla="*/ 36 h 91"/>
                <a:gd name="T10" fmla="*/ 74 w 91"/>
                <a:gd name="T11" fmla="*/ 57 h 91"/>
                <a:gd name="T12" fmla="*/ 89 w 91"/>
                <a:gd name="T13" fmla="*/ 68 h 91"/>
                <a:gd name="T14" fmla="*/ 91 w 91"/>
                <a:gd name="T15" fmla="*/ 91 h 91"/>
                <a:gd name="T16" fmla="*/ 47 w 91"/>
                <a:gd name="T17" fmla="*/ 83 h 91"/>
                <a:gd name="T18" fmla="*/ 7 w 91"/>
                <a:gd name="T19" fmla="*/ 62 h 91"/>
                <a:gd name="T20" fmla="*/ 7 w 91"/>
                <a:gd name="T21" fmla="*/ 62 h 9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1"/>
                <a:gd name="T34" fmla="*/ 0 h 91"/>
                <a:gd name="T35" fmla="*/ 91 w 91"/>
                <a:gd name="T36" fmla="*/ 91 h 9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1" h="91">
                  <a:moveTo>
                    <a:pt x="7" y="62"/>
                  </a:moveTo>
                  <a:lnTo>
                    <a:pt x="0" y="40"/>
                  </a:lnTo>
                  <a:lnTo>
                    <a:pt x="3" y="0"/>
                  </a:lnTo>
                  <a:lnTo>
                    <a:pt x="26" y="13"/>
                  </a:lnTo>
                  <a:lnTo>
                    <a:pt x="53" y="36"/>
                  </a:lnTo>
                  <a:lnTo>
                    <a:pt x="74" y="57"/>
                  </a:lnTo>
                  <a:lnTo>
                    <a:pt x="89" y="68"/>
                  </a:lnTo>
                  <a:lnTo>
                    <a:pt x="91" y="91"/>
                  </a:lnTo>
                  <a:lnTo>
                    <a:pt x="47" y="83"/>
                  </a:lnTo>
                  <a:lnTo>
                    <a:pt x="7" y="62"/>
                  </a:lnTo>
                  <a:close/>
                </a:path>
              </a:pathLst>
            </a:custGeom>
            <a:solidFill>
              <a:srgbClr val="FFE5D9"/>
            </a:solidFill>
            <a:ln w="9525">
              <a:noFill/>
              <a:round/>
              <a:headEnd/>
              <a:tailEnd/>
            </a:ln>
          </p:spPr>
          <p:txBody>
            <a:bodyPr/>
            <a:lstStyle/>
            <a:p>
              <a:endParaRPr lang="id-ID"/>
            </a:p>
          </p:txBody>
        </p:sp>
        <p:sp>
          <p:nvSpPr>
            <p:cNvPr id="12381" name="Freeform 90"/>
            <p:cNvSpPr>
              <a:spLocks/>
            </p:cNvSpPr>
            <p:nvPr/>
          </p:nvSpPr>
          <p:spPr bwMode="auto">
            <a:xfrm>
              <a:off x="2147" y="1782"/>
              <a:ext cx="56" cy="60"/>
            </a:xfrm>
            <a:custGeom>
              <a:avLst/>
              <a:gdLst>
                <a:gd name="T0" fmla="*/ 112 w 112"/>
                <a:gd name="T1" fmla="*/ 59 h 120"/>
                <a:gd name="T2" fmla="*/ 71 w 112"/>
                <a:gd name="T3" fmla="*/ 0 h 120"/>
                <a:gd name="T4" fmla="*/ 44 w 112"/>
                <a:gd name="T5" fmla="*/ 0 h 120"/>
                <a:gd name="T6" fmla="*/ 23 w 112"/>
                <a:gd name="T7" fmla="*/ 38 h 120"/>
                <a:gd name="T8" fmla="*/ 0 w 112"/>
                <a:gd name="T9" fmla="*/ 71 h 120"/>
                <a:gd name="T10" fmla="*/ 27 w 112"/>
                <a:gd name="T11" fmla="*/ 90 h 120"/>
                <a:gd name="T12" fmla="*/ 59 w 112"/>
                <a:gd name="T13" fmla="*/ 71 h 120"/>
                <a:gd name="T14" fmla="*/ 105 w 112"/>
                <a:gd name="T15" fmla="*/ 120 h 120"/>
                <a:gd name="T16" fmla="*/ 112 w 112"/>
                <a:gd name="T17" fmla="*/ 59 h 120"/>
                <a:gd name="T18" fmla="*/ 112 w 112"/>
                <a:gd name="T19" fmla="*/ 59 h 1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2"/>
                <a:gd name="T31" fmla="*/ 0 h 120"/>
                <a:gd name="T32" fmla="*/ 112 w 112"/>
                <a:gd name="T33" fmla="*/ 120 h 1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2" h="120">
                  <a:moveTo>
                    <a:pt x="112" y="59"/>
                  </a:moveTo>
                  <a:lnTo>
                    <a:pt x="71" y="0"/>
                  </a:lnTo>
                  <a:lnTo>
                    <a:pt x="44" y="0"/>
                  </a:lnTo>
                  <a:lnTo>
                    <a:pt x="23" y="38"/>
                  </a:lnTo>
                  <a:lnTo>
                    <a:pt x="0" y="71"/>
                  </a:lnTo>
                  <a:lnTo>
                    <a:pt x="27" y="90"/>
                  </a:lnTo>
                  <a:lnTo>
                    <a:pt x="59" y="71"/>
                  </a:lnTo>
                  <a:lnTo>
                    <a:pt x="105" y="120"/>
                  </a:lnTo>
                  <a:lnTo>
                    <a:pt x="112" y="59"/>
                  </a:lnTo>
                  <a:close/>
                </a:path>
              </a:pathLst>
            </a:custGeom>
            <a:solidFill>
              <a:srgbClr val="FFF2E5"/>
            </a:solidFill>
            <a:ln w="9525">
              <a:noFill/>
              <a:round/>
              <a:headEnd/>
              <a:tailEnd/>
            </a:ln>
          </p:spPr>
          <p:txBody>
            <a:bodyPr/>
            <a:lstStyle/>
            <a:p>
              <a:endParaRPr lang="id-ID"/>
            </a:p>
          </p:txBody>
        </p:sp>
        <p:sp>
          <p:nvSpPr>
            <p:cNvPr id="12382" name="Freeform 91"/>
            <p:cNvSpPr>
              <a:spLocks/>
            </p:cNvSpPr>
            <p:nvPr/>
          </p:nvSpPr>
          <p:spPr bwMode="auto">
            <a:xfrm>
              <a:off x="1951" y="1669"/>
              <a:ext cx="454" cy="670"/>
            </a:xfrm>
            <a:custGeom>
              <a:avLst/>
              <a:gdLst>
                <a:gd name="T0" fmla="*/ 184 w 908"/>
                <a:gd name="T1" fmla="*/ 133 h 1340"/>
                <a:gd name="T2" fmla="*/ 81 w 908"/>
                <a:gd name="T3" fmla="*/ 204 h 1340"/>
                <a:gd name="T4" fmla="*/ 34 w 908"/>
                <a:gd name="T5" fmla="*/ 342 h 1340"/>
                <a:gd name="T6" fmla="*/ 19 w 908"/>
                <a:gd name="T7" fmla="*/ 485 h 1340"/>
                <a:gd name="T8" fmla="*/ 100 w 908"/>
                <a:gd name="T9" fmla="*/ 559 h 1340"/>
                <a:gd name="T10" fmla="*/ 70 w 908"/>
                <a:gd name="T11" fmla="*/ 692 h 1340"/>
                <a:gd name="T12" fmla="*/ 85 w 908"/>
                <a:gd name="T13" fmla="*/ 814 h 1340"/>
                <a:gd name="T14" fmla="*/ 163 w 908"/>
                <a:gd name="T15" fmla="*/ 802 h 1340"/>
                <a:gd name="T16" fmla="*/ 234 w 908"/>
                <a:gd name="T17" fmla="*/ 785 h 1340"/>
                <a:gd name="T18" fmla="*/ 308 w 908"/>
                <a:gd name="T19" fmla="*/ 835 h 1340"/>
                <a:gd name="T20" fmla="*/ 294 w 908"/>
                <a:gd name="T21" fmla="*/ 846 h 1340"/>
                <a:gd name="T22" fmla="*/ 175 w 908"/>
                <a:gd name="T23" fmla="*/ 829 h 1340"/>
                <a:gd name="T24" fmla="*/ 154 w 908"/>
                <a:gd name="T25" fmla="*/ 873 h 1340"/>
                <a:gd name="T26" fmla="*/ 121 w 908"/>
                <a:gd name="T27" fmla="*/ 854 h 1340"/>
                <a:gd name="T28" fmla="*/ 137 w 908"/>
                <a:gd name="T29" fmla="*/ 931 h 1340"/>
                <a:gd name="T30" fmla="*/ 296 w 908"/>
                <a:gd name="T31" fmla="*/ 935 h 1340"/>
                <a:gd name="T32" fmla="*/ 357 w 908"/>
                <a:gd name="T33" fmla="*/ 992 h 1340"/>
                <a:gd name="T34" fmla="*/ 241 w 908"/>
                <a:gd name="T35" fmla="*/ 952 h 1340"/>
                <a:gd name="T36" fmla="*/ 129 w 908"/>
                <a:gd name="T37" fmla="*/ 960 h 1340"/>
                <a:gd name="T38" fmla="*/ 209 w 908"/>
                <a:gd name="T39" fmla="*/ 1004 h 1340"/>
                <a:gd name="T40" fmla="*/ 222 w 908"/>
                <a:gd name="T41" fmla="*/ 1047 h 1340"/>
                <a:gd name="T42" fmla="*/ 150 w 908"/>
                <a:gd name="T43" fmla="*/ 1087 h 1340"/>
                <a:gd name="T44" fmla="*/ 173 w 908"/>
                <a:gd name="T45" fmla="*/ 1152 h 1340"/>
                <a:gd name="T46" fmla="*/ 226 w 908"/>
                <a:gd name="T47" fmla="*/ 1139 h 1340"/>
                <a:gd name="T48" fmla="*/ 327 w 908"/>
                <a:gd name="T49" fmla="*/ 1161 h 1340"/>
                <a:gd name="T50" fmla="*/ 473 w 908"/>
                <a:gd name="T51" fmla="*/ 1087 h 1340"/>
                <a:gd name="T52" fmla="*/ 604 w 908"/>
                <a:gd name="T53" fmla="*/ 990 h 1340"/>
                <a:gd name="T54" fmla="*/ 663 w 908"/>
                <a:gd name="T55" fmla="*/ 933 h 1340"/>
                <a:gd name="T56" fmla="*/ 680 w 908"/>
                <a:gd name="T57" fmla="*/ 933 h 1340"/>
                <a:gd name="T58" fmla="*/ 576 w 908"/>
                <a:gd name="T59" fmla="*/ 1053 h 1340"/>
                <a:gd name="T60" fmla="*/ 483 w 908"/>
                <a:gd name="T61" fmla="*/ 1104 h 1340"/>
                <a:gd name="T62" fmla="*/ 437 w 908"/>
                <a:gd name="T63" fmla="*/ 1171 h 1340"/>
                <a:gd name="T64" fmla="*/ 602 w 908"/>
                <a:gd name="T65" fmla="*/ 1125 h 1340"/>
                <a:gd name="T66" fmla="*/ 536 w 908"/>
                <a:gd name="T67" fmla="*/ 1171 h 1340"/>
                <a:gd name="T68" fmla="*/ 458 w 908"/>
                <a:gd name="T69" fmla="*/ 1230 h 1340"/>
                <a:gd name="T70" fmla="*/ 564 w 908"/>
                <a:gd name="T71" fmla="*/ 1331 h 1340"/>
                <a:gd name="T72" fmla="*/ 751 w 908"/>
                <a:gd name="T73" fmla="*/ 1161 h 1340"/>
                <a:gd name="T74" fmla="*/ 829 w 908"/>
                <a:gd name="T75" fmla="*/ 1074 h 1340"/>
                <a:gd name="T76" fmla="*/ 880 w 908"/>
                <a:gd name="T77" fmla="*/ 994 h 1340"/>
                <a:gd name="T78" fmla="*/ 882 w 908"/>
                <a:gd name="T79" fmla="*/ 1023 h 1340"/>
                <a:gd name="T80" fmla="*/ 610 w 908"/>
                <a:gd name="T81" fmla="*/ 1313 h 1340"/>
                <a:gd name="T82" fmla="*/ 500 w 908"/>
                <a:gd name="T83" fmla="*/ 1298 h 1340"/>
                <a:gd name="T84" fmla="*/ 437 w 908"/>
                <a:gd name="T85" fmla="*/ 1239 h 1340"/>
                <a:gd name="T86" fmla="*/ 192 w 908"/>
                <a:gd name="T87" fmla="*/ 1186 h 1340"/>
                <a:gd name="T88" fmla="*/ 137 w 908"/>
                <a:gd name="T89" fmla="*/ 1072 h 1340"/>
                <a:gd name="T90" fmla="*/ 106 w 908"/>
                <a:gd name="T91" fmla="*/ 975 h 1340"/>
                <a:gd name="T92" fmla="*/ 93 w 908"/>
                <a:gd name="T93" fmla="*/ 850 h 1340"/>
                <a:gd name="T94" fmla="*/ 30 w 908"/>
                <a:gd name="T95" fmla="*/ 751 h 1340"/>
                <a:gd name="T96" fmla="*/ 62 w 908"/>
                <a:gd name="T97" fmla="*/ 601 h 1340"/>
                <a:gd name="T98" fmla="*/ 49 w 908"/>
                <a:gd name="T99" fmla="*/ 532 h 1340"/>
                <a:gd name="T100" fmla="*/ 0 w 908"/>
                <a:gd name="T101" fmla="*/ 456 h 1340"/>
                <a:gd name="T102" fmla="*/ 24 w 908"/>
                <a:gd name="T103" fmla="*/ 300 h 1340"/>
                <a:gd name="T104" fmla="*/ 89 w 908"/>
                <a:gd name="T105" fmla="*/ 147 h 1340"/>
                <a:gd name="T106" fmla="*/ 173 w 908"/>
                <a:gd name="T107" fmla="*/ 108 h 1340"/>
                <a:gd name="T108" fmla="*/ 260 w 908"/>
                <a:gd name="T109" fmla="*/ 19 h 1340"/>
                <a:gd name="T110" fmla="*/ 340 w 908"/>
                <a:gd name="T111" fmla="*/ 0 h 1340"/>
                <a:gd name="T112" fmla="*/ 464 w 908"/>
                <a:gd name="T113" fmla="*/ 74 h 1340"/>
                <a:gd name="T114" fmla="*/ 479 w 908"/>
                <a:gd name="T115" fmla="*/ 133 h 1340"/>
                <a:gd name="T116" fmla="*/ 388 w 908"/>
                <a:gd name="T117" fmla="*/ 69 h 1340"/>
                <a:gd name="T118" fmla="*/ 380 w 908"/>
                <a:gd name="T119" fmla="*/ 116 h 1340"/>
                <a:gd name="T120" fmla="*/ 281 w 908"/>
                <a:gd name="T121" fmla="*/ 112 h 13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8"/>
                <a:gd name="T184" fmla="*/ 0 h 1340"/>
                <a:gd name="T185" fmla="*/ 908 w 908"/>
                <a:gd name="T186" fmla="*/ 1340 h 134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8" h="1340">
                  <a:moveTo>
                    <a:pt x="281" y="112"/>
                  </a:moveTo>
                  <a:lnTo>
                    <a:pt x="243" y="120"/>
                  </a:lnTo>
                  <a:lnTo>
                    <a:pt x="184" y="133"/>
                  </a:lnTo>
                  <a:lnTo>
                    <a:pt x="154" y="150"/>
                  </a:lnTo>
                  <a:lnTo>
                    <a:pt x="116" y="177"/>
                  </a:lnTo>
                  <a:lnTo>
                    <a:pt x="81" y="204"/>
                  </a:lnTo>
                  <a:lnTo>
                    <a:pt x="68" y="213"/>
                  </a:lnTo>
                  <a:lnTo>
                    <a:pt x="45" y="257"/>
                  </a:lnTo>
                  <a:lnTo>
                    <a:pt x="34" y="342"/>
                  </a:lnTo>
                  <a:lnTo>
                    <a:pt x="30" y="401"/>
                  </a:lnTo>
                  <a:lnTo>
                    <a:pt x="15" y="447"/>
                  </a:lnTo>
                  <a:lnTo>
                    <a:pt x="19" y="485"/>
                  </a:lnTo>
                  <a:lnTo>
                    <a:pt x="78" y="515"/>
                  </a:lnTo>
                  <a:lnTo>
                    <a:pt x="87" y="530"/>
                  </a:lnTo>
                  <a:lnTo>
                    <a:pt x="100" y="559"/>
                  </a:lnTo>
                  <a:lnTo>
                    <a:pt x="95" y="597"/>
                  </a:lnTo>
                  <a:lnTo>
                    <a:pt x="87" y="622"/>
                  </a:lnTo>
                  <a:lnTo>
                    <a:pt x="70" y="692"/>
                  </a:lnTo>
                  <a:lnTo>
                    <a:pt x="45" y="753"/>
                  </a:lnTo>
                  <a:lnTo>
                    <a:pt x="49" y="800"/>
                  </a:lnTo>
                  <a:lnTo>
                    <a:pt x="85" y="814"/>
                  </a:lnTo>
                  <a:lnTo>
                    <a:pt x="112" y="819"/>
                  </a:lnTo>
                  <a:lnTo>
                    <a:pt x="133" y="802"/>
                  </a:lnTo>
                  <a:lnTo>
                    <a:pt x="163" y="802"/>
                  </a:lnTo>
                  <a:lnTo>
                    <a:pt x="197" y="817"/>
                  </a:lnTo>
                  <a:lnTo>
                    <a:pt x="230" y="800"/>
                  </a:lnTo>
                  <a:lnTo>
                    <a:pt x="234" y="785"/>
                  </a:lnTo>
                  <a:lnTo>
                    <a:pt x="226" y="751"/>
                  </a:lnTo>
                  <a:lnTo>
                    <a:pt x="264" y="797"/>
                  </a:lnTo>
                  <a:lnTo>
                    <a:pt x="308" y="835"/>
                  </a:lnTo>
                  <a:lnTo>
                    <a:pt x="351" y="871"/>
                  </a:lnTo>
                  <a:lnTo>
                    <a:pt x="329" y="859"/>
                  </a:lnTo>
                  <a:lnTo>
                    <a:pt x="294" y="846"/>
                  </a:lnTo>
                  <a:lnTo>
                    <a:pt x="260" y="827"/>
                  </a:lnTo>
                  <a:lnTo>
                    <a:pt x="209" y="827"/>
                  </a:lnTo>
                  <a:lnTo>
                    <a:pt x="175" y="829"/>
                  </a:lnTo>
                  <a:lnTo>
                    <a:pt x="146" y="829"/>
                  </a:lnTo>
                  <a:lnTo>
                    <a:pt x="139" y="846"/>
                  </a:lnTo>
                  <a:lnTo>
                    <a:pt x="154" y="873"/>
                  </a:lnTo>
                  <a:lnTo>
                    <a:pt x="154" y="895"/>
                  </a:lnTo>
                  <a:lnTo>
                    <a:pt x="139" y="899"/>
                  </a:lnTo>
                  <a:lnTo>
                    <a:pt x="121" y="854"/>
                  </a:lnTo>
                  <a:lnTo>
                    <a:pt x="112" y="869"/>
                  </a:lnTo>
                  <a:lnTo>
                    <a:pt x="116" y="912"/>
                  </a:lnTo>
                  <a:lnTo>
                    <a:pt x="137" y="931"/>
                  </a:lnTo>
                  <a:lnTo>
                    <a:pt x="171" y="924"/>
                  </a:lnTo>
                  <a:lnTo>
                    <a:pt x="235" y="933"/>
                  </a:lnTo>
                  <a:lnTo>
                    <a:pt x="296" y="935"/>
                  </a:lnTo>
                  <a:lnTo>
                    <a:pt x="321" y="931"/>
                  </a:lnTo>
                  <a:lnTo>
                    <a:pt x="330" y="954"/>
                  </a:lnTo>
                  <a:lnTo>
                    <a:pt x="357" y="992"/>
                  </a:lnTo>
                  <a:lnTo>
                    <a:pt x="329" y="971"/>
                  </a:lnTo>
                  <a:lnTo>
                    <a:pt x="313" y="958"/>
                  </a:lnTo>
                  <a:lnTo>
                    <a:pt x="241" y="952"/>
                  </a:lnTo>
                  <a:lnTo>
                    <a:pt x="190" y="952"/>
                  </a:lnTo>
                  <a:lnTo>
                    <a:pt x="165" y="962"/>
                  </a:lnTo>
                  <a:lnTo>
                    <a:pt x="129" y="960"/>
                  </a:lnTo>
                  <a:lnTo>
                    <a:pt x="129" y="983"/>
                  </a:lnTo>
                  <a:lnTo>
                    <a:pt x="140" y="998"/>
                  </a:lnTo>
                  <a:lnTo>
                    <a:pt x="209" y="1004"/>
                  </a:lnTo>
                  <a:lnTo>
                    <a:pt x="230" y="1019"/>
                  </a:lnTo>
                  <a:lnTo>
                    <a:pt x="258" y="1038"/>
                  </a:lnTo>
                  <a:lnTo>
                    <a:pt x="222" y="1047"/>
                  </a:lnTo>
                  <a:lnTo>
                    <a:pt x="197" y="1044"/>
                  </a:lnTo>
                  <a:lnTo>
                    <a:pt x="171" y="1053"/>
                  </a:lnTo>
                  <a:lnTo>
                    <a:pt x="150" y="1087"/>
                  </a:lnTo>
                  <a:lnTo>
                    <a:pt x="154" y="1114"/>
                  </a:lnTo>
                  <a:lnTo>
                    <a:pt x="161" y="1137"/>
                  </a:lnTo>
                  <a:lnTo>
                    <a:pt x="173" y="1152"/>
                  </a:lnTo>
                  <a:lnTo>
                    <a:pt x="205" y="1161"/>
                  </a:lnTo>
                  <a:lnTo>
                    <a:pt x="224" y="1160"/>
                  </a:lnTo>
                  <a:lnTo>
                    <a:pt x="226" y="1139"/>
                  </a:lnTo>
                  <a:lnTo>
                    <a:pt x="234" y="1146"/>
                  </a:lnTo>
                  <a:lnTo>
                    <a:pt x="262" y="1165"/>
                  </a:lnTo>
                  <a:lnTo>
                    <a:pt x="327" y="1161"/>
                  </a:lnTo>
                  <a:lnTo>
                    <a:pt x="372" y="1150"/>
                  </a:lnTo>
                  <a:lnTo>
                    <a:pt x="439" y="1106"/>
                  </a:lnTo>
                  <a:lnTo>
                    <a:pt x="473" y="1087"/>
                  </a:lnTo>
                  <a:lnTo>
                    <a:pt x="536" y="1080"/>
                  </a:lnTo>
                  <a:lnTo>
                    <a:pt x="572" y="1042"/>
                  </a:lnTo>
                  <a:lnTo>
                    <a:pt x="604" y="990"/>
                  </a:lnTo>
                  <a:lnTo>
                    <a:pt x="619" y="968"/>
                  </a:lnTo>
                  <a:lnTo>
                    <a:pt x="638" y="950"/>
                  </a:lnTo>
                  <a:lnTo>
                    <a:pt x="663" y="933"/>
                  </a:lnTo>
                  <a:lnTo>
                    <a:pt x="707" y="876"/>
                  </a:lnTo>
                  <a:lnTo>
                    <a:pt x="699" y="901"/>
                  </a:lnTo>
                  <a:lnTo>
                    <a:pt x="680" y="933"/>
                  </a:lnTo>
                  <a:lnTo>
                    <a:pt x="648" y="960"/>
                  </a:lnTo>
                  <a:lnTo>
                    <a:pt x="629" y="977"/>
                  </a:lnTo>
                  <a:lnTo>
                    <a:pt x="576" y="1053"/>
                  </a:lnTo>
                  <a:lnTo>
                    <a:pt x="566" y="1072"/>
                  </a:lnTo>
                  <a:lnTo>
                    <a:pt x="543" y="1097"/>
                  </a:lnTo>
                  <a:lnTo>
                    <a:pt x="483" y="1104"/>
                  </a:lnTo>
                  <a:lnTo>
                    <a:pt x="422" y="1141"/>
                  </a:lnTo>
                  <a:lnTo>
                    <a:pt x="369" y="1171"/>
                  </a:lnTo>
                  <a:lnTo>
                    <a:pt x="437" y="1171"/>
                  </a:lnTo>
                  <a:lnTo>
                    <a:pt x="494" y="1160"/>
                  </a:lnTo>
                  <a:lnTo>
                    <a:pt x="547" y="1139"/>
                  </a:lnTo>
                  <a:lnTo>
                    <a:pt x="602" y="1125"/>
                  </a:lnTo>
                  <a:lnTo>
                    <a:pt x="585" y="1139"/>
                  </a:lnTo>
                  <a:lnTo>
                    <a:pt x="559" y="1154"/>
                  </a:lnTo>
                  <a:lnTo>
                    <a:pt x="536" y="1171"/>
                  </a:lnTo>
                  <a:lnTo>
                    <a:pt x="509" y="1188"/>
                  </a:lnTo>
                  <a:lnTo>
                    <a:pt x="452" y="1205"/>
                  </a:lnTo>
                  <a:lnTo>
                    <a:pt x="458" y="1230"/>
                  </a:lnTo>
                  <a:lnTo>
                    <a:pt x="469" y="1245"/>
                  </a:lnTo>
                  <a:lnTo>
                    <a:pt x="521" y="1291"/>
                  </a:lnTo>
                  <a:lnTo>
                    <a:pt x="564" y="1331"/>
                  </a:lnTo>
                  <a:lnTo>
                    <a:pt x="690" y="1218"/>
                  </a:lnTo>
                  <a:lnTo>
                    <a:pt x="709" y="1201"/>
                  </a:lnTo>
                  <a:lnTo>
                    <a:pt x="751" y="1161"/>
                  </a:lnTo>
                  <a:lnTo>
                    <a:pt x="773" y="1137"/>
                  </a:lnTo>
                  <a:lnTo>
                    <a:pt x="796" y="1114"/>
                  </a:lnTo>
                  <a:lnTo>
                    <a:pt x="829" y="1074"/>
                  </a:lnTo>
                  <a:lnTo>
                    <a:pt x="846" y="1045"/>
                  </a:lnTo>
                  <a:lnTo>
                    <a:pt x="863" y="1019"/>
                  </a:lnTo>
                  <a:lnTo>
                    <a:pt x="880" y="994"/>
                  </a:lnTo>
                  <a:lnTo>
                    <a:pt x="899" y="926"/>
                  </a:lnTo>
                  <a:lnTo>
                    <a:pt x="908" y="949"/>
                  </a:lnTo>
                  <a:lnTo>
                    <a:pt x="882" y="1023"/>
                  </a:lnTo>
                  <a:lnTo>
                    <a:pt x="802" y="1127"/>
                  </a:lnTo>
                  <a:lnTo>
                    <a:pt x="675" y="1249"/>
                  </a:lnTo>
                  <a:lnTo>
                    <a:pt x="610" y="1313"/>
                  </a:lnTo>
                  <a:lnTo>
                    <a:pt x="576" y="1340"/>
                  </a:lnTo>
                  <a:lnTo>
                    <a:pt x="553" y="1340"/>
                  </a:lnTo>
                  <a:lnTo>
                    <a:pt x="500" y="1298"/>
                  </a:lnTo>
                  <a:lnTo>
                    <a:pt x="473" y="1289"/>
                  </a:lnTo>
                  <a:lnTo>
                    <a:pt x="458" y="1272"/>
                  </a:lnTo>
                  <a:lnTo>
                    <a:pt x="437" y="1239"/>
                  </a:lnTo>
                  <a:lnTo>
                    <a:pt x="427" y="1201"/>
                  </a:lnTo>
                  <a:lnTo>
                    <a:pt x="372" y="1192"/>
                  </a:lnTo>
                  <a:lnTo>
                    <a:pt x="192" y="1186"/>
                  </a:lnTo>
                  <a:lnTo>
                    <a:pt x="148" y="1148"/>
                  </a:lnTo>
                  <a:lnTo>
                    <a:pt x="139" y="1097"/>
                  </a:lnTo>
                  <a:lnTo>
                    <a:pt x="137" y="1072"/>
                  </a:lnTo>
                  <a:lnTo>
                    <a:pt x="148" y="1030"/>
                  </a:lnTo>
                  <a:lnTo>
                    <a:pt x="129" y="1011"/>
                  </a:lnTo>
                  <a:lnTo>
                    <a:pt x="106" y="975"/>
                  </a:lnTo>
                  <a:lnTo>
                    <a:pt x="100" y="960"/>
                  </a:lnTo>
                  <a:lnTo>
                    <a:pt x="100" y="931"/>
                  </a:lnTo>
                  <a:lnTo>
                    <a:pt x="93" y="850"/>
                  </a:lnTo>
                  <a:lnTo>
                    <a:pt x="36" y="810"/>
                  </a:lnTo>
                  <a:lnTo>
                    <a:pt x="30" y="779"/>
                  </a:lnTo>
                  <a:lnTo>
                    <a:pt x="30" y="751"/>
                  </a:lnTo>
                  <a:lnTo>
                    <a:pt x="53" y="698"/>
                  </a:lnTo>
                  <a:lnTo>
                    <a:pt x="70" y="631"/>
                  </a:lnTo>
                  <a:lnTo>
                    <a:pt x="62" y="601"/>
                  </a:lnTo>
                  <a:lnTo>
                    <a:pt x="55" y="580"/>
                  </a:lnTo>
                  <a:lnTo>
                    <a:pt x="62" y="549"/>
                  </a:lnTo>
                  <a:lnTo>
                    <a:pt x="49" y="532"/>
                  </a:lnTo>
                  <a:lnTo>
                    <a:pt x="4" y="517"/>
                  </a:lnTo>
                  <a:lnTo>
                    <a:pt x="5" y="492"/>
                  </a:lnTo>
                  <a:lnTo>
                    <a:pt x="0" y="456"/>
                  </a:lnTo>
                  <a:lnTo>
                    <a:pt x="5" y="418"/>
                  </a:lnTo>
                  <a:lnTo>
                    <a:pt x="17" y="375"/>
                  </a:lnTo>
                  <a:lnTo>
                    <a:pt x="24" y="300"/>
                  </a:lnTo>
                  <a:lnTo>
                    <a:pt x="36" y="245"/>
                  </a:lnTo>
                  <a:lnTo>
                    <a:pt x="53" y="152"/>
                  </a:lnTo>
                  <a:lnTo>
                    <a:pt x="89" y="147"/>
                  </a:lnTo>
                  <a:lnTo>
                    <a:pt x="114" y="148"/>
                  </a:lnTo>
                  <a:lnTo>
                    <a:pt x="123" y="114"/>
                  </a:lnTo>
                  <a:lnTo>
                    <a:pt x="173" y="108"/>
                  </a:lnTo>
                  <a:lnTo>
                    <a:pt x="175" y="63"/>
                  </a:lnTo>
                  <a:lnTo>
                    <a:pt x="247" y="53"/>
                  </a:lnTo>
                  <a:lnTo>
                    <a:pt x="260" y="19"/>
                  </a:lnTo>
                  <a:lnTo>
                    <a:pt x="313" y="48"/>
                  </a:lnTo>
                  <a:lnTo>
                    <a:pt x="359" y="48"/>
                  </a:lnTo>
                  <a:lnTo>
                    <a:pt x="340" y="0"/>
                  </a:lnTo>
                  <a:lnTo>
                    <a:pt x="380" y="13"/>
                  </a:lnTo>
                  <a:lnTo>
                    <a:pt x="443" y="48"/>
                  </a:lnTo>
                  <a:lnTo>
                    <a:pt x="464" y="74"/>
                  </a:lnTo>
                  <a:lnTo>
                    <a:pt x="484" y="103"/>
                  </a:lnTo>
                  <a:lnTo>
                    <a:pt x="505" y="135"/>
                  </a:lnTo>
                  <a:lnTo>
                    <a:pt x="479" y="133"/>
                  </a:lnTo>
                  <a:lnTo>
                    <a:pt x="454" y="120"/>
                  </a:lnTo>
                  <a:lnTo>
                    <a:pt x="424" y="97"/>
                  </a:lnTo>
                  <a:lnTo>
                    <a:pt x="388" y="69"/>
                  </a:lnTo>
                  <a:lnTo>
                    <a:pt x="395" y="89"/>
                  </a:lnTo>
                  <a:lnTo>
                    <a:pt x="332" y="86"/>
                  </a:lnTo>
                  <a:lnTo>
                    <a:pt x="380" y="116"/>
                  </a:lnTo>
                  <a:lnTo>
                    <a:pt x="306" y="101"/>
                  </a:lnTo>
                  <a:lnTo>
                    <a:pt x="281" y="112"/>
                  </a:lnTo>
                  <a:close/>
                </a:path>
              </a:pathLst>
            </a:custGeom>
            <a:solidFill>
              <a:srgbClr val="000000"/>
            </a:solidFill>
            <a:ln w="9525">
              <a:noFill/>
              <a:round/>
              <a:headEnd/>
              <a:tailEnd/>
            </a:ln>
          </p:spPr>
          <p:txBody>
            <a:bodyPr/>
            <a:lstStyle/>
            <a:p>
              <a:endParaRPr lang="id-ID"/>
            </a:p>
          </p:txBody>
        </p:sp>
        <p:sp>
          <p:nvSpPr>
            <p:cNvPr id="12383" name="Freeform 92"/>
            <p:cNvSpPr>
              <a:spLocks/>
            </p:cNvSpPr>
            <p:nvPr/>
          </p:nvSpPr>
          <p:spPr bwMode="auto">
            <a:xfrm>
              <a:off x="1935" y="1603"/>
              <a:ext cx="543" cy="514"/>
            </a:xfrm>
            <a:custGeom>
              <a:avLst/>
              <a:gdLst>
                <a:gd name="T0" fmla="*/ 31 w 1088"/>
                <a:gd name="T1" fmla="*/ 361 h 1028"/>
                <a:gd name="T2" fmla="*/ 52 w 1088"/>
                <a:gd name="T3" fmla="*/ 264 h 1028"/>
                <a:gd name="T4" fmla="*/ 109 w 1088"/>
                <a:gd name="T5" fmla="*/ 245 h 1028"/>
                <a:gd name="T6" fmla="*/ 147 w 1088"/>
                <a:gd name="T7" fmla="*/ 205 h 1028"/>
                <a:gd name="T8" fmla="*/ 181 w 1088"/>
                <a:gd name="T9" fmla="*/ 160 h 1028"/>
                <a:gd name="T10" fmla="*/ 270 w 1088"/>
                <a:gd name="T11" fmla="*/ 122 h 1028"/>
                <a:gd name="T12" fmla="*/ 305 w 1088"/>
                <a:gd name="T13" fmla="*/ 78 h 1028"/>
                <a:gd name="T14" fmla="*/ 432 w 1088"/>
                <a:gd name="T15" fmla="*/ 38 h 1028"/>
                <a:gd name="T16" fmla="*/ 546 w 1088"/>
                <a:gd name="T17" fmla="*/ 11 h 1028"/>
                <a:gd name="T18" fmla="*/ 696 w 1088"/>
                <a:gd name="T19" fmla="*/ 44 h 1028"/>
                <a:gd name="T20" fmla="*/ 624 w 1088"/>
                <a:gd name="T21" fmla="*/ 80 h 1028"/>
                <a:gd name="T22" fmla="*/ 704 w 1088"/>
                <a:gd name="T23" fmla="*/ 133 h 1028"/>
                <a:gd name="T24" fmla="*/ 806 w 1088"/>
                <a:gd name="T25" fmla="*/ 207 h 1028"/>
                <a:gd name="T26" fmla="*/ 806 w 1088"/>
                <a:gd name="T27" fmla="*/ 184 h 1028"/>
                <a:gd name="T28" fmla="*/ 723 w 1088"/>
                <a:gd name="T29" fmla="*/ 105 h 1028"/>
                <a:gd name="T30" fmla="*/ 844 w 1088"/>
                <a:gd name="T31" fmla="*/ 177 h 1028"/>
                <a:gd name="T32" fmla="*/ 797 w 1088"/>
                <a:gd name="T33" fmla="*/ 76 h 1028"/>
                <a:gd name="T34" fmla="*/ 871 w 1088"/>
                <a:gd name="T35" fmla="*/ 133 h 1028"/>
                <a:gd name="T36" fmla="*/ 932 w 1088"/>
                <a:gd name="T37" fmla="*/ 230 h 1028"/>
                <a:gd name="T38" fmla="*/ 871 w 1088"/>
                <a:gd name="T39" fmla="*/ 192 h 1028"/>
                <a:gd name="T40" fmla="*/ 890 w 1088"/>
                <a:gd name="T41" fmla="*/ 317 h 1028"/>
                <a:gd name="T42" fmla="*/ 799 w 1088"/>
                <a:gd name="T43" fmla="*/ 317 h 1028"/>
                <a:gd name="T44" fmla="*/ 877 w 1088"/>
                <a:gd name="T45" fmla="*/ 378 h 1028"/>
                <a:gd name="T46" fmla="*/ 886 w 1088"/>
                <a:gd name="T47" fmla="*/ 399 h 1028"/>
                <a:gd name="T48" fmla="*/ 704 w 1088"/>
                <a:gd name="T49" fmla="*/ 373 h 1028"/>
                <a:gd name="T50" fmla="*/ 599 w 1088"/>
                <a:gd name="T51" fmla="*/ 335 h 1028"/>
                <a:gd name="T52" fmla="*/ 590 w 1088"/>
                <a:gd name="T53" fmla="*/ 352 h 1028"/>
                <a:gd name="T54" fmla="*/ 708 w 1088"/>
                <a:gd name="T55" fmla="*/ 388 h 1028"/>
                <a:gd name="T56" fmla="*/ 820 w 1088"/>
                <a:gd name="T57" fmla="*/ 424 h 1028"/>
                <a:gd name="T58" fmla="*/ 747 w 1088"/>
                <a:gd name="T59" fmla="*/ 454 h 1028"/>
                <a:gd name="T60" fmla="*/ 827 w 1088"/>
                <a:gd name="T61" fmla="*/ 506 h 1028"/>
                <a:gd name="T62" fmla="*/ 960 w 1088"/>
                <a:gd name="T63" fmla="*/ 540 h 1028"/>
                <a:gd name="T64" fmla="*/ 890 w 1088"/>
                <a:gd name="T65" fmla="*/ 471 h 1028"/>
                <a:gd name="T66" fmla="*/ 995 w 1088"/>
                <a:gd name="T67" fmla="*/ 519 h 1028"/>
                <a:gd name="T68" fmla="*/ 1065 w 1088"/>
                <a:gd name="T69" fmla="*/ 620 h 1028"/>
                <a:gd name="T70" fmla="*/ 1046 w 1088"/>
                <a:gd name="T71" fmla="*/ 812 h 1028"/>
                <a:gd name="T72" fmla="*/ 947 w 1088"/>
                <a:gd name="T73" fmla="*/ 924 h 1028"/>
                <a:gd name="T74" fmla="*/ 960 w 1088"/>
                <a:gd name="T75" fmla="*/ 888 h 1028"/>
                <a:gd name="T76" fmla="*/ 919 w 1088"/>
                <a:gd name="T77" fmla="*/ 910 h 1028"/>
                <a:gd name="T78" fmla="*/ 877 w 1088"/>
                <a:gd name="T79" fmla="*/ 996 h 1028"/>
                <a:gd name="T80" fmla="*/ 958 w 1088"/>
                <a:gd name="T81" fmla="*/ 1009 h 1028"/>
                <a:gd name="T82" fmla="*/ 1023 w 1088"/>
                <a:gd name="T83" fmla="*/ 916 h 1028"/>
                <a:gd name="T84" fmla="*/ 1088 w 1088"/>
                <a:gd name="T85" fmla="*/ 629 h 1028"/>
                <a:gd name="T86" fmla="*/ 1044 w 1088"/>
                <a:gd name="T87" fmla="*/ 426 h 1028"/>
                <a:gd name="T88" fmla="*/ 1006 w 1088"/>
                <a:gd name="T89" fmla="*/ 295 h 1028"/>
                <a:gd name="T90" fmla="*/ 886 w 1088"/>
                <a:gd name="T91" fmla="*/ 114 h 1028"/>
                <a:gd name="T92" fmla="*/ 715 w 1088"/>
                <a:gd name="T93" fmla="*/ 15 h 1028"/>
                <a:gd name="T94" fmla="*/ 413 w 1088"/>
                <a:gd name="T95" fmla="*/ 17 h 1028"/>
                <a:gd name="T96" fmla="*/ 284 w 1088"/>
                <a:gd name="T97" fmla="*/ 51 h 1028"/>
                <a:gd name="T98" fmla="*/ 198 w 1088"/>
                <a:gd name="T99" fmla="*/ 89 h 1028"/>
                <a:gd name="T100" fmla="*/ 69 w 1088"/>
                <a:gd name="T101" fmla="*/ 148 h 1028"/>
                <a:gd name="T102" fmla="*/ 56 w 1088"/>
                <a:gd name="T103" fmla="*/ 243 h 1028"/>
                <a:gd name="T104" fmla="*/ 0 w 1088"/>
                <a:gd name="T105" fmla="*/ 354 h 1028"/>
                <a:gd name="T106" fmla="*/ 73 w 1088"/>
                <a:gd name="T107" fmla="*/ 359 h 10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88"/>
                <a:gd name="T163" fmla="*/ 0 h 1028"/>
                <a:gd name="T164" fmla="*/ 1088 w 1088"/>
                <a:gd name="T165" fmla="*/ 1028 h 102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88" h="1028">
                  <a:moveTo>
                    <a:pt x="73" y="359"/>
                  </a:moveTo>
                  <a:lnTo>
                    <a:pt x="57" y="365"/>
                  </a:lnTo>
                  <a:lnTo>
                    <a:pt x="31" y="361"/>
                  </a:lnTo>
                  <a:lnTo>
                    <a:pt x="21" y="321"/>
                  </a:lnTo>
                  <a:lnTo>
                    <a:pt x="25" y="289"/>
                  </a:lnTo>
                  <a:lnTo>
                    <a:pt x="52" y="264"/>
                  </a:lnTo>
                  <a:lnTo>
                    <a:pt x="82" y="264"/>
                  </a:lnTo>
                  <a:lnTo>
                    <a:pt x="120" y="264"/>
                  </a:lnTo>
                  <a:lnTo>
                    <a:pt x="109" y="245"/>
                  </a:lnTo>
                  <a:lnTo>
                    <a:pt x="173" y="247"/>
                  </a:lnTo>
                  <a:lnTo>
                    <a:pt x="133" y="226"/>
                  </a:lnTo>
                  <a:lnTo>
                    <a:pt x="147" y="205"/>
                  </a:lnTo>
                  <a:lnTo>
                    <a:pt x="177" y="188"/>
                  </a:lnTo>
                  <a:lnTo>
                    <a:pt x="156" y="182"/>
                  </a:lnTo>
                  <a:lnTo>
                    <a:pt x="181" y="160"/>
                  </a:lnTo>
                  <a:lnTo>
                    <a:pt x="213" y="133"/>
                  </a:lnTo>
                  <a:lnTo>
                    <a:pt x="246" y="124"/>
                  </a:lnTo>
                  <a:lnTo>
                    <a:pt x="270" y="122"/>
                  </a:lnTo>
                  <a:lnTo>
                    <a:pt x="253" y="110"/>
                  </a:lnTo>
                  <a:lnTo>
                    <a:pt x="282" y="93"/>
                  </a:lnTo>
                  <a:lnTo>
                    <a:pt x="305" y="78"/>
                  </a:lnTo>
                  <a:lnTo>
                    <a:pt x="322" y="68"/>
                  </a:lnTo>
                  <a:lnTo>
                    <a:pt x="405" y="61"/>
                  </a:lnTo>
                  <a:lnTo>
                    <a:pt x="432" y="38"/>
                  </a:lnTo>
                  <a:lnTo>
                    <a:pt x="487" y="29"/>
                  </a:lnTo>
                  <a:lnTo>
                    <a:pt x="531" y="27"/>
                  </a:lnTo>
                  <a:lnTo>
                    <a:pt x="546" y="11"/>
                  </a:lnTo>
                  <a:lnTo>
                    <a:pt x="662" y="21"/>
                  </a:lnTo>
                  <a:lnTo>
                    <a:pt x="740" y="40"/>
                  </a:lnTo>
                  <a:lnTo>
                    <a:pt x="696" y="44"/>
                  </a:lnTo>
                  <a:lnTo>
                    <a:pt x="757" y="95"/>
                  </a:lnTo>
                  <a:lnTo>
                    <a:pt x="694" y="78"/>
                  </a:lnTo>
                  <a:lnTo>
                    <a:pt x="624" y="80"/>
                  </a:lnTo>
                  <a:lnTo>
                    <a:pt x="639" y="91"/>
                  </a:lnTo>
                  <a:lnTo>
                    <a:pt x="679" y="118"/>
                  </a:lnTo>
                  <a:lnTo>
                    <a:pt x="704" y="133"/>
                  </a:lnTo>
                  <a:lnTo>
                    <a:pt x="727" y="148"/>
                  </a:lnTo>
                  <a:lnTo>
                    <a:pt x="763" y="173"/>
                  </a:lnTo>
                  <a:lnTo>
                    <a:pt x="806" y="207"/>
                  </a:lnTo>
                  <a:lnTo>
                    <a:pt x="825" y="226"/>
                  </a:lnTo>
                  <a:lnTo>
                    <a:pt x="818" y="205"/>
                  </a:lnTo>
                  <a:lnTo>
                    <a:pt x="806" y="184"/>
                  </a:lnTo>
                  <a:lnTo>
                    <a:pt x="786" y="160"/>
                  </a:lnTo>
                  <a:lnTo>
                    <a:pt x="742" y="120"/>
                  </a:lnTo>
                  <a:lnTo>
                    <a:pt x="723" y="105"/>
                  </a:lnTo>
                  <a:lnTo>
                    <a:pt x="782" y="122"/>
                  </a:lnTo>
                  <a:lnTo>
                    <a:pt x="818" y="152"/>
                  </a:lnTo>
                  <a:lnTo>
                    <a:pt x="844" y="177"/>
                  </a:lnTo>
                  <a:lnTo>
                    <a:pt x="799" y="108"/>
                  </a:lnTo>
                  <a:lnTo>
                    <a:pt x="759" y="57"/>
                  </a:lnTo>
                  <a:lnTo>
                    <a:pt x="797" y="76"/>
                  </a:lnTo>
                  <a:lnTo>
                    <a:pt x="827" y="93"/>
                  </a:lnTo>
                  <a:lnTo>
                    <a:pt x="852" y="110"/>
                  </a:lnTo>
                  <a:lnTo>
                    <a:pt x="871" y="133"/>
                  </a:lnTo>
                  <a:lnTo>
                    <a:pt x="892" y="158"/>
                  </a:lnTo>
                  <a:lnTo>
                    <a:pt x="917" y="186"/>
                  </a:lnTo>
                  <a:lnTo>
                    <a:pt x="932" y="230"/>
                  </a:lnTo>
                  <a:lnTo>
                    <a:pt x="957" y="281"/>
                  </a:lnTo>
                  <a:lnTo>
                    <a:pt x="896" y="230"/>
                  </a:lnTo>
                  <a:lnTo>
                    <a:pt x="871" y="192"/>
                  </a:lnTo>
                  <a:lnTo>
                    <a:pt x="882" y="247"/>
                  </a:lnTo>
                  <a:lnTo>
                    <a:pt x="947" y="317"/>
                  </a:lnTo>
                  <a:lnTo>
                    <a:pt x="890" y="317"/>
                  </a:lnTo>
                  <a:lnTo>
                    <a:pt x="814" y="298"/>
                  </a:lnTo>
                  <a:lnTo>
                    <a:pt x="776" y="287"/>
                  </a:lnTo>
                  <a:lnTo>
                    <a:pt x="799" y="317"/>
                  </a:lnTo>
                  <a:lnTo>
                    <a:pt x="822" y="342"/>
                  </a:lnTo>
                  <a:lnTo>
                    <a:pt x="848" y="361"/>
                  </a:lnTo>
                  <a:lnTo>
                    <a:pt x="877" y="378"/>
                  </a:lnTo>
                  <a:lnTo>
                    <a:pt x="900" y="395"/>
                  </a:lnTo>
                  <a:lnTo>
                    <a:pt x="924" y="412"/>
                  </a:lnTo>
                  <a:lnTo>
                    <a:pt x="886" y="399"/>
                  </a:lnTo>
                  <a:lnTo>
                    <a:pt x="848" y="388"/>
                  </a:lnTo>
                  <a:lnTo>
                    <a:pt x="805" y="378"/>
                  </a:lnTo>
                  <a:lnTo>
                    <a:pt x="704" y="373"/>
                  </a:lnTo>
                  <a:lnTo>
                    <a:pt x="637" y="359"/>
                  </a:lnTo>
                  <a:lnTo>
                    <a:pt x="609" y="346"/>
                  </a:lnTo>
                  <a:lnTo>
                    <a:pt x="599" y="335"/>
                  </a:lnTo>
                  <a:lnTo>
                    <a:pt x="575" y="314"/>
                  </a:lnTo>
                  <a:lnTo>
                    <a:pt x="580" y="335"/>
                  </a:lnTo>
                  <a:lnTo>
                    <a:pt x="590" y="352"/>
                  </a:lnTo>
                  <a:lnTo>
                    <a:pt x="607" y="367"/>
                  </a:lnTo>
                  <a:lnTo>
                    <a:pt x="668" y="384"/>
                  </a:lnTo>
                  <a:lnTo>
                    <a:pt x="708" y="388"/>
                  </a:lnTo>
                  <a:lnTo>
                    <a:pt x="787" y="403"/>
                  </a:lnTo>
                  <a:lnTo>
                    <a:pt x="852" y="430"/>
                  </a:lnTo>
                  <a:lnTo>
                    <a:pt x="820" y="424"/>
                  </a:lnTo>
                  <a:lnTo>
                    <a:pt x="768" y="418"/>
                  </a:lnTo>
                  <a:lnTo>
                    <a:pt x="708" y="422"/>
                  </a:lnTo>
                  <a:lnTo>
                    <a:pt x="747" y="454"/>
                  </a:lnTo>
                  <a:lnTo>
                    <a:pt x="780" y="479"/>
                  </a:lnTo>
                  <a:lnTo>
                    <a:pt x="803" y="496"/>
                  </a:lnTo>
                  <a:lnTo>
                    <a:pt x="827" y="506"/>
                  </a:lnTo>
                  <a:lnTo>
                    <a:pt x="860" y="519"/>
                  </a:lnTo>
                  <a:lnTo>
                    <a:pt x="903" y="532"/>
                  </a:lnTo>
                  <a:lnTo>
                    <a:pt x="960" y="540"/>
                  </a:lnTo>
                  <a:lnTo>
                    <a:pt x="943" y="519"/>
                  </a:lnTo>
                  <a:lnTo>
                    <a:pt x="913" y="492"/>
                  </a:lnTo>
                  <a:lnTo>
                    <a:pt x="890" y="471"/>
                  </a:lnTo>
                  <a:lnTo>
                    <a:pt x="938" y="490"/>
                  </a:lnTo>
                  <a:lnTo>
                    <a:pt x="972" y="507"/>
                  </a:lnTo>
                  <a:lnTo>
                    <a:pt x="995" y="519"/>
                  </a:lnTo>
                  <a:lnTo>
                    <a:pt x="1016" y="545"/>
                  </a:lnTo>
                  <a:lnTo>
                    <a:pt x="1023" y="563"/>
                  </a:lnTo>
                  <a:lnTo>
                    <a:pt x="1065" y="620"/>
                  </a:lnTo>
                  <a:lnTo>
                    <a:pt x="1067" y="682"/>
                  </a:lnTo>
                  <a:lnTo>
                    <a:pt x="1063" y="732"/>
                  </a:lnTo>
                  <a:lnTo>
                    <a:pt x="1046" y="812"/>
                  </a:lnTo>
                  <a:lnTo>
                    <a:pt x="1019" y="872"/>
                  </a:lnTo>
                  <a:lnTo>
                    <a:pt x="1004" y="899"/>
                  </a:lnTo>
                  <a:lnTo>
                    <a:pt x="947" y="924"/>
                  </a:lnTo>
                  <a:lnTo>
                    <a:pt x="913" y="933"/>
                  </a:lnTo>
                  <a:lnTo>
                    <a:pt x="930" y="918"/>
                  </a:lnTo>
                  <a:lnTo>
                    <a:pt x="960" y="888"/>
                  </a:lnTo>
                  <a:lnTo>
                    <a:pt x="985" y="832"/>
                  </a:lnTo>
                  <a:lnTo>
                    <a:pt x="949" y="878"/>
                  </a:lnTo>
                  <a:lnTo>
                    <a:pt x="919" y="910"/>
                  </a:lnTo>
                  <a:lnTo>
                    <a:pt x="901" y="928"/>
                  </a:lnTo>
                  <a:lnTo>
                    <a:pt x="879" y="954"/>
                  </a:lnTo>
                  <a:lnTo>
                    <a:pt x="877" y="996"/>
                  </a:lnTo>
                  <a:lnTo>
                    <a:pt x="924" y="996"/>
                  </a:lnTo>
                  <a:lnTo>
                    <a:pt x="947" y="1028"/>
                  </a:lnTo>
                  <a:lnTo>
                    <a:pt x="958" y="1009"/>
                  </a:lnTo>
                  <a:lnTo>
                    <a:pt x="974" y="986"/>
                  </a:lnTo>
                  <a:lnTo>
                    <a:pt x="997" y="954"/>
                  </a:lnTo>
                  <a:lnTo>
                    <a:pt x="1023" y="916"/>
                  </a:lnTo>
                  <a:lnTo>
                    <a:pt x="1048" y="870"/>
                  </a:lnTo>
                  <a:lnTo>
                    <a:pt x="1074" y="783"/>
                  </a:lnTo>
                  <a:lnTo>
                    <a:pt x="1088" y="629"/>
                  </a:lnTo>
                  <a:lnTo>
                    <a:pt x="1067" y="561"/>
                  </a:lnTo>
                  <a:lnTo>
                    <a:pt x="1055" y="488"/>
                  </a:lnTo>
                  <a:lnTo>
                    <a:pt x="1044" y="426"/>
                  </a:lnTo>
                  <a:lnTo>
                    <a:pt x="1031" y="369"/>
                  </a:lnTo>
                  <a:lnTo>
                    <a:pt x="1017" y="327"/>
                  </a:lnTo>
                  <a:lnTo>
                    <a:pt x="1006" y="295"/>
                  </a:lnTo>
                  <a:lnTo>
                    <a:pt x="993" y="264"/>
                  </a:lnTo>
                  <a:lnTo>
                    <a:pt x="941" y="192"/>
                  </a:lnTo>
                  <a:lnTo>
                    <a:pt x="886" y="114"/>
                  </a:lnTo>
                  <a:lnTo>
                    <a:pt x="787" y="48"/>
                  </a:lnTo>
                  <a:lnTo>
                    <a:pt x="740" y="27"/>
                  </a:lnTo>
                  <a:lnTo>
                    <a:pt x="715" y="15"/>
                  </a:lnTo>
                  <a:lnTo>
                    <a:pt x="656" y="0"/>
                  </a:lnTo>
                  <a:lnTo>
                    <a:pt x="514" y="2"/>
                  </a:lnTo>
                  <a:lnTo>
                    <a:pt x="413" y="17"/>
                  </a:lnTo>
                  <a:lnTo>
                    <a:pt x="396" y="27"/>
                  </a:lnTo>
                  <a:lnTo>
                    <a:pt x="388" y="34"/>
                  </a:lnTo>
                  <a:lnTo>
                    <a:pt x="284" y="51"/>
                  </a:lnTo>
                  <a:lnTo>
                    <a:pt x="251" y="68"/>
                  </a:lnTo>
                  <a:lnTo>
                    <a:pt x="234" y="80"/>
                  </a:lnTo>
                  <a:lnTo>
                    <a:pt x="198" y="89"/>
                  </a:lnTo>
                  <a:lnTo>
                    <a:pt x="152" y="106"/>
                  </a:lnTo>
                  <a:lnTo>
                    <a:pt x="113" y="124"/>
                  </a:lnTo>
                  <a:lnTo>
                    <a:pt x="69" y="148"/>
                  </a:lnTo>
                  <a:lnTo>
                    <a:pt x="52" y="192"/>
                  </a:lnTo>
                  <a:lnTo>
                    <a:pt x="48" y="219"/>
                  </a:lnTo>
                  <a:lnTo>
                    <a:pt x="56" y="243"/>
                  </a:lnTo>
                  <a:lnTo>
                    <a:pt x="31" y="258"/>
                  </a:lnTo>
                  <a:lnTo>
                    <a:pt x="0" y="295"/>
                  </a:lnTo>
                  <a:lnTo>
                    <a:pt x="0" y="354"/>
                  </a:lnTo>
                  <a:lnTo>
                    <a:pt x="27" y="376"/>
                  </a:lnTo>
                  <a:lnTo>
                    <a:pt x="67" y="376"/>
                  </a:lnTo>
                  <a:lnTo>
                    <a:pt x="73" y="359"/>
                  </a:lnTo>
                  <a:close/>
                </a:path>
              </a:pathLst>
            </a:custGeom>
            <a:solidFill>
              <a:srgbClr val="000000"/>
            </a:solidFill>
            <a:ln w="9525">
              <a:noFill/>
              <a:round/>
              <a:headEnd/>
              <a:tailEnd/>
            </a:ln>
          </p:spPr>
          <p:txBody>
            <a:bodyPr/>
            <a:lstStyle/>
            <a:p>
              <a:endParaRPr lang="id-ID"/>
            </a:p>
          </p:txBody>
        </p:sp>
        <p:sp>
          <p:nvSpPr>
            <p:cNvPr id="12384" name="Freeform 93"/>
            <p:cNvSpPr>
              <a:spLocks/>
            </p:cNvSpPr>
            <p:nvPr/>
          </p:nvSpPr>
          <p:spPr bwMode="auto">
            <a:xfrm>
              <a:off x="2134" y="1722"/>
              <a:ext cx="235" cy="266"/>
            </a:xfrm>
            <a:custGeom>
              <a:avLst/>
              <a:gdLst>
                <a:gd name="T0" fmla="*/ 70 w 469"/>
                <a:gd name="T1" fmla="*/ 24 h 532"/>
                <a:gd name="T2" fmla="*/ 114 w 469"/>
                <a:gd name="T3" fmla="*/ 60 h 532"/>
                <a:gd name="T4" fmla="*/ 150 w 469"/>
                <a:gd name="T5" fmla="*/ 97 h 532"/>
                <a:gd name="T6" fmla="*/ 175 w 469"/>
                <a:gd name="T7" fmla="*/ 136 h 532"/>
                <a:gd name="T8" fmla="*/ 188 w 469"/>
                <a:gd name="T9" fmla="*/ 214 h 532"/>
                <a:gd name="T10" fmla="*/ 190 w 469"/>
                <a:gd name="T11" fmla="*/ 285 h 532"/>
                <a:gd name="T12" fmla="*/ 205 w 469"/>
                <a:gd name="T13" fmla="*/ 351 h 532"/>
                <a:gd name="T14" fmla="*/ 220 w 469"/>
                <a:gd name="T15" fmla="*/ 382 h 532"/>
                <a:gd name="T16" fmla="*/ 241 w 469"/>
                <a:gd name="T17" fmla="*/ 408 h 532"/>
                <a:gd name="T18" fmla="*/ 273 w 469"/>
                <a:gd name="T19" fmla="*/ 446 h 532"/>
                <a:gd name="T20" fmla="*/ 287 w 469"/>
                <a:gd name="T21" fmla="*/ 460 h 532"/>
                <a:gd name="T22" fmla="*/ 308 w 469"/>
                <a:gd name="T23" fmla="*/ 469 h 532"/>
                <a:gd name="T24" fmla="*/ 401 w 469"/>
                <a:gd name="T25" fmla="*/ 471 h 532"/>
                <a:gd name="T26" fmla="*/ 469 w 469"/>
                <a:gd name="T27" fmla="*/ 477 h 532"/>
                <a:gd name="T28" fmla="*/ 378 w 469"/>
                <a:gd name="T29" fmla="*/ 488 h 532"/>
                <a:gd name="T30" fmla="*/ 355 w 469"/>
                <a:gd name="T31" fmla="*/ 499 h 532"/>
                <a:gd name="T32" fmla="*/ 342 w 469"/>
                <a:gd name="T33" fmla="*/ 507 h 532"/>
                <a:gd name="T34" fmla="*/ 334 w 469"/>
                <a:gd name="T35" fmla="*/ 532 h 532"/>
                <a:gd name="T36" fmla="*/ 289 w 469"/>
                <a:gd name="T37" fmla="*/ 528 h 532"/>
                <a:gd name="T38" fmla="*/ 289 w 469"/>
                <a:gd name="T39" fmla="*/ 484 h 532"/>
                <a:gd name="T40" fmla="*/ 252 w 469"/>
                <a:gd name="T41" fmla="*/ 448 h 532"/>
                <a:gd name="T42" fmla="*/ 224 w 469"/>
                <a:gd name="T43" fmla="*/ 420 h 532"/>
                <a:gd name="T44" fmla="*/ 203 w 469"/>
                <a:gd name="T45" fmla="*/ 397 h 532"/>
                <a:gd name="T46" fmla="*/ 180 w 469"/>
                <a:gd name="T47" fmla="*/ 340 h 532"/>
                <a:gd name="T48" fmla="*/ 167 w 469"/>
                <a:gd name="T49" fmla="*/ 294 h 532"/>
                <a:gd name="T50" fmla="*/ 165 w 469"/>
                <a:gd name="T51" fmla="*/ 218 h 532"/>
                <a:gd name="T52" fmla="*/ 155 w 469"/>
                <a:gd name="T53" fmla="*/ 146 h 532"/>
                <a:gd name="T54" fmla="*/ 106 w 469"/>
                <a:gd name="T55" fmla="*/ 79 h 532"/>
                <a:gd name="T56" fmla="*/ 34 w 469"/>
                <a:gd name="T57" fmla="*/ 22 h 532"/>
                <a:gd name="T58" fmla="*/ 0 w 469"/>
                <a:gd name="T59" fmla="*/ 0 h 532"/>
                <a:gd name="T60" fmla="*/ 70 w 469"/>
                <a:gd name="T61" fmla="*/ 24 h 532"/>
                <a:gd name="T62" fmla="*/ 70 w 469"/>
                <a:gd name="T63" fmla="*/ 24 h 5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69"/>
                <a:gd name="T97" fmla="*/ 0 h 532"/>
                <a:gd name="T98" fmla="*/ 469 w 469"/>
                <a:gd name="T99" fmla="*/ 532 h 5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69" h="532">
                  <a:moveTo>
                    <a:pt x="70" y="24"/>
                  </a:moveTo>
                  <a:lnTo>
                    <a:pt x="114" y="60"/>
                  </a:lnTo>
                  <a:lnTo>
                    <a:pt x="150" y="97"/>
                  </a:lnTo>
                  <a:lnTo>
                    <a:pt x="175" y="136"/>
                  </a:lnTo>
                  <a:lnTo>
                    <a:pt x="188" y="214"/>
                  </a:lnTo>
                  <a:lnTo>
                    <a:pt x="190" y="285"/>
                  </a:lnTo>
                  <a:lnTo>
                    <a:pt x="205" y="351"/>
                  </a:lnTo>
                  <a:lnTo>
                    <a:pt x="220" y="382"/>
                  </a:lnTo>
                  <a:lnTo>
                    <a:pt x="241" y="408"/>
                  </a:lnTo>
                  <a:lnTo>
                    <a:pt x="273" y="446"/>
                  </a:lnTo>
                  <a:lnTo>
                    <a:pt x="287" y="460"/>
                  </a:lnTo>
                  <a:lnTo>
                    <a:pt x="308" y="469"/>
                  </a:lnTo>
                  <a:lnTo>
                    <a:pt x="401" y="471"/>
                  </a:lnTo>
                  <a:lnTo>
                    <a:pt x="469" y="477"/>
                  </a:lnTo>
                  <a:lnTo>
                    <a:pt x="378" y="488"/>
                  </a:lnTo>
                  <a:lnTo>
                    <a:pt x="355" y="499"/>
                  </a:lnTo>
                  <a:lnTo>
                    <a:pt x="342" y="507"/>
                  </a:lnTo>
                  <a:lnTo>
                    <a:pt x="334" y="532"/>
                  </a:lnTo>
                  <a:lnTo>
                    <a:pt x="289" y="528"/>
                  </a:lnTo>
                  <a:lnTo>
                    <a:pt x="289" y="484"/>
                  </a:lnTo>
                  <a:lnTo>
                    <a:pt x="252" y="448"/>
                  </a:lnTo>
                  <a:lnTo>
                    <a:pt x="224" y="420"/>
                  </a:lnTo>
                  <a:lnTo>
                    <a:pt x="203" y="397"/>
                  </a:lnTo>
                  <a:lnTo>
                    <a:pt x="180" y="340"/>
                  </a:lnTo>
                  <a:lnTo>
                    <a:pt x="167" y="294"/>
                  </a:lnTo>
                  <a:lnTo>
                    <a:pt x="165" y="218"/>
                  </a:lnTo>
                  <a:lnTo>
                    <a:pt x="155" y="146"/>
                  </a:lnTo>
                  <a:lnTo>
                    <a:pt x="106" y="79"/>
                  </a:lnTo>
                  <a:lnTo>
                    <a:pt x="34" y="22"/>
                  </a:lnTo>
                  <a:lnTo>
                    <a:pt x="0" y="0"/>
                  </a:lnTo>
                  <a:lnTo>
                    <a:pt x="70" y="24"/>
                  </a:lnTo>
                  <a:close/>
                </a:path>
              </a:pathLst>
            </a:custGeom>
            <a:solidFill>
              <a:srgbClr val="000000"/>
            </a:solidFill>
            <a:ln w="9525">
              <a:noFill/>
              <a:round/>
              <a:headEnd/>
              <a:tailEnd/>
            </a:ln>
          </p:spPr>
          <p:txBody>
            <a:bodyPr/>
            <a:lstStyle/>
            <a:p>
              <a:endParaRPr lang="id-ID"/>
            </a:p>
          </p:txBody>
        </p:sp>
        <p:sp>
          <p:nvSpPr>
            <p:cNvPr id="12385" name="Freeform 94"/>
            <p:cNvSpPr>
              <a:spLocks/>
            </p:cNvSpPr>
            <p:nvPr/>
          </p:nvSpPr>
          <p:spPr bwMode="auto">
            <a:xfrm>
              <a:off x="2273" y="1893"/>
              <a:ext cx="135" cy="219"/>
            </a:xfrm>
            <a:custGeom>
              <a:avLst/>
              <a:gdLst>
                <a:gd name="T0" fmla="*/ 196 w 270"/>
                <a:gd name="T1" fmla="*/ 127 h 439"/>
                <a:gd name="T2" fmla="*/ 245 w 270"/>
                <a:gd name="T3" fmla="*/ 135 h 439"/>
                <a:gd name="T4" fmla="*/ 255 w 270"/>
                <a:gd name="T5" fmla="*/ 157 h 439"/>
                <a:gd name="T6" fmla="*/ 245 w 270"/>
                <a:gd name="T7" fmla="*/ 190 h 439"/>
                <a:gd name="T8" fmla="*/ 236 w 270"/>
                <a:gd name="T9" fmla="*/ 218 h 439"/>
                <a:gd name="T10" fmla="*/ 221 w 270"/>
                <a:gd name="T11" fmla="*/ 247 h 439"/>
                <a:gd name="T12" fmla="*/ 204 w 270"/>
                <a:gd name="T13" fmla="*/ 271 h 439"/>
                <a:gd name="T14" fmla="*/ 186 w 270"/>
                <a:gd name="T15" fmla="*/ 296 h 439"/>
                <a:gd name="T16" fmla="*/ 169 w 270"/>
                <a:gd name="T17" fmla="*/ 319 h 439"/>
                <a:gd name="T18" fmla="*/ 148 w 270"/>
                <a:gd name="T19" fmla="*/ 338 h 439"/>
                <a:gd name="T20" fmla="*/ 110 w 270"/>
                <a:gd name="T21" fmla="*/ 353 h 439"/>
                <a:gd name="T22" fmla="*/ 97 w 270"/>
                <a:gd name="T23" fmla="*/ 351 h 439"/>
                <a:gd name="T24" fmla="*/ 82 w 270"/>
                <a:gd name="T25" fmla="*/ 329 h 439"/>
                <a:gd name="T26" fmla="*/ 82 w 270"/>
                <a:gd name="T27" fmla="*/ 357 h 439"/>
                <a:gd name="T28" fmla="*/ 105 w 270"/>
                <a:gd name="T29" fmla="*/ 395 h 439"/>
                <a:gd name="T30" fmla="*/ 124 w 270"/>
                <a:gd name="T31" fmla="*/ 386 h 439"/>
                <a:gd name="T32" fmla="*/ 154 w 270"/>
                <a:gd name="T33" fmla="*/ 374 h 439"/>
                <a:gd name="T34" fmla="*/ 169 w 270"/>
                <a:gd name="T35" fmla="*/ 420 h 439"/>
                <a:gd name="T36" fmla="*/ 200 w 270"/>
                <a:gd name="T37" fmla="*/ 439 h 439"/>
                <a:gd name="T38" fmla="*/ 209 w 270"/>
                <a:gd name="T39" fmla="*/ 439 h 439"/>
                <a:gd name="T40" fmla="*/ 226 w 270"/>
                <a:gd name="T41" fmla="*/ 422 h 439"/>
                <a:gd name="T42" fmla="*/ 196 w 270"/>
                <a:gd name="T43" fmla="*/ 422 h 439"/>
                <a:gd name="T44" fmla="*/ 171 w 270"/>
                <a:gd name="T45" fmla="*/ 387 h 439"/>
                <a:gd name="T46" fmla="*/ 164 w 270"/>
                <a:gd name="T47" fmla="*/ 361 h 439"/>
                <a:gd name="T48" fmla="*/ 177 w 270"/>
                <a:gd name="T49" fmla="*/ 338 h 439"/>
                <a:gd name="T50" fmla="*/ 198 w 270"/>
                <a:gd name="T51" fmla="*/ 311 h 439"/>
                <a:gd name="T52" fmla="*/ 226 w 270"/>
                <a:gd name="T53" fmla="*/ 279 h 439"/>
                <a:gd name="T54" fmla="*/ 240 w 270"/>
                <a:gd name="T55" fmla="*/ 239 h 439"/>
                <a:gd name="T56" fmla="*/ 249 w 270"/>
                <a:gd name="T57" fmla="*/ 275 h 439"/>
                <a:gd name="T58" fmla="*/ 259 w 270"/>
                <a:gd name="T59" fmla="*/ 243 h 439"/>
                <a:gd name="T60" fmla="*/ 270 w 270"/>
                <a:gd name="T61" fmla="*/ 199 h 439"/>
                <a:gd name="T62" fmla="*/ 262 w 270"/>
                <a:gd name="T63" fmla="*/ 135 h 439"/>
                <a:gd name="T64" fmla="*/ 232 w 270"/>
                <a:gd name="T65" fmla="*/ 119 h 439"/>
                <a:gd name="T66" fmla="*/ 213 w 270"/>
                <a:gd name="T67" fmla="*/ 110 h 439"/>
                <a:gd name="T68" fmla="*/ 164 w 270"/>
                <a:gd name="T69" fmla="*/ 100 h 439"/>
                <a:gd name="T70" fmla="*/ 90 w 270"/>
                <a:gd name="T71" fmla="*/ 43 h 439"/>
                <a:gd name="T72" fmla="*/ 38 w 270"/>
                <a:gd name="T73" fmla="*/ 0 h 439"/>
                <a:gd name="T74" fmla="*/ 59 w 270"/>
                <a:gd name="T75" fmla="*/ 28 h 439"/>
                <a:gd name="T76" fmla="*/ 78 w 270"/>
                <a:gd name="T77" fmla="*/ 51 h 439"/>
                <a:gd name="T78" fmla="*/ 93 w 270"/>
                <a:gd name="T79" fmla="*/ 72 h 439"/>
                <a:gd name="T80" fmla="*/ 112 w 270"/>
                <a:gd name="T81" fmla="*/ 87 h 439"/>
                <a:gd name="T82" fmla="*/ 135 w 270"/>
                <a:gd name="T83" fmla="*/ 100 h 439"/>
                <a:gd name="T84" fmla="*/ 162 w 270"/>
                <a:gd name="T85" fmla="*/ 114 h 439"/>
                <a:gd name="T86" fmla="*/ 107 w 270"/>
                <a:gd name="T87" fmla="*/ 114 h 439"/>
                <a:gd name="T88" fmla="*/ 48 w 270"/>
                <a:gd name="T89" fmla="*/ 85 h 439"/>
                <a:gd name="T90" fmla="*/ 12 w 270"/>
                <a:gd name="T91" fmla="*/ 42 h 439"/>
                <a:gd name="T92" fmla="*/ 0 w 270"/>
                <a:gd name="T93" fmla="*/ 9 h 439"/>
                <a:gd name="T94" fmla="*/ 0 w 270"/>
                <a:gd name="T95" fmla="*/ 47 h 439"/>
                <a:gd name="T96" fmla="*/ 10 w 270"/>
                <a:gd name="T97" fmla="*/ 64 h 439"/>
                <a:gd name="T98" fmla="*/ 31 w 270"/>
                <a:gd name="T99" fmla="*/ 87 h 439"/>
                <a:gd name="T100" fmla="*/ 51 w 270"/>
                <a:gd name="T101" fmla="*/ 108 h 439"/>
                <a:gd name="T102" fmla="*/ 65 w 270"/>
                <a:gd name="T103" fmla="*/ 119 h 439"/>
                <a:gd name="T104" fmla="*/ 95 w 270"/>
                <a:gd name="T105" fmla="*/ 129 h 439"/>
                <a:gd name="T106" fmla="*/ 118 w 270"/>
                <a:gd name="T107" fmla="*/ 135 h 439"/>
                <a:gd name="T108" fmla="*/ 196 w 270"/>
                <a:gd name="T109" fmla="*/ 127 h 439"/>
                <a:gd name="T110" fmla="*/ 196 w 270"/>
                <a:gd name="T111" fmla="*/ 127 h 43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0"/>
                <a:gd name="T169" fmla="*/ 0 h 439"/>
                <a:gd name="T170" fmla="*/ 270 w 270"/>
                <a:gd name="T171" fmla="*/ 439 h 43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0" h="439">
                  <a:moveTo>
                    <a:pt x="196" y="127"/>
                  </a:moveTo>
                  <a:lnTo>
                    <a:pt x="245" y="135"/>
                  </a:lnTo>
                  <a:lnTo>
                    <a:pt x="255" y="157"/>
                  </a:lnTo>
                  <a:lnTo>
                    <a:pt x="245" y="190"/>
                  </a:lnTo>
                  <a:lnTo>
                    <a:pt x="236" y="218"/>
                  </a:lnTo>
                  <a:lnTo>
                    <a:pt x="221" y="247"/>
                  </a:lnTo>
                  <a:lnTo>
                    <a:pt x="204" y="271"/>
                  </a:lnTo>
                  <a:lnTo>
                    <a:pt x="186" y="296"/>
                  </a:lnTo>
                  <a:lnTo>
                    <a:pt x="169" y="319"/>
                  </a:lnTo>
                  <a:lnTo>
                    <a:pt x="148" y="338"/>
                  </a:lnTo>
                  <a:lnTo>
                    <a:pt x="110" y="353"/>
                  </a:lnTo>
                  <a:lnTo>
                    <a:pt x="97" y="351"/>
                  </a:lnTo>
                  <a:lnTo>
                    <a:pt x="82" y="329"/>
                  </a:lnTo>
                  <a:lnTo>
                    <a:pt x="82" y="357"/>
                  </a:lnTo>
                  <a:lnTo>
                    <a:pt x="105" y="395"/>
                  </a:lnTo>
                  <a:lnTo>
                    <a:pt x="124" y="386"/>
                  </a:lnTo>
                  <a:lnTo>
                    <a:pt x="154" y="374"/>
                  </a:lnTo>
                  <a:lnTo>
                    <a:pt x="169" y="420"/>
                  </a:lnTo>
                  <a:lnTo>
                    <a:pt x="200" y="439"/>
                  </a:lnTo>
                  <a:lnTo>
                    <a:pt x="209" y="439"/>
                  </a:lnTo>
                  <a:lnTo>
                    <a:pt x="226" y="422"/>
                  </a:lnTo>
                  <a:lnTo>
                    <a:pt x="196" y="422"/>
                  </a:lnTo>
                  <a:lnTo>
                    <a:pt x="171" y="387"/>
                  </a:lnTo>
                  <a:lnTo>
                    <a:pt x="164" y="361"/>
                  </a:lnTo>
                  <a:lnTo>
                    <a:pt x="177" y="338"/>
                  </a:lnTo>
                  <a:lnTo>
                    <a:pt x="198" y="311"/>
                  </a:lnTo>
                  <a:lnTo>
                    <a:pt x="226" y="279"/>
                  </a:lnTo>
                  <a:lnTo>
                    <a:pt x="240" y="239"/>
                  </a:lnTo>
                  <a:lnTo>
                    <a:pt x="249" y="275"/>
                  </a:lnTo>
                  <a:lnTo>
                    <a:pt x="259" y="243"/>
                  </a:lnTo>
                  <a:lnTo>
                    <a:pt x="270" y="199"/>
                  </a:lnTo>
                  <a:lnTo>
                    <a:pt x="262" y="135"/>
                  </a:lnTo>
                  <a:lnTo>
                    <a:pt x="232" y="119"/>
                  </a:lnTo>
                  <a:lnTo>
                    <a:pt x="213" y="110"/>
                  </a:lnTo>
                  <a:lnTo>
                    <a:pt x="164" y="100"/>
                  </a:lnTo>
                  <a:lnTo>
                    <a:pt x="90" y="43"/>
                  </a:lnTo>
                  <a:lnTo>
                    <a:pt x="38" y="0"/>
                  </a:lnTo>
                  <a:lnTo>
                    <a:pt x="59" y="28"/>
                  </a:lnTo>
                  <a:lnTo>
                    <a:pt x="78" y="51"/>
                  </a:lnTo>
                  <a:lnTo>
                    <a:pt x="93" y="72"/>
                  </a:lnTo>
                  <a:lnTo>
                    <a:pt x="112" y="87"/>
                  </a:lnTo>
                  <a:lnTo>
                    <a:pt x="135" y="100"/>
                  </a:lnTo>
                  <a:lnTo>
                    <a:pt x="162" y="114"/>
                  </a:lnTo>
                  <a:lnTo>
                    <a:pt x="107" y="114"/>
                  </a:lnTo>
                  <a:lnTo>
                    <a:pt x="48" y="85"/>
                  </a:lnTo>
                  <a:lnTo>
                    <a:pt x="12" y="42"/>
                  </a:lnTo>
                  <a:lnTo>
                    <a:pt x="0" y="9"/>
                  </a:lnTo>
                  <a:lnTo>
                    <a:pt x="0" y="47"/>
                  </a:lnTo>
                  <a:lnTo>
                    <a:pt x="10" y="64"/>
                  </a:lnTo>
                  <a:lnTo>
                    <a:pt x="31" y="87"/>
                  </a:lnTo>
                  <a:lnTo>
                    <a:pt x="51" y="108"/>
                  </a:lnTo>
                  <a:lnTo>
                    <a:pt x="65" y="119"/>
                  </a:lnTo>
                  <a:lnTo>
                    <a:pt x="95" y="129"/>
                  </a:lnTo>
                  <a:lnTo>
                    <a:pt x="118" y="135"/>
                  </a:lnTo>
                  <a:lnTo>
                    <a:pt x="196" y="127"/>
                  </a:lnTo>
                  <a:close/>
                </a:path>
              </a:pathLst>
            </a:custGeom>
            <a:solidFill>
              <a:srgbClr val="000000"/>
            </a:solidFill>
            <a:ln w="9525">
              <a:noFill/>
              <a:round/>
              <a:headEnd/>
              <a:tailEnd/>
            </a:ln>
          </p:spPr>
          <p:txBody>
            <a:bodyPr/>
            <a:lstStyle/>
            <a:p>
              <a:endParaRPr lang="id-ID"/>
            </a:p>
          </p:txBody>
        </p:sp>
        <p:sp>
          <p:nvSpPr>
            <p:cNvPr id="12386" name="Freeform 95"/>
            <p:cNvSpPr>
              <a:spLocks/>
            </p:cNvSpPr>
            <p:nvPr/>
          </p:nvSpPr>
          <p:spPr bwMode="auto">
            <a:xfrm>
              <a:off x="2247" y="1804"/>
              <a:ext cx="180" cy="110"/>
            </a:xfrm>
            <a:custGeom>
              <a:avLst/>
              <a:gdLst>
                <a:gd name="T0" fmla="*/ 0 w 359"/>
                <a:gd name="T1" fmla="*/ 0 h 221"/>
                <a:gd name="T2" fmla="*/ 7 w 359"/>
                <a:gd name="T3" fmla="*/ 11 h 221"/>
                <a:gd name="T4" fmla="*/ 28 w 359"/>
                <a:gd name="T5" fmla="*/ 40 h 221"/>
                <a:gd name="T6" fmla="*/ 55 w 359"/>
                <a:gd name="T7" fmla="*/ 76 h 221"/>
                <a:gd name="T8" fmla="*/ 82 w 359"/>
                <a:gd name="T9" fmla="*/ 108 h 221"/>
                <a:gd name="T10" fmla="*/ 118 w 359"/>
                <a:gd name="T11" fmla="*/ 137 h 221"/>
                <a:gd name="T12" fmla="*/ 141 w 359"/>
                <a:gd name="T13" fmla="*/ 150 h 221"/>
                <a:gd name="T14" fmla="*/ 165 w 359"/>
                <a:gd name="T15" fmla="*/ 162 h 221"/>
                <a:gd name="T16" fmla="*/ 213 w 359"/>
                <a:gd name="T17" fmla="*/ 179 h 221"/>
                <a:gd name="T18" fmla="*/ 245 w 359"/>
                <a:gd name="T19" fmla="*/ 186 h 221"/>
                <a:gd name="T20" fmla="*/ 313 w 359"/>
                <a:gd name="T21" fmla="*/ 205 h 221"/>
                <a:gd name="T22" fmla="*/ 359 w 359"/>
                <a:gd name="T23" fmla="*/ 221 h 221"/>
                <a:gd name="T24" fmla="*/ 352 w 359"/>
                <a:gd name="T25" fmla="*/ 215 h 221"/>
                <a:gd name="T26" fmla="*/ 332 w 359"/>
                <a:gd name="T27" fmla="*/ 202 h 221"/>
                <a:gd name="T28" fmla="*/ 310 w 359"/>
                <a:gd name="T29" fmla="*/ 186 h 221"/>
                <a:gd name="T30" fmla="*/ 293 w 359"/>
                <a:gd name="T31" fmla="*/ 177 h 221"/>
                <a:gd name="T32" fmla="*/ 243 w 359"/>
                <a:gd name="T33" fmla="*/ 163 h 221"/>
                <a:gd name="T34" fmla="*/ 182 w 359"/>
                <a:gd name="T35" fmla="*/ 143 h 221"/>
                <a:gd name="T36" fmla="*/ 142 w 359"/>
                <a:gd name="T37" fmla="*/ 120 h 221"/>
                <a:gd name="T38" fmla="*/ 125 w 359"/>
                <a:gd name="T39" fmla="*/ 106 h 221"/>
                <a:gd name="T40" fmla="*/ 97 w 359"/>
                <a:gd name="T41" fmla="*/ 74 h 221"/>
                <a:gd name="T42" fmla="*/ 44 w 359"/>
                <a:gd name="T43" fmla="*/ 36 h 221"/>
                <a:gd name="T44" fmla="*/ 0 w 359"/>
                <a:gd name="T45" fmla="*/ 0 h 221"/>
                <a:gd name="T46" fmla="*/ 0 w 359"/>
                <a:gd name="T47" fmla="*/ 0 h 2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59"/>
                <a:gd name="T73" fmla="*/ 0 h 221"/>
                <a:gd name="T74" fmla="*/ 359 w 359"/>
                <a:gd name="T75" fmla="*/ 221 h 2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59" h="221">
                  <a:moveTo>
                    <a:pt x="0" y="0"/>
                  </a:moveTo>
                  <a:lnTo>
                    <a:pt x="7" y="11"/>
                  </a:lnTo>
                  <a:lnTo>
                    <a:pt x="28" y="40"/>
                  </a:lnTo>
                  <a:lnTo>
                    <a:pt x="55" y="76"/>
                  </a:lnTo>
                  <a:lnTo>
                    <a:pt x="82" y="108"/>
                  </a:lnTo>
                  <a:lnTo>
                    <a:pt x="118" y="137"/>
                  </a:lnTo>
                  <a:lnTo>
                    <a:pt x="141" y="150"/>
                  </a:lnTo>
                  <a:lnTo>
                    <a:pt x="165" y="162"/>
                  </a:lnTo>
                  <a:lnTo>
                    <a:pt x="213" y="179"/>
                  </a:lnTo>
                  <a:lnTo>
                    <a:pt x="245" y="186"/>
                  </a:lnTo>
                  <a:lnTo>
                    <a:pt x="313" y="205"/>
                  </a:lnTo>
                  <a:lnTo>
                    <a:pt x="359" y="221"/>
                  </a:lnTo>
                  <a:lnTo>
                    <a:pt x="352" y="215"/>
                  </a:lnTo>
                  <a:lnTo>
                    <a:pt x="332" y="202"/>
                  </a:lnTo>
                  <a:lnTo>
                    <a:pt x="310" y="186"/>
                  </a:lnTo>
                  <a:lnTo>
                    <a:pt x="293" y="177"/>
                  </a:lnTo>
                  <a:lnTo>
                    <a:pt x="243" y="163"/>
                  </a:lnTo>
                  <a:lnTo>
                    <a:pt x="182" y="143"/>
                  </a:lnTo>
                  <a:lnTo>
                    <a:pt x="142" y="120"/>
                  </a:lnTo>
                  <a:lnTo>
                    <a:pt x="125" y="106"/>
                  </a:lnTo>
                  <a:lnTo>
                    <a:pt x="97" y="74"/>
                  </a:lnTo>
                  <a:lnTo>
                    <a:pt x="44" y="36"/>
                  </a:lnTo>
                  <a:lnTo>
                    <a:pt x="0" y="0"/>
                  </a:lnTo>
                  <a:close/>
                </a:path>
              </a:pathLst>
            </a:custGeom>
            <a:solidFill>
              <a:srgbClr val="000000"/>
            </a:solidFill>
            <a:ln w="9525">
              <a:noFill/>
              <a:round/>
              <a:headEnd/>
              <a:tailEnd/>
            </a:ln>
          </p:spPr>
          <p:txBody>
            <a:bodyPr/>
            <a:lstStyle/>
            <a:p>
              <a:endParaRPr lang="id-ID"/>
            </a:p>
          </p:txBody>
        </p:sp>
        <p:sp>
          <p:nvSpPr>
            <p:cNvPr id="12387" name="Freeform 96"/>
            <p:cNvSpPr>
              <a:spLocks/>
            </p:cNvSpPr>
            <p:nvPr/>
          </p:nvSpPr>
          <p:spPr bwMode="auto">
            <a:xfrm>
              <a:off x="2268" y="1831"/>
              <a:ext cx="55" cy="76"/>
            </a:xfrm>
            <a:custGeom>
              <a:avLst/>
              <a:gdLst>
                <a:gd name="T0" fmla="*/ 0 w 108"/>
                <a:gd name="T1" fmla="*/ 0 h 152"/>
                <a:gd name="T2" fmla="*/ 13 w 108"/>
                <a:gd name="T3" fmla="*/ 114 h 152"/>
                <a:gd name="T4" fmla="*/ 34 w 108"/>
                <a:gd name="T5" fmla="*/ 135 h 152"/>
                <a:gd name="T6" fmla="*/ 57 w 108"/>
                <a:gd name="T7" fmla="*/ 147 h 152"/>
                <a:gd name="T8" fmla="*/ 81 w 108"/>
                <a:gd name="T9" fmla="*/ 152 h 152"/>
                <a:gd name="T10" fmla="*/ 68 w 108"/>
                <a:gd name="T11" fmla="*/ 139 h 152"/>
                <a:gd name="T12" fmla="*/ 55 w 108"/>
                <a:gd name="T13" fmla="*/ 114 h 152"/>
                <a:gd name="T14" fmla="*/ 81 w 108"/>
                <a:gd name="T15" fmla="*/ 107 h 152"/>
                <a:gd name="T16" fmla="*/ 108 w 108"/>
                <a:gd name="T17" fmla="*/ 112 h 152"/>
                <a:gd name="T18" fmla="*/ 79 w 108"/>
                <a:gd name="T19" fmla="*/ 97 h 152"/>
                <a:gd name="T20" fmla="*/ 38 w 108"/>
                <a:gd name="T21" fmla="*/ 70 h 152"/>
                <a:gd name="T22" fmla="*/ 11 w 108"/>
                <a:gd name="T23" fmla="*/ 27 h 152"/>
                <a:gd name="T24" fmla="*/ 0 w 108"/>
                <a:gd name="T25" fmla="*/ 0 h 152"/>
                <a:gd name="T26" fmla="*/ 0 w 108"/>
                <a:gd name="T27" fmla="*/ 0 h 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8"/>
                <a:gd name="T43" fmla="*/ 0 h 152"/>
                <a:gd name="T44" fmla="*/ 108 w 108"/>
                <a:gd name="T45" fmla="*/ 152 h 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8" h="152">
                  <a:moveTo>
                    <a:pt x="0" y="0"/>
                  </a:moveTo>
                  <a:lnTo>
                    <a:pt x="13" y="114"/>
                  </a:lnTo>
                  <a:lnTo>
                    <a:pt x="34" y="135"/>
                  </a:lnTo>
                  <a:lnTo>
                    <a:pt x="57" y="147"/>
                  </a:lnTo>
                  <a:lnTo>
                    <a:pt x="81" y="152"/>
                  </a:lnTo>
                  <a:lnTo>
                    <a:pt x="68" y="139"/>
                  </a:lnTo>
                  <a:lnTo>
                    <a:pt x="55" y="114"/>
                  </a:lnTo>
                  <a:lnTo>
                    <a:pt x="81" y="107"/>
                  </a:lnTo>
                  <a:lnTo>
                    <a:pt x="108" y="112"/>
                  </a:lnTo>
                  <a:lnTo>
                    <a:pt x="79" y="97"/>
                  </a:lnTo>
                  <a:lnTo>
                    <a:pt x="38" y="70"/>
                  </a:lnTo>
                  <a:lnTo>
                    <a:pt x="11" y="27"/>
                  </a:lnTo>
                  <a:lnTo>
                    <a:pt x="0" y="0"/>
                  </a:lnTo>
                  <a:close/>
                </a:path>
              </a:pathLst>
            </a:custGeom>
            <a:solidFill>
              <a:srgbClr val="000000"/>
            </a:solidFill>
            <a:ln w="9525">
              <a:noFill/>
              <a:round/>
              <a:headEnd/>
              <a:tailEnd/>
            </a:ln>
          </p:spPr>
          <p:txBody>
            <a:bodyPr/>
            <a:lstStyle/>
            <a:p>
              <a:endParaRPr lang="id-ID"/>
            </a:p>
          </p:txBody>
        </p:sp>
        <p:sp>
          <p:nvSpPr>
            <p:cNvPr id="12388" name="Freeform 97"/>
            <p:cNvSpPr>
              <a:spLocks/>
            </p:cNvSpPr>
            <p:nvPr/>
          </p:nvSpPr>
          <p:spPr bwMode="auto">
            <a:xfrm>
              <a:off x="2319" y="1958"/>
              <a:ext cx="49" cy="67"/>
            </a:xfrm>
            <a:custGeom>
              <a:avLst/>
              <a:gdLst>
                <a:gd name="T0" fmla="*/ 0 w 99"/>
                <a:gd name="T1" fmla="*/ 25 h 133"/>
                <a:gd name="T2" fmla="*/ 16 w 99"/>
                <a:gd name="T3" fmla="*/ 45 h 133"/>
                <a:gd name="T4" fmla="*/ 12 w 99"/>
                <a:gd name="T5" fmla="*/ 82 h 133"/>
                <a:gd name="T6" fmla="*/ 10 w 99"/>
                <a:gd name="T7" fmla="*/ 110 h 133"/>
                <a:gd name="T8" fmla="*/ 18 w 99"/>
                <a:gd name="T9" fmla="*/ 133 h 133"/>
                <a:gd name="T10" fmla="*/ 31 w 99"/>
                <a:gd name="T11" fmla="*/ 127 h 133"/>
                <a:gd name="T12" fmla="*/ 37 w 99"/>
                <a:gd name="T13" fmla="*/ 120 h 133"/>
                <a:gd name="T14" fmla="*/ 61 w 99"/>
                <a:gd name="T15" fmla="*/ 101 h 133"/>
                <a:gd name="T16" fmla="*/ 95 w 99"/>
                <a:gd name="T17" fmla="*/ 76 h 133"/>
                <a:gd name="T18" fmla="*/ 99 w 99"/>
                <a:gd name="T19" fmla="*/ 34 h 133"/>
                <a:gd name="T20" fmla="*/ 92 w 99"/>
                <a:gd name="T21" fmla="*/ 23 h 133"/>
                <a:gd name="T22" fmla="*/ 56 w 99"/>
                <a:gd name="T23" fmla="*/ 0 h 133"/>
                <a:gd name="T24" fmla="*/ 14 w 99"/>
                <a:gd name="T25" fmla="*/ 11 h 133"/>
                <a:gd name="T26" fmla="*/ 38 w 99"/>
                <a:gd name="T27" fmla="*/ 23 h 133"/>
                <a:gd name="T28" fmla="*/ 73 w 99"/>
                <a:gd name="T29" fmla="*/ 45 h 133"/>
                <a:gd name="T30" fmla="*/ 73 w 99"/>
                <a:gd name="T31" fmla="*/ 80 h 133"/>
                <a:gd name="T32" fmla="*/ 46 w 99"/>
                <a:gd name="T33" fmla="*/ 93 h 133"/>
                <a:gd name="T34" fmla="*/ 33 w 99"/>
                <a:gd name="T35" fmla="*/ 110 h 133"/>
                <a:gd name="T36" fmla="*/ 27 w 99"/>
                <a:gd name="T37" fmla="*/ 114 h 133"/>
                <a:gd name="T38" fmla="*/ 19 w 99"/>
                <a:gd name="T39" fmla="*/ 112 h 133"/>
                <a:gd name="T40" fmla="*/ 21 w 99"/>
                <a:gd name="T41" fmla="*/ 74 h 133"/>
                <a:gd name="T42" fmla="*/ 44 w 99"/>
                <a:gd name="T43" fmla="*/ 59 h 133"/>
                <a:gd name="T44" fmla="*/ 33 w 99"/>
                <a:gd name="T45" fmla="*/ 38 h 133"/>
                <a:gd name="T46" fmla="*/ 23 w 99"/>
                <a:gd name="T47" fmla="*/ 25 h 133"/>
                <a:gd name="T48" fmla="*/ 6 w 99"/>
                <a:gd name="T49" fmla="*/ 15 h 133"/>
                <a:gd name="T50" fmla="*/ 0 w 99"/>
                <a:gd name="T51" fmla="*/ 25 h 133"/>
                <a:gd name="T52" fmla="*/ 0 w 99"/>
                <a:gd name="T53" fmla="*/ 25 h 13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99"/>
                <a:gd name="T82" fmla="*/ 0 h 133"/>
                <a:gd name="T83" fmla="*/ 99 w 99"/>
                <a:gd name="T84" fmla="*/ 133 h 13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99" h="133">
                  <a:moveTo>
                    <a:pt x="0" y="25"/>
                  </a:moveTo>
                  <a:lnTo>
                    <a:pt x="16" y="45"/>
                  </a:lnTo>
                  <a:lnTo>
                    <a:pt x="12" y="82"/>
                  </a:lnTo>
                  <a:lnTo>
                    <a:pt x="10" y="110"/>
                  </a:lnTo>
                  <a:lnTo>
                    <a:pt x="18" y="133"/>
                  </a:lnTo>
                  <a:lnTo>
                    <a:pt x="31" y="127"/>
                  </a:lnTo>
                  <a:lnTo>
                    <a:pt x="37" y="120"/>
                  </a:lnTo>
                  <a:lnTo>
                    <a:pt x="61" y="101"/>
                  </a:lnTo>
                  <a:lnTo>
                    <a:pt x="95" y="76"/>
                  </a:lnTo>
                  <a:lnTo>
                    <a:pt x="99" y="34"/>
                  </a:lnTo>
                  <a:lnTo>
                    <a:pt x="92" y="23"/>
                  </a:lnTo>
                  <a:lnTo>
                    <a:pt x="56" y="0"/>
                  </a:lnTo>
                  <a:lnTo>
                    <a:pt x="14" y="11"/>
                  </a:lnTo>
                  <a:lnTo>
                    <a:pt x="38" y="23"/>
                  </a:lnTo>
                  <a:lnTo>
                    <a:pt x="73" y="45"/>
                  </a:lnTo>
                  <a:lnTo>
                    <a:pt x="73" y="80"/>
                  </a:lnTo>
                  <a:lnTo>
                    <a:pt x="46" y="93"/>
                  </a:lnTo>
                  <a:lnTo>
                    <a:pt x="33" y="110"/>
                  </a:lnTo>
                  <a:lnTo>
                    <a:pt x="27" y="114"/>
                  </a:lnTo>
                  <a:lnTo>
                    <a:pt x="19" y="112"/>
                  </a:lnTo>
                  <a:lnTo>
                    <a:pt x="21" y="74"/>
                  </a:lnTo>
                  <a:lnTo>
                    <a:pt x="44" y="59"/>
                  </a:lnTo>
                  <a:lnTo>
                    <a:pt x="33" y="38"/>
                  </a:lnTo>
                  <a:lnTo>
                    <a:pt x="23" y="25"/>
                  </a:lnTo>
                  <a:lnTo>
                    <a:pt x="6" y="15"/>
                  </a:lnTo>
                  <a:lnTo>
                    <a:pt x="0" y="25"/>
                  </a:lnTo>
                  <a:close/>
                </a:path>
              </a:pathLst>
            </a:custGeom>
            <a:solidFill>
              <a:srgbClr val="000000"/>
            </a:solidFill>
            <a:ln w="9525">
              <a:noFill/>
              <a:round/>
              <a:headEnd/>
              <a:tailEnd/>
            </a:ln>
          </p:spPr>
          <p:txBody>
            <a:bodyPr/>
            <a:lstStyle/>
            <a:p>
              <a:endParaRPr lang="id-ID"/>
            </a:p>
          </p:txBody>
        </p:sp>
        <p:sp>
          <p:nvSpPr>
            <p:cNvPr id="12389" name="Freeform 98"/>
            <p:cNvSpPr>
              <a:spLocks/>
            </p:cNvSpPr>
            <p:nvPr/>
          </p:nvSpPr>
          <p:spPr bwMode="auto">
            <a:xfrm>
              <a:off x="2352" y="1955"/>
              <a:ext cx="37" cy="71"/>
            </a:xfrm>
            <a:custGeom>
              <a:avLst/>
              <a:gdLst>
                <a:gd name="T0" fmla="*/ 47 w 74"/>
                <a:gd name="T1" fmla="*/ 0 h 143"/>
                <a:gd name="T2" fmla="*/ 63 w 74"/>
                <a:gd name="T3" fmla="*/ 38 h 143"/>
                <a:gd name="T4" fmla="*/ 55 w 74"/>
                <a:gd name="T5" fmla="*/ 76 h 143"/>
                <a:gd name="T6" fmla="*/ 49 w 74"/>
                <a:gd name="T7" fmla="*/ 97 h 143"/>
                <a:gd name="T8" fmla="*/ 36 w 74"/>
                <a:gd name="T9" fmla="*/ 110 h 143"/>
                <a:gd name="T10" fmla="*/ 17 w 74"/>
                <a:gd name="T11" fmla="*/ 120 h 143"/>
                <a:gd name="T12" fmla="*/ 4 w 74"/>
                <a:gd name="T13" fmla="*/ 129 h 143"/>
                <a:gd name="T14" fmla="*/ 0 w 74"/>
                <a:gd name="T15" fmla="*/ 143 h 143"/>
                <a:gd name="T16" fmla="*/ 21 w 74"/>
                <a:gd name="T17" fmla="*/ 135 h 143"/>
                <a:gd name="T18" fmla="*/ 51 w 74"/>
                <a:gd name="T19" fmla="*/ 112 h 143"/>
                <a:gd name="T20" fmla="*/ 70 w 74"/>
                <a:gd name="T21" fmla="*/ 63 h 143"/>
                <a:gd name="T22" fmla="*/ 74 w 74"/>
                <a:gd name="T23" fmla="*/ 34 h 143"/>
                <a:gd name="T24" fmla="*/ 72 w 74"/>
                <a:gd name="T25" fmla="*/ 6 h 143"/>
                <a:gd name="T26" fmla="*/ 47 w 74"/>
                <a:gd name="T27" fmla="*/ 0 h 143"/>
                <a:gd name="T28" fmla="*/ 47 w 74"/>
                <a:gd name="T29" fmla="*/ 0 h 1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4"/>
                <a:gd name="T46" fmla="*/ 0 h 143"/>
                <a:gd name="T47" fmla="*/ 74 w 74"/>
                <a:gd name="T48" fmla="*/ 143 h 1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4" h="143">
                  <a:moveTo>
                    <a:pt x="47" y="0"/>
                  </a:moveTo>
                  <a:lnTo>
                    <a:pt x="63" y="38"/>
                  </a:lnTo>
                  <a:lnTo>
                    <a:pt x="55" y="76"/>
                  </a:lnTo>
                  <a:lnTo>
                    <a:pt x="49" y="97"/>
                  </a:lnTo>
                  <a:lnTo>
                    <a:pt x="36" y="110"/>
                  </a:lnTo>
                  <a:lnTo>
                    <a:pt x="17" y="120"/>
                  </a:lnTo>
                  <a:lnTo>
                    <a:pt x="4" y="129"/>
                  </a:lnTo>
                  <a:lnTo>
                    <a:pt x="0" y="143"/>
                  </a:lnTo>
                  <a:lnTo>
                    <a:pt x="21" y="135"/>
                  </a:lnTo>
                  <a:lnTo>
                    <a:pt x="51" y="112"/>
                  </a:lnTo>
                  <a:lnTo>
                    <a:pt x="70" y="63"/>
                  </a:lnTo>
                  <a:lnTo>
                    <a:pt x="74" y="34"/>
                  </a:lnTo>
                  <a:lnTo>
                    <a:pt x="72" y="6"/>
                  </a:lnTo>
                  <a:lnTo>
                    <a:pt x="47" y="0"/>
                  </a:lnTo>
                  <a:close/>
                </a:path>
              </a:pathLst>
            </a:custGeom>
            <a:solidFill>
              <a:srgbClr val="000000"/>
            </a:solidFill>
            <a:ln w="9525">
              <a:noFill/>
              <a:round/>
              <a:headEnd/>
              <a:tailEnd/>
            </a:ln>
          </p:spPr>
          <p:txBody>
            <a:bodyPr/>
            <a:lstStyle/>
            <a:p>
              <a:endParaRPr lang="id-ID"/>
            </a:p>
          </p:txBody>
        </p:sp>
        <p:sp>
          <p:nvSpPr>
            <p:cNvPr id="12390" name="Freeform 99"/>
            <p:cNvSpPr>
              <a:spLocks/>
            </p:cNvSpPr>
            <p:nvPr/>
          </p:nvSpPr>
          <p:spPr bwMode="auto">
            <a:xfrm>
              <a:off x="1954" y="1918"/>
              <a:ext cx="32" cy="77"/>
            </a:xfrm>
            <a:custGeom>
              <a:avLst/>
              <a:gdLst>
                <a:gd name="T0" fmla="*/ 23 w 65"/>
                <a:gd name="T1" fmla="*/ 15 h 156"/>
                <a:gd name="T2" fmla="*/ 29 w 65"/>
                <a:gd name="T3" fmla="*/ 46 h 156"/>
                <a:gd name="T4" fmla="*/ 44 w 65"/>
                <a:gd name="T5" fmla="*/ 57 h 156"/>
                <a:gd name="T6" fmla="*/ 65 w 65"/>
                <a:gd name="T7" fmla="*/ 74 h 156"/>
                <a:gd name="T8" fmla="*/ 63 w 65"/>
                <a:gd name="T9" fmla="*/ 110 h 156"/>
                <a:gd name="T10" fmla="*/ 65 w 65"/>
                <a:gd name="T11" fmla="*/ 156 h 156"/>
                <a:gd name="T12" fmla="*/ 46 w 65"/>
                <a:gd name="T13" fmla="*/ 112 h 156"/>
                <a:gd name="T14" fmla="*/ 37 w 65"/>
                <a:gd name="T15" fmla="*/ 89 h 156"/>
                <a:gd name="T16" fmla="*/ 0 w 65"/>
                <a:gd name="T17" fmla="*/ 91 h 156"/>
                <a:gd name="T18" fmla="*/ 19 w 65"/>
                <a:gd name="T19" fmla="*/ 65 h 156"/>
                <a:gd name="T20" fmla="*/ 8 w 65"/>
                <a:gd name="T21" fmla="*/ 48 h 156"/>
                <a:gd name="T22" fmla="*/ 0 w 65"/>
                <a:gd name="T23" fmla="*/ 25 h 156"/>
                <a:gd name="T24" fmla="*/ 8 w 65"/>
                <a:gd name="T25" fmla="*/ 0 h 156"/>
                <a:gd name="T26" fmla="*/ 23 w 65"/>
                <a:gd name="T27" fmla="*/ 15 h 156"/>
                <a:gd name="T28" fmla="*/ 23 w 65"/>
                <a:gd name="T29" fmla="*/ 15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
                <a:gd name="T46" fmla="*/ 0 h 156"/>
                <a:gd name="T47" fmla="*/ 65 w 65"/>
                <a:gd name="T48" fmla="*/ 156 h 1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 h="156">
                  <a:moveTo>
                    <a:pt x="23" y="15"/>
                  </a:moveTo>
                  <a:lnTo>
                    <a:pt x="29" y="46"/>
                  </a:lnTo>
                  <a:lnTo>
                    <a:pt x="44" y="57"/>
                  </a:lnTo>
                  <a:lnTo>
                    <a:pt x="65" y="74"/>
                  </a:lnTo>
                  <a:lnTo>
                    <a:pt x="63" y="110"/>
                  </a:lnTo>
                  <a:lnTo>
                    <a:pt x="65" y="156"/>
                  </a:lnTo>
                  <a:lnTo>
                    <a:pt x="46" y="112"/>
                  </a:lnTo>
                  <a:lnTo>
                    <a:pt x="37" y="89"/>
                  </a:lnTo>
                  <a:lnTo>
                    <a:pt x="0" y="91"/>
                  </a:lnTo>
                  <a:lnTo>
                    <a:pt x="19" y="65"/>
                  </a:lnTo>
                  <a:lnTo>
                    <a:pt x="8" y="48"/>
                  </a:lnTo>
                  <a:lnTo>
                    <a:pt x="0" y="25"/>
                  </a:lnTo>
                  <a:lnTo>
                    <a:pt x="8" y="0"/>
                  </a:lnTo>
                  <a:lnTo>
                    <a:pt x="23" y="15"/>
                  </a:lnTo>
                  <a:close/>
                </a:path>
              </a:pathLst>
            </a:custGeom>
            <a:solidFill>
              <a:srgbClr val="000000"/>
            </a:solidFill>
            <a:ln w="9525">
              <a:noFill/>
              <a:round/>
              <a:headEnd/>
              <a:tailEnd/>
            </a:ln>
          </p:spPr>
          <p:txBody>
            <a:bodyPr/>
            <a:lstStyle/>
            <a:p>
              <a:endParaRPr lang="id-ID"/>
            </a:p>
          </p:txBody>
        </p:sp>
        <p:sp>
          <p:nvSpPr>
            <p:cNvPr id="12391" name="Freeform 100"/>
            <p:cNvSpPr>
              <a:spLocks/>
            </p:cNvSpPr>
            <p:nvPr/>
          </p:nvSpPr>
          <p:spPr bwMode="auto">
            <a:xfrm>
              <a:off x="2017" y="1904"/>
              <a:ext cx="146" cy="76"/>
            </a:xfrm>
            <a:custGeom>
              <a:avLst/>
              <a:gdLst>
                <a:gd name="T0" fmla="*/ 260 w 291"/>
                <a:gd name="T1" fmla="*/ 38 h 152"/>
                <a:gd name="T2" fmla="*/ 207 w 291"/>
                <a:gd name="T3" fmla="*/ 26 h 152"/>
                <a:gd name="T4" fmla="*/ 171 w 291"/>
                <a:gd name="T5" fmla="*/ 0 h 152"/>
                <a:gd name="T6" fmla="*/ 154 w 291"/>
                <a:gd name="T7" fmla="*/ 0 h 152"/>
                <a:gd name="T8" fmla="*/ 80 w 291"/>
                <a:gd name="T9" fmla="*/ 17 h 152"/>
                <a:gd name="T10" fmla="*/ 21 w 291"/>
                <a:gd name="T11" fmla="*/ 28 h 152"/>
                <a:gd name="T12" fmla="*/ 0 w 291"/>
                <a:gd name="T13" fmla="*/ 43 h 152"/>
                <a:gd name="T14" fmla="*/ 6 w 291"/>
                <a:gd name="T15" fmla="*/ 60 h 152"/>
                <a:gd name="T16" fmla="*/ 13 w 291"/>
                <a:gd name="T17" fmla="*/ 72 h 152"/>
                <a:gd name="T18" fmla="*/ 51 w 291"/>
                <a:gd name="T19" fmla="*/ 87 h 152"/>
                <a:gd name="T20" fmla="*/ 82 w 291"/>
                <a:gd name="T21" fmla="*/ 119 h 152"/>
                <a:gd name="T22" fmla="*/ 80 w 291"/>
                <a:gd name="T23" fmla="*/ 150 h 152"/>
                <a:gd name="T24" fmla="*/ 104 w 291"/>
                <a:gd name="T25" fmla="*/ 152 h 152"/>
                <a:gd name="T26" fmla="*/ 114 w 291"/>
                <a:gd name="T27" fmla="*/ 134 h 152"/>
                <a:gd name="T28" fmla="*/ 127 w 291"/>
                <a:gd name="T29" fmla="*/ 115 h 152"/>
                <a:gd name="T30" fmla="*/ 135 w 291"/>
                <a:gd name="T31" fmla="*/ 138 h 152"/>
                <a:gd name="T32" fmla="*/ 171 w 291"/>
                <a:gd name="T33" fmla="*/ 142 h 152"/>
                <a:gd name="T34" fmla="*/ 188 w 291"/>
                <a:gd name="T35" fmla="*/ 140 h 152"/>
                <a:gd name="T36" fmla="*/ 224 w 291"/>
                <a:gd name="T37" fmla="*/ 129 h 152"/>
                <a:gd name="T38" fmla="*/ 270 w 291"/>
                <a:gd name="T39" fmla="*/ 121 h 152"/>
                <a:gd name="T40" fmla="*/ 291 w 291"/>
                <a:gd name="T41" fmla="*/ 106 h 152"/>
                <a:gd name="T42" fmla="*/ 234 w 291"/>
                <a:gd name="T43" fmla="*/ 114 h 152"/>
                <a:gd name="T44" fmla="*/ 197 w 291"/>
                <a:gd name="T45" fmla="*/ 104 h 152"/>
                <a:gd name="T46" fmla="*/ 178 w 291"/>
                <a:gd name="T47" fmla="*/ 112 h 152"/>
                <a:gd name="T48" fmla="*/ 146 w 291"/>
                <a:gd name="T49" fmla="*/ 112 h 152"/>
                <a:gd name="T50" fmla="*/ 140 w 291"/>
                <a:gd name="T51" fmla="*/ 95 h 152"/>
                <a:gd name="T52" fmla="*/ 95 w 291"/>
                <a:gd name="T53" fmla="*/ 87 h 152"/>
                <a:gd name="T54" fmla="*/ 95 w 291"/>
                <a:gd name="T55" fmla="*/ 62 h 152"/>
                <a:gd name="T56" fmla="*/ 114 w 291"/>
                <a:gd name="T57" fmla="*/ 51 h 152"/>
                <a:gd name="T58" fmla="*/ 182 w 291"/>
                <a:gd name="T59" fmla="*/ 38 h 152"/>
                <a:gd name="T60" fmla="*/ 236 w 291"/>
                <a:gd name="T61" fmla="*/ 47 h 152"/>
                <a:gd name="T62" fmla="*/ 260 w 291"/>
                <a:gd name="T63" fmla="*/ 38 h 152"/>
                <a:gd name="T64" fmla="*/ 260 w 291"/>
                <a:gd name="T65" fmla="*/ 38 h 1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1"/>
                <a:gd name="T100" fmla="*/ 0 h 152"/>
                <a:gd name="T101" fmla="*/ 291 w 291"/>
                <a:gd name="T102" fmla="*/ 152 h 1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1" h="152">
                  <a:moveTo>
                    <a:pt x="260" y="38"/>
                  </a:moveTo>
                  <a:lnTo>
                    <a:pt x="207" y="26"/>
                  </a:lnTo>
                  <a:lnTo>
                    <a:pt x="171" y="0"/>
                  </a:lnTo>
                  <a:lnTo>
                    <a:pt x="154" y="0"/>
                  </a:lnTo>
                  <a:lnTo>
                    <a:pt x="80" y="17"/>
                  </a:lnTo>
                  <a:lnTo>
                    <a:pt x="21" y="28"/>
                  </a:lnTo>
                  <a:lnTo>
                    <a:pt x="0" y="43"/>
                  </a:lnTo>
                  <a:lnTo>
                    <a:pt x="6" y="60"/>
                  </a:lnTo>
                  <a:lnTo>
                    <a:pt x="13" y="72"/>
                  </a:lnTo>
                  <a:lnTo>
                    <a:pt x="51" y="87"/>
                  </a:lnTo>
                  <a:lnTo>
                    <a:pt x="82" y="119"/>
                  </a:lnTo>
                  <a:lnTo>
                    <a:pt x="80" y="150"/>
                  </a:lnTo>
                  <a:lnTo>
                    <a:pt x="104" y="152"/>
                  </a:lnTo>
                  <a:lnTo>
                    <a:pt x="114" y="134"/>
                  </a:lnTo>
                  <a:lnTo>
                    <a:pt x="127" y="115"/>
                  </a:lnTo>
                  <a:lnTo>
                    <a:pt x="135" y="138"/>
                  </a:lnTo>
                  <a:lnTo>
                    <a:pt x="171" y="142"/>
                  </a:lnTo>
                  <a:lnTo>
                    <a:pt x="188" y="140"/>
                  </a:lnTo>
                  <a:lnTo>
                    <a:pt x="224" y="129"/>
                  </a:lnTo>
                  <a:lnTo>
                    <a:pt x="270" y="121"/>
                  </a:lnTo>
                  <a:lnTo>
                    <a:pt x="291" y="106"/>
                  </a:lnTo>
                  <a:lnTo>
                    <a:pt x="234" y="114"/>
                  </a:lnTo>
                  <a:lnTo>
                    <a:pt x="197" y="104"/>
                  </a:lnTo>
                  <a:lnTo>
                    <a:pt x="178" y="112"/>
                  </a:lnTo>
                  <a:lnTo>
                    <a:pt x="146" y="112"/>
                  </a:lnTo>
                  <a:lnTo>
                    <a:pt x="140" y="95"/>
                  </a:lnTo>
                  <a:lnTo>
                    <a:pt x="95" y="87"/>
                  </a:lnTo>
                  <a:lnTo>
                    <a:pt x="95" y="62"/>
                  </a:lnTo>
                  <a:lnTo>
                    <a:pt x="114" y="51"/>
                  </a:lnTo>
                  <a:lnTo>
                    <a:pt x="182" y="38"/>
                  </a:lnTo>
                  <a:lnTo>
                    <a:pt x="236" y="47"/>
                  </a:lnTo>
                  <a:lnTo>
                    <a:pt x="260" y="38"/>
                  </a:lnTo>
                  <a:close/>
                </a:path>
              </a:pathLst>
            </a:custGeom>
            <a:solidFill>
              <a:srgbClr val="000000"/>
            </a:solidFill>
            <a:ln w="9525">
              <a:noFill/>
              <a:round/>
              <a:headEnd/>
              <a:tailEnd/>
            </a:ln>
          </p:spPr>
          <p:txBody>
            <a:bodyPr/>
            <a:lstStyle/>
            <a:p>
              <a:endParaRPr lang="id-ID"/>
            </a:p>
          </p:txBody>
        </p:sp>
        <p:sp>
          <p:nvSpPr>
            <p:cNvPr id="12392" name="Freeform 101"/>
            <p:cNvSpPr>
              <a:spLocks/>
            </p:cNvSpPr>
            <p:nvPr/>
          </p:nvSpPr>
          <p:spPr bwMode="auto">
            <a:xfrm>
              <a:off x="2068" y="1976"/>
              <a:ext cx="39" cy="32"/>
            </a:xfrm>
            <a:custGeom>
              <a:avLst/>
              <a:gdLst>
                <a:gd name="T0" fmla="*/ 7 w 77"/>
                <a:gd name="T1" fmla="*/ 0 h 65"/>
                <a:gd name="T2" fmla="*/ 24 w 77"/>
                <a:gd name="T3" fmla="*/ 2 h 65"/>
                <a:gd name="T4" fmla="*/ 47 w 77"/>
                <a:gd name="T5" fmla="*/ 6 h 65"/>
                <a:gd name="T6" fmla="*/ 38 w 77"/>
                <a:gd name="T7" fmla="*/ 17 h 65"/>
                <a:gd name="T8" fmla="*/ 38 w 77"/>
                <a:gd name="T9" fmla="*/ 40 h 65"/>
                <a:gd name="T10" fmla="*/ 60 w 77"/>
                <a:gd name="T11" fmla="*/ 53 h 65"/>
                <a:gd name="T12" fmla="*/ 77 w 77"/>
                <a:gd name="T13" fmla="*/ 65 h 65"/>
                <a:gd name="T14" fmla="*/ 47 w 77"/>
                <a:gd name="T15" fmla="*/ 61 h 65"/>
                <a:gd name="T16" fmla="*/ 26 w 77"/>
                <a:gd name="T17" fmla="*/ 49 h 65"/>
                <a:gd name="T18" fmla="*/ 15 w 77"/>
                <a:gd name="T19" fmla="*/ 44 h 65"/>
                <a:gd name="T20" fmla="*/ 0 w 77"/>
                <a:gd name="T21" fmla="*/ 17 h 65"/>
                <a:gd name="T22" fmla="*/ 7 w 77"/>
                <a:gd name="T23" fmla="*/ 0 h 65"/>
                <a:gd name="T24" fmla="*/ 7 w 77"/>
                <a:gd name="T25" fmla="*/ 0 h 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7"/>
                <a:gd name="T40" fmla="*/ 0 h 65"/>
                <a:gd name="T41" fmla="*/ 77 w 77"/>
                <a:gd name="T42" fmla="*/ 65 h 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7" h="65">
                  <a:moveTo>
                    <a:pt x="7" y="0"/>
                  </a:moveTo>
                  <a:lnTo>
                    <a:pt x="24" y="2"/>
                  </a:lnTo>
                  <a:lnTo>
                    <a:pt x="47" y="6"/>
                  </a:lnTo>
                  <a:lnTo>
                    <a:pt x="38" y="17"/>
                  </a:lnTo>
                  <a:lnTo>
                    <a:pt x="38" y="40"/>
                  </a:lnTo>
                  <a:lnTo>
                    <a:pt x="60" y="53"/>
                  </a:lnTo>
                  <a:lnTo>
                    <a:pt x="77" y="65"/>
                  </a:lnTo>
                  <a:lnTo>
                    <a:pt x="47" y="61"/>
                  </a:lnTo>
                  <a:lnTo>
                    <a:pt x="26" y="49"/>
                  </a:lnTo>
                  <a:lnTo>
                    <a:pt x="15" y="44"/>
                  </a:lnTo>
                  <a:lnTo>
                    <a:pt x="0" y="17"/>
                  </a:lnTo>
                  <a:lnTo>
                    <a:pt x="7" y="0"/>
                  </a:lnTo>
                  <a:close/>
                </a:path>
              </a:pathLst>
            </a:custGeom>
            <a:solidFill>
              <a:srgbClr val="000000"/>
            </a:solidFill>
            <a:ln w="9525">
              <a:noFill/>
              <a:round/>
              <a:headEnd/>
              <a:tailEnd/>
            </a:ln>
          </p:spPr>
          <p:txBody>
            <a:bodyPr/>
            <a:lstStyle/>
            <a:p>
              <a:endParaRPr lang="id-ID"/>
            </a:p>
          </p:txBody>
        </p:sp>
        <p:sp>
          <p:nvSpPr>
            <p:cNvPr id="12393" name="Freeform 102"/>
            <p:cNvSpPr>
              <a:spLocks/>
            </p:cNvSpPr>
            <p:nvPr/>
          </p:nvSpPr>
          <p:spPr bwMode="auto">
            <a:xfrm>
              <a:off x="1994" y="1934"/>
              <a:ext cx="263" cy="121"/>
            </a:xfrm>
            <a:custGeom>
              <a:avLst/>
              <a:gdLst>
                <a:gd name="T0" fmla="*/ 527 w 527"/>
                <a:gd name="T1" fmla="*/ 18 h 244"/>
                <a:gd name="T2" fmla="*/ 304 w 527"/>
                <a:gd name="T3" fmla="*/ 65 h 244"/>
                <a:gd name="T4" fmla="*/ 276 w 527"/>
                <a:gd name="T5" fmla="*/ 73 h 244"/>
                <a:gd name="T6" fmla="*/ 265 w 527"/>
                <a:gd name="T7" fmla="*/ 154 h 244"/>
                <a:gd name="T8" fmla="*/ 249 w 527"/>
                <a:gd name="T9" fmla="*/ 187 h 244"/>
                <a:gd name="T10" fmla="*/ 234 w 527"/>
                <a:gd name="T11" fmla="*/ 211 h 244"/>
                <a:gd name="T12" fmla="*/ 221 w 527"/>
                <a:gd name="T13" fmla="*/ 229 h 244"/>
                <a:gd name="T14" fmla="*/ 194 w 527"/>
                <a:gd name="T15" fmla="*/ 240 h 244"/>
                <a:gd name="T16" fmla="*/ 179 w 527"/>
                <a:gd name="T17" fmla="*/ 244 h 244"/>
                <a:gd name="T18" fmla="*/ 124 w 527"/>
                <a:gd name="T19" fmla="*/ 242 h 244"/>
                <a:gd name="T20" fmla="*/ 82 w 527"/>
                <a:gd name="T21" fmla="*/ 217 h 244"/>
                <a:gd name="T22" fmla="*/ 40 w 527"/>
                <a:gd name="T23" fmla="*/ 137 h 244"/>
                <a:gd name="T24" fmla="*/ 29 w 527"/>
                <a:gd name="T25" fmla="*/ 101 h 244"/>
                <a:gd name="T26" fmla="*/ 21 w 527"/>
                <a:gd name="T27" fmla="*/ 90 h 244"/>
                <a:gd name="T28" fmla="*/ 0 w 527"/>
                <a:gd name="T29" fmla="*/ 90 h 244"/>
                <a:gd name="T30" fmla="*/ 4 w 527"/>
                <a:gd name="T31" fmla="*/ 75 h 244"/>
                <a:gd name="T32" fmla="*/ 21 w 527"/>
                <a:gd name="T33" fmla="*/ 75 h 244"/>
                <a:gd name="T34" fmla="*/ 38 w 527"/>
                <a:gd name="T35" fmla="*/ 78 h 244"/>
                <a:gd name="T36" fmla="*/ 46 w 527"/>
                <a:gd name="T37" fmla="*/ 46 h 244"/>
                <a:gd name="T38" fmla="*/ 71 w 527"/>
                <a:gd name="T39" fmla="*/ 25 h 244"/>
                <a:gd name="T40" fmla="*/ 86 w 527"/>
                <a:gd name="T41" fmla="*/ 14 h 244"/>
                <a:gd name="T42" fmla="*/ 120 w 527"/>
                <a:gd name="T43" fmla="*/ 8 h 244"/>
                <a:gd name="T44" fmla="*/ 168 w 527"/>
                <a:gd name="T45" fmla="*/ 2 h 244"/>
                <a:gd name="T46" fmla="*/ 242 w 527"/>
                <a:gd name="T47" fmla="*/ 16 h 244"/>
                <a:gd name="T48" fmla="*/ 257 w 527"/>
                <a:gd name="T49" fmla="*/ 35 h 244"/>
                <a:gd name="T50" fmla="*/ 265 w 527"/>
                <a:gd name="T51" fmla="*/ 50 h 244"/>
                <a:gd name="T52" fmla="*/ 242 w 527"/>
                <a:gd name="T53" fmla="*/ 52 h 244"/>
                <a:gd name="T54" fmla="*/ 234 w 527"/>
                <a:gd name="T55" fmla="*/ 38 h 244"/>
                <a:gd name="T56" fmla="*/ 217 w 527"/>
                <a:gd name="T57" fmla="*/ 21 h 244"/>
                <a:gd name="T58" fmla="*/ 147 w 527"/>
                <a:gd name="T59" fmla="*/ 19 h 244"/>
                <a:gd name="T60" fmla="*/ 82 w 527"/>
                <a:gd name="T61" fmla="*/ 33 h 244"/>
                <a:gd name="T62" fmla="*/ 63 w 527"/>
                <a:gd name="T63" fmla="*/ 57 h 244"/>
                <a:gd name="T64" fmla="*/ 52 w 527"/>
                <a:gd name="T65" fmla="*/ 75 h 244"/>
                <a:gd name="T66" fmla="*/ 61 w 527"/>
                <a:gd name="T67" fmla="*/ 143 h 244"/>
                <a:gd name="T68" fmla="*/ 86 w 527"/>
                <a:gd name="T69" fmla="*/ 185 h 244"/>
                <a:gd name="T70" fmla="*/ 101 w 527"/>
                <a:gd name="T71" fmla="*/ 206 h 244"/>
                <a:gd name="T72" fmla="*/ 114 w 527"/>
                <a:gd name="T73" fmla="*/ 217 h 244"/>
                <a:gd name="T74" fmla="*/ 177 w 527"/>
                <a:gd name="T75" fmla="*/ 227 h 244"/>
                <a:gd name="T76" fmla="*/ 192 w 527"/>
                <a:gd name="T77" fmla="*/ 219 h 244"/>
                <a:gd name="T78" fmla="*/ 219 w 527"/>
                <a:gd name="T79" fmla="*/ 200 h 244"/>
                <a:gd name="T80" fmla="*/ 238 w 527"/>
                <a:gd name="T81" fmla="*/ 162 h 244"/>
                <a:gd name="T82" fmla="*/ 249 w 527"/>
                <a:gd name="T83" fmla="*/ 137 h 244"/>
                <a:gd name="T84" fmla="*/ 245 w 527"/>
                <a:gd name="T85" fmla="*/ 65 h 244"/>
                <a:gd name="T86" fmla="*/ 510 w 527"/>
                <a:gd name="T87" fmla="*/ 0 h 244"/>
                <a:gd name="T88" fmla="*/ 527 w 527"/>
                <a:gd name="T89" fmla="*/ 18 h 244"/>
                <a:gd name="T90" fmla="*/ 527 w 527"/>
                <a:gd name="T91" fmla="*/ 18 h 24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27"/>
                <a:gd name="T139" fmla="*/ 0 h 244"/>
                <a:gd name="T140" fmla="*/ 527 w 527"/>
                <a:gd name="T141" fmla="*/ 244 h 24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27" h="244">
                  <a:moveTo>
                    <a:pt x="527" y="18"/>
                  </a:moveTo>
                  <a:lnTo>
                    <a:pt x="304" y="65"/>
                  </a:lnTo>
                  <a:lnTo>
                    <a:pt x="276" y="73"/>
                  </a:lnTo>
                  <a:lnTo>
                    <a:pt x="265" y="154"/>
                  </a:lnTo>
                  <a:lnTo>
                    <a:pt x="249" y="187"/>
                  </a:lnTo>
                  <a:lnTo>
                    <a:pt x="234" y="211"/>
                  </a:lnTo>
                  <a:lnTo>
                    <a:pt x="221" y="229"/>
                  </a:lnTo>
                  <a:lnTo>
                    <a:pt x="194" y="240"/>
                  </a:lnTo>
                  <a:lnTo>
                    <a:pt x="179" y="244"/>
                  </a:lnTo>
                  <a:lnTo>
                    <a:pt x="124" y="242"/>
                  </a:lnTo>
                  <a:lnTo>
                    <a:pt x="82" y="217"/>
                  </a:lnTo>
                  <a:lnTo>
                    <a:pt x="40" y="137"/>
                  </a:lnTo>
                  <a:lnTo>
                    <a:pt x="29" y="101"/>
                  </a:lnTo>
                  <a:lnTo>
                    <a:pt x="21" y="90"/>
                  </a:lnTo>
                  <a:lnTo>
                    <a:pt x="0" y="90"/>
                  </a:lnTo>
                  <a:lnTo>
                    <a:pt x="4" y="75"/>
                  </a:lnTo>
                  <a:lnTo>
                    <a:pt x="21" y="75"/>
                  </a:lnTo>
                  <a:lnTo>
                    <a:pt x="38" y="78"/>
                  </a:lnTo>
                  <a:lnTo>
                    <a:pt x="46" y="46"/>
                  </a:lnTo>
                  <a:lnTo>
                    <a:pt x="71" y="25"/>
                  </a:lnTo>
                  <a:lnTo>
                    <a:pt x="86" y="14"/>
                  </a:lnTo>
                  <a:lnTo>
                    <a:pt x="120" y="8"/>
                  </a:lnTo>
                  <a:lnTo>
                    <a:pt x="168" y="2"/>
                  </a:lnTo>
                  <a:lnTo>
                    <a:pt x="242" y="16"/>
                  </a:lnTo>
                  <a:lnTo>
                    <a:pt x="257" y="35"/>
                  </a:lnTo>
                  <a:lnTo>
                    <a:pt x="265" y="50"/>
                  </a:lnTo>
                  <a:lnTo>
                    <a:pt x="242" y="52"/>
                  </a:lnTo>
                  <a:lnTo>
                    <a:pt x="234" y="38"/>
                  </a:lnTo>
                  <a:lnTo>
                    <a:pt x="217" y="21"/>
                  </a:lnTo>
                  <a:lnTo>
                    <a:pt x="147" y="19"/>
                  </a:lnTo>
                  <a:lnTo>
                    <a:pt x="82" y="33"/>
                  </a:lnTo>
                  <a:lnTo>
                    <a:pt x="63" y="57"/>
                  </a:lnTo>
                  <a:lnTo>
                    <a:pt x="52" y="75"/>
                  </a:lnTo>
                  <a:lnTo>
                    <a:pt x="61" y="143"/>
                  </a:lnTo>
                  <a:lnTo>
                    <a:pt x="86" y="185"/>
                  </a:lnTo>
                  <a:lnTo>
                    <a:pt x="101" y="206"/>
                  </a:lnTo>
                  <a:lnTo>
                    <a:pt x="114" y="217"/>
                  </a:lnTo>
                  <a:lnTo>
                    <a:pt x="177" y="227"/>
                  </a:lnTo>
                  <a:lnTo>
                    <a:pt x="192" y="219"/>
                  </a:lnTo>
                  <a:lnTo>
                    <a:pt x="219" y="200"/>
                  </a:lnTo>
                  <a:lnTo>
                    <a:pt x="238" y="162"/>
                  </a:lnTo>
                  <a:lnTo>
                    <a:pt x="249" y="137"/>
                  </a:lnTo>
                  <a:lnTo>
                    <a:pt x="245" y="65"/>
                  </a:lnTo>
                  <a:lnTo>
                    <a:pt x="510" y="0"/>
                  </a:lnTo>
                  <a:lnTo>
                    <a:pt x="527" y="18"/>
                  </a:lnTo>
                  <a:close/>
                </a:path>
              </a:pathLst>
            </a:custGeom>
            <a:solidFill>
              <a:srgbClr val="000000"/>
            </a:solidFill>
            <a:ln w="9525">
              <a:noFill/>
              <a:round/>
              <a:headEnd/>
              <a:tailEnd/>
            </a:ln>
          </p:spPr>
          <p:txBody>
            <a:bodyPr/>
            <a:lstStyle/>
            <a:p>
              <a:endParaRPr lang="id-ID"/>
            </a:p>
          </p:txBody>
        </p:sp>
        <p:sp>
          <p:nvSpPr>
            <p:cNvPr id="12394" name="Freeform 103"/>
            <p:cNvSpPr>
              <a:spLocks/>
            </p:cNvSpPr>
            <p:nvPr/>
          </p:nvSpPr>
          <p:spPr bwMode="auto">
            <a:xfrm>
              <a:off x="2120" y="1956"/>
              <a:ext cx="36" cy="8"/>
            </a:xfrm>
            <a:custGeom>
              <a:avLst/>
              <a:gdLst>
                <a:gd name="T0" fmla="*/ 2 w 72"/>
                <a:gd name="T1" fmla="*/ 4 h 17"/>
                <a:gd name="T2" fmla="*/ 0 w 72"/>
                <a:gd name="T3" fmla="*/ 17 h 17"/>
                <a:gd name="T4" fmla="*/ 57 w 72"/>
                <a:gd name="T5" fmla="*/ 15 h 17"/>
                <a:gd name="T6" fmla="*/ 72 w 72"/>
                <a:gd name="T7" fmla="*/ 0 h 17"/>
                <a:gd name="T8" fmla="*/ 2 w 72"/>
                <a:gd name="T9" fmla="*/ 4 h 17"/>
                <a:gd name="T10" fmla="*/ 2 w 72"/>
                <a:gd name="T11" fmla="*/ 4 h 17"/>
                <a:gd name="T12" fmla="*/ 0 60000 65536"/>
                <a:gd name="T13" fmla="*/ 0 60000 65536"/>
                <a:gd name="T14" fmla="*/ 0 60000 65536"/>
                <a:gd name="T15" fmla="*/ 0 60000 65536"/>
                <a:gd name="T16" fmla="*/ 0 60000 65536"/>
                <a:gd name="T17" fmla="*/ 0 60000 65536"/>
                <a:gd name="T18" fmla="*/ 0 w 72"/>
                <a:gd name="T19" fmla="*/ 0 h 17"/>
                <a:gd name="T20" fmla="*/ 72 w 72"/>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72" h="17">
                  <a:moveTo>
                    <a:pt x="2" y="4"/>
                  </a:moveTo>
                  <a:lnTo>
                    <a:pt x="0" y="17"/>
                  </a:lnTo>
                  <a:lnTo>
                    <a:pt x="57" y="15"/>
                  </a:lnTo>
                  <a:lnTo>
                    <a:pt x="72" y="0"/>
                  </a:lnTo>
                  <a:lnTo>
                    <a:pt x="2" y="4"/>
                  </a:lnTo>
                  <a:close/>
                </a:path>
              </a:pathLst>
            </a:custGeom>
            <a:solidFill>
              <a:srgbClr val="000000"/>
            </a:solidFill>
            <a:ln w="9525">
              <a:noFill/>
              <a:round/>
              <a:headEnd/>
              <a:tailEnd/>
            </a:ln>
          </p:spPr>
          <p:txBody>
            <a:bodyPr/>
            <a:lstStyle/>
            <a:p>
              <a:endParaRPr lang="id-ID"/>
            </a:p>
          </p:txBody>
        </p:sp>
        <p:sp>
          <p:nvSpPr>
            <p:cNvPr id="12395" name="Freeform 104"/>
            <p:cNvSpPr>
              <a:spLocks/>
            </p:cNvSpPr>
            <p:nvPr/>
          </p:nvSpPr>
          <p:spPr bwMode="auto">
            <a:xfrm>
              <a:off x="1893" y="1932"/>
              <a:ext cx="79" cy="112"/>
            </a:xfrm>
            <a:custGeom>
              <a:avLst/>
              <a:gdLst>
                <a:gd name="T0" fmla="*/ 135 w 158"/>
                <a:gd name="T1" fmla="*/ 13 h 224"/>
                <a:gd name="T2" fmla="*/ 127 w 158"/>
                <a:gd name="T3" fmla="*/ 5 h 224"/>
                <a:gd name="T4" fmla="*/ 38 w 158"/>
                <a:gd name="T5" fmla="*/ 0 h 224"/>
                <a:gd name="T6" fmla="*/ 0 w 158"/>
                <a:gd name="T7" fmla="*/ 22 h 224"/>
                <a:gd name="T8" fmla="*/ 4 w 158"/>
                <a:gd name="T9" fmla="*/ 102 h 224"/>
                <a:gd name="T10" fmla="*/ 21 w 158"/>
                <a:gd name="T11" fmla="*/ 142 h 224"/>
                <a:gd name="T12" fmla="*/ 38 w 158"/>
                <a:gd name="T13" fmla="*/ 167 h 224"/>
                <a:gd name="T14" fmla="*/ 55 w 158"/>
                <a:gd name="T15" fmla="*/ 186 h 224"/>
                <a:gd name="T16" fmla="*/ 87 w 158"/>
                <a:gd name="T17" fmla="*/ 209 h 224"/>
                <a:gd name="T18" fmla="*/ 110 w 158"/>
                <a:gd name="T19" fmla="*/ 218 h 224"/>
                <a:gd name="T20" fmla="*/ 146 w 158"/>
                <a:gd name="T21" fmla="*/ 224 h 224"/>
                <a:gd name="T22" fmla="*/ 158 w 158"/>
                <a:gd name="T23" fmla="*/ 205 h 224"/>
                <a:gd name="T24" fmla="*/ 89 w 158"/>
                <a:gd name="T25" fmla="*/ 193 h 224"/>
                <a:gd name="T26" fmla="*/ 53 w 158"/>
                <a:gd name="T27" fmla="*/ 159 h 224"/>
                <a:gd name="T28" fmla="*/ 23 w 158"/>
                <a:gd name="T29" fmla="*/ 117 h 224"/>
                <a:gd name="T30" fmla="*/ 11 w 158"/>
                <a:gd name="T31" fmla="*/ 68 h 224"/>
                <a:gd name="T32" fmla="*/ 15 w 158"/>
                <a:gd name="T33" fmla="*/ 30 h 224"/>
                <a:gd name="T34" fmla="*/ 28 w 158"/>
                <a:gd name="T35" fmla="*/ 21 h 224"/>
                <a:gd name="T36" fmla="*/ 36 w 158"/>
                <a:gd name="T37" fmla="*/ 17 h 224"/>
                <a:gd name="T38" fmla="*/ 78 w 158"/>
                <a:gd name="T39" fmla="*/ 17 h 224"/>
                <a:gd name="T40" fmla="*/ 139 w 158"/>
                <a:gd name="T41" fmla="*/ 21 h 224"/>
                <a:gd name="T42" fmla="*/ 135 w 158"/>
                <a:gd name="T43" fmla="*/ 13 h 224"/>
                <a:gd name="T44" fmla="*/ 135 w 158"/>
                <a:gd name="T45" fmla="*/ 13 h 2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8"/>
                <a:gd name="T70" fmla="*/ 0 h 224"/>
                <a:gd name="T71" fmla="*/ 158 w 158"/>
                <a:gd name="T72" fmla="*/ 224 h 2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8" h="224">
                  <a:moveTo>
                    <a:pt x="135" y="13"/>
                  </a:moveTo>
                  <a:lnTo>
                    <a:pt x="127" y="5"/>
                  </a:lnTo>
                  <a:lnTo>
                    <a:pt x="38" y="0"/>
                  </a:lnTo>
                  <a:lnTo>
                    <a:pt x="0" y="22"/>
                  </a:lnTo>
                  <a:lnTo>
                    <a:pt x="4" y="102"/>
                  </a:lnTo>
                  <a:lnTo>
                    <a:pt x="21" y="142"/>
                  </a:lnTo>
                  <a:lnTo>
                    <a:pt x="38" y="167"/>
                  </a:lnTo>
                  <a:lnTo>
                    <a:pt x="55" y="186"/>
                  </a:lnTo>
                  <a:lnTo>
                    <a:pt x="87" y="209"/>
                  </a:lnTo>
                  <a:lnTo>
                    <a:pt x="110" y="218"/>
                  </a:lnTo>
                  <a:lnTo>
                    <a:pt x="146" y="224"/>
                  </a:lnTo>
                  <a:lnTo>
                    <a:pt x="158" y="205"/>
                  </a:lnTo>
                  <a:lnTo>
                    <a:pt x="89" y="193"/>
                  </a:lnTo>
                  <a:lnTo>
                    <a:pt x="53" y="159"/>
                  </a:lnTo>
                  <a:lnTo>
                    <a:pt x="23" y="117"/>
                  </a:lnTo>
                  <a:lnTo>
                    <a:pt x="11" y="68"/>
                  </a:lnTo>
                  <a:lnTo>
                    <a:pt x="15" y="30"/>
                  </a:lnTo>
                  <a:lnTo>
                    <a:pt x="28" y="21"/>
                  </a:lnTo>
                  <a:lnTo>
                    <a:pt x="36" y="17"/>
                  </a:lnTo>
                  <a:lnTo>
                    <a:pt x="78" y="17"/>
                  </a:lnTo>
                  <a:lnTo>
                    <a:pt x="139" y="21"/>
                  </a:lnTo>
                  <a:lnTo>
                    <a:pt x="135" y="13"/>
                  </a:lnTo>
                  <a:close/>
                </a:path>
              </a:pathLst>
            </a:custGeom>
            <a:solidFill>
              <a:srgbClr val="000000"/>
            </a:solidFill>
            <a:ln w="9525">
              <a:noFill/>
              <a:round/>
              <a:headEnd/>
              <a:tailEnd/>
            </a:ln>
          </p:spPr>
          <p:txBody>
            <a:bodyPr/>
            <a:lstStyle/>
            <a:p>
              <a:endParaRPr lang="id-ID"/>
            </a:p>
          </p:txBody>
        </p:sp>
        <p:sp>
          <p:nvSpPr>
            <p:cNvPr id="12396" name="Freeform 105"/>
            <p:cNvSpPr>
              <a:spLocks/>
            </p:cNvSpPr>
            <p:nvPr/>
          </p:nvSpPr>
          <p:spPr bwMode="auto">
            <a:xfrm>
              <a:off x="1893" y="1937"/>
              <a:ext cx="70" cy="28"/>
            </a:xfrm>
            <a:custGeom>
              <a:avLst/>
              <a:gdLst>
                <a:gd name="T0" fmla="*/ 7 w 140"/>
                <a:gd name="T1" fmla="*/ 57 h 57"/>
                <a:gd name="T2" fmla="*/ 140 w 140"/>
                <a:gd name="T3" fmla="*/ 17 h 57"/>
                <a:gd name="T4" fmla="*/ 127 w 140"/>
                <a:gd name="T5" fmla="*/ 0 h 57"/>
                <a:gd name="T6" fmla="*/ 49 w 140"/>
                <a:gd name="T7" fmla="*/ 23 h 57"/>
                <a:gd name="T8" fmla="*/ 0 w 140"/>
                <a:gd name="T9" fmla="*/ 32 h 57"/>
                <a:gd name="T10" fmla="*/ 7 w 140"/>
                <a:gd name="T11" fmla="*/ 57 h 57"/>
                <a:gd name="T12" fmla="*/ 7 w 140"/>
                <a:gd name="T13" fmla="*/ 57 h 57"/>
                <a:gd name="T14" fmla="*/ 0 60000 65536"/>
                <a:gd name="T15" fmla="*/ 0 60000 65536"/>
                <a:gd name="T16" fmla="*/ 0 60000 65536"/>
                <a:gd name="T17" fmla="*/ 0 60000 65536"/>
                <a:gd name="T18" fmla="*/ 0 60000 65536"/>
                <a:gd name="T19" fmla="*/ 0 60000 65536"/>
                <a:gd name="T20" fmla="*/ 0 60000 65536"/>
                <a:gd name="T21" fmla="*/ 0 w 140"/>
                <a:gd name="T22" fmla="*/ 0 h 57"/>
                <a:gd name="T23" fmla="*/ 140 w 140"/>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57">
                  <a:moveTo>
                    <a:pt x="7" y="57"/>
                  </a:moveTo>
                  <a:lnTo>
                    <a:pt x="140" y="17"/>
                  </a:lnTo>
                  <a:lnTo>
                    <a:pt x="127" y="0"/>
                  </a:lnTo>
                  <a:lnTo>
                    <a:pt x="49" y="23"/>
                  </a:lnTo>
                  <a:lnTo>
                    <a:pt x="0" y="32"/>
                  </a:lnTo>
                  <a:lnTo>
                    <a:pt x="7" y="57"/>
                  </a:lnTo>
                  <a:close/>
                </a:path>
              </a:pathLst>
            </a:custGeom>
            <a:solidFill>
              <a:srgbClr val="000000"/>
            </a:solidFill>
            <a:ln w="9525">
              <a:noFill/>
              <a:round/>
              <a:headEnd/>
              <a:tailEnd/>
            </a:ln>
          </p:spPr>
          <p:txBody>
            <a:bodyPr/>
            <a:lstStyle/>
            <a:p>
              <a:endParaRPr lang="id-ID"/>
            </a:p>
          </p:txBody>
        </p:sp>
        <p:sp>
          <p:nvSpPr>
            <p:cNvPr id="12397" name="Freeform 106"/>
            <p:cNvSpPr>
              <a:spLocks/>
            </p:cNvSpPr>
            <p:nvPr/>
          </p:nvSpPr>
          <p:spPr bwMode="auto">
            <a:xfrm>
              <a:off x="2270" y="1604"/>
              <a:ext cx="182" cy="190"/>
            </a:xfrm>
            <a:custGeom>
              <a:avLst/>
              <a:gdLst>
                <a:gd name="T0" fmla="*/ 0 w 364"/>
                <a:gd name="T1" fmla="*/ 0 h 380"/>
                <a:gd name="T2" fmla="*/ 134 w 364"/>
                <a:gd name="T3" fmla="*/ 17 h 380"/>
                <a:gd name="T4" fmla="*/ 173 w 364"/>
                <a:gd name="T5" fmla="*/ 42 h 380"/>
                <a:gd name="T6" fmla="*/ 219 w 364"/>
                <a:gd name="T7" fmla="*/ 78 h 380"/>
                <a:gd name="T8" fmla="*/ 261 w 364"/>
                <a:gd name="T9" fmla="*/ 116 h 380"/>
                <a:gd name="T10" fmla="*/ 291 w 364"/>
                <a:gd name="T11" fmla="*/ 148 h 380"/>
                <a:gd name="T12" fmla="*/ 324 w 364"/>
                <a:gd name="T13" fmla="*/ 215 h 380"/>
                <a:gd name="T14" fmla="*/ 337 w 364"/>
                <a:gd name="T15" fmla="*/ 255 h 380"/>
                <a:gd name="T16" fmla="*/ 364 w 364"/>
                <a:gd name="T17" fmla="*/ 380 h 380"/>
                <a:gd name="T18" fmla="*/ 354 w 364"/>
                <a:gd name="T19" fmla="*/ 353 h 380"/>
                <a:gd name="T20" fmla="*/ 329 w 364"/>
                <a:gd name="T21" fmla="*/ 291 h 380"/>
                <a:gd name="T22" fmla="*/ 301 w 364"/>
                <a:gd name="T23" fmla="*/ 222 h 380"/>
                <a:gd name="T24" fmla="*/ 276 w 364"/>
                <a:gd name="T25" fmla="*/ 171 h 380"/>
                <a:gd name="T26" fmla="*/ 251 w 364"/>
                <a:gd name="T27" fmla="*/ 139 h 380"/>
                <a:gd name="T28" fmla="*/ 215 w 364"/>
                <a:gd name="T29" fmla="*/ 103 h 380"/>
                <a:gd name="T30" fmla="*/ 181 w 364"/>
                <a:gd name="T31" fmla="*/ 72 h 380"/>
                <a:gd name="T32" fmla="*/ 153 w 364"/>
                <a:gd name="T33" fmla="*/ 53 h 380"/>
                <a:gd name="T34" fmla="*/ 130 w 364"/>
                <a:gd name="T35" fmla="*/ 42 h 380"/>
                <a:gd name="T36" fmla="*/ 105 w 364"/>
                <a:gd name="T37" fmla="*/ 32 h 380"/>
                <a:gd name="T38" fmla="*/ 76 w 364"/>
                <a:gd name="T39" fmla="*/ 25 h 380"/>
                <a:gd name="T40" fmla="*/ 0 w 364"/>
                <a:gd name="T41" fmla="*/ 0 h 380"/>
                <a:gd name="T42" fmla="*/ 0 w 364"/>
                <a:gd name="T43" fmla="*/ 0 h 3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4"/>
                <a:gd name="T67" fmla="*/ 0 h 380"/>
                <a:gd name="T68" fmla="*/ 364 w 364"/>
                <a:gd name="T69" fmla="*/ 380 h 3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4" h="380">
                  <a:moveTo>
                    <a:pt x="0" y="0"/>
                  </a:moveTo>
                  <a:lnTo>
                    <a:pt x="134" y="17"/>
                  </a:lnTo>
                  <a:lnTo>
                    <a:pt x="173" y="42"/>
                  </a:lnTo>
                  <a:lnTo>
                    <a:pt x="219" y="78"/>
                  </a:lnTo>
                  <a:lnTo>
                    <a:pt x="261" y="116"/>
                  </a:lnTo>
                  <a:lnTo>
                    <a:pt x="291" y="148"/>
                  </a:lnTo>
                  <a:lnTo>
                    <a:pt x="324" y="215"/>
                  </a:lnTo>
                  <a:lnTo>
                    <a:pt x="337" y="255"/>
                  </a:lnTo>
                  <a:lnTo>
                    <a:pt x="364" y="380"/>
                  </a:lnTo>
                  <a:lnTo>
                    <a:pt x="354" y="353"/>
                  </a:lnTo>
                  <a:lnTo>
                    <a:pt x="329" y="291"/>
                  </a:lnTo>
                  <a:lnTo>
                    <a:pt x="301" y="222"/>
                  </a:lnTo>
                  <a:lnTo>
                    <a:pt x="276" y="171"/>
                  </a:lnTo>
                  <a:lnTo>
                    <a:pt x="251" y="139"/>
                  </a:lnTo>
                  <a:lnTo>
                    <a:pt x="215" y="103"/>
                  </a:lnTo>
                  <a:lnTo>
                    <a:pt x="181" y="72"/>
                  </a:lnTo>
                  <a:lnTo>
                    <a:pt x="153" y="53"/>
                  </a:lnTo>
                  <a:lnTo>
                    <a:pt x="130" y="42"/>
                  </a:lnTo>
                  <a:lnTo>
                    <a:pt x="105" y="32"/>
                  </a:lnTo>
                  <a:lnTo>
                    <a:pt x="76" y="25"/>
                  </a:lnTo>
                  <a:lnTo>
                    <a:pt x="0" y="0"/>
                  </a:lnTo>
                  <a:close/>
                </a:path>
              </a:pathLst>
            </a:custGeom>
            <a:solidFill>
              <a:srgbClr val="000000"/>
            </a:solidFill>
            <a:ln w="9525">
              <a:noFill/>
              <a:round/>
              <a:headEnd/>
              <a:tailEnd/>
            </a:ln>
          </p:spPr>
          <p:txBody>
            <a:bodyPr/>
            <a:lstStyle/>
            <a:p>
              <a:endParaRPr lang="id-ID"/>
            </a:p>
          </p:txBody>
        </p:sp>
        <p:sp>
          <p:nvSpPr>
            <p:cNvPr id="12398" name="Freeform 107"/>
            <p:cNvSpPr>
              <a:spLocks/>
            </p:cNvSpPr>
            <p:nvPr/>
          </p:nvSpPr>
          <p:spPr bwMode="auto">
            <a:xfrm>
              <a:off x="1490" y="2182"/>
              <a:ext cx="540" cy="596"/>
            </a:xfrm>
            <a:custGeom>
              <a:avLst/>
              <a:gdLst>
                <a:gd name="T0" fmla="*/ 1041 w 1080"/>
                <a:gd name="T1" fmla="*/ 27 h 1192"/>
                <a:gd name="T2" fmla="*/ 922 w 1080"/>
                <a:gd name="T3" fmla="*/ 67 h 1192"/>
                <a:gd name="T4" fmla="*/ 830 w 1080"/>
                <a:gd name="T5" fmla="*/ 101 h 1192"/>
                <a:gd name="T6" fmla="*/ 775 w 1080"/>
                <a:gd name="T7" fmla="*/ 134 h 1192"/>
                <a:gd name="T8" fmla="*/ 716 w 1080"/>
                <a:gd name="T9" fmla="*/ 177 h 1192"/>
                <a:gd name="T10" fmla="*/ 673 w 1080"/>
                <a:gd name="T11" fmla="*/ 474 h 1192"/>
                <a:gd name="T12" fmla="*/ 675 w 1080"/>
                <a:gd name="T13" fmla="*/ 622 h 1192"/>
                <a:gd name="T14" fmla="*/ 718 w 1080"/>
                <a:gd name="T15" fmla="*/ 692 h 1192"/>
                <a:gd name="T16" fmla="*/ 640 w 1080"/>
                <a:gd name="T17" fmla="*/ 664 h 1192"/>
                <a:gd name="T18" fmla="*/ 585 w 1080"/>
                <a:gd name="T19" fmla="*/ 736 h 1192"/>
                <a:gd name="T20" fmla="*/ 557 w 1080"/>
                <a:gd name="T21" fmla="*/ 780 h 1192"/>
                <a:gd name="T22" fmla="*/ 519 w 1080"/>
                <a:gd name="T23" fmla="*/ 833 h 1192"/>
                <a:gd name="T24" fmla="*/ 466 w 1080"/>
                <a:gd name="T25" fmla="*/ 894 h 1192"/>
                <a:gd name="T26" fmla="*/ 408 w 1080"/>
                <a:gd name="T27" fmla="*/ 947 h 1192"/>
                <a:gd name="T28" fmla="*/ 401 w 1080"/>
                <a:gd name="T29" fmla="*/ 976 h 1192"/>
                <a:gd name="T30" fmla="*/ 485 w 1080"/>
                <a:gd name="T31" fmla="*/ 1027 h 1192"/>
                <a:gd name="T32" fmla="*/ 511 w 1080"/>
                <a:gd name="T33" fmla="*/ 1091 h 1192"/>
                <a:gd name="T34" fmla="*/ 471 w 1080"/>
                <a:gd name="T35" fmla="*/ 1069 h 1192"/>
                <a:gd name="T36" fmla="*/ 427 w 1080"/>
                <a:gd name="T37" fmla="*/ 1025 h 1192"/>
                <a:gd name="T38" fmla="*/ 369 w 1080"/>
                <a:gd name="T39" fmla="*/ 1048 h 1192"/>
                <a:gd name="T40" fmla="*/ 329 w 1080"/>
                <a:gd name="T41" fmla="*/ 1074 h 1192"/>
                <a:gd name="T42" fmla="*/ 279 w 1080"/>
                <a:gd name="T43" fmla="*/ 1124 h 1192"/>
                <a:gd name="T44" fmla="*/ 241 w 1080"/>
                <a:gd name="T45" fmla="*/ 1169 h 1192"/>
                <a:gd name="T46" fmla="*/ 19 w 1080"/>
                <a:gd name="T47" fmla="*/ 1183 h 1192"/>
                <a:gd name="T48" fmla="*/ 95 w 1080"/>
                <a:gd name="T49" fmla="*/ 1160 h 1192"/>
                <a:gd name="T50" fmla="*/ 209 w 1080"/>
                <a:gd name="T51" fmla="*/ 1154 h 1192"/>
                <a:gd name="T52" fmla="*/ 264 w 1080"/>
                <a:gd name="T53" fmla="*/ 1114 h 1192"/>
                <a:gd name="T54" fmla="*/ 298 w 1080"/>
                <a:gd name="T55" fmla="*/ 1027 h 1192"/>
                <a:gd name="T56" fmla="*/ 357 w 1080"/>
                <a:gd name="T57" fmla="*/ 960 h 1192"/>
                <a:gd name="T58" fmla="*/ 405 w 1080"/>
                <a:gd name="T59" fmla="*/ 911 h 1192"/>
                <a:gd name="T60" fmla="*/ 464 w 1080"/>
                <a:gd name="T61" fmla="*/ 848 h 1192"/>
                <a:gd name="T62" fmla="*/ 515 w 1080"/>
                <a:gd name="T63" fmla="*/ 768 h 1192"/>
                <a:gd name="T64" fmla="*/ 580 w 1080"/>
                <a:gd name="T65" fmla="*/ 641 h 1192"/>
                <a:gd name="T66" fmla="*/ 629 w 1080"/>
                <a:gd name="T67" fmla="*/ 552 h 1192"/>
                <a:gd name="T68" fmla="*/ 635 w 1080"/>
                <a:gd name="T69" fmla="*/ 371 h 1192"/>
                <a:gd name="T70" fmla="*/ 650 w 1080"/>
                <a:gd name="T71" fmla="*/ 210 h 1192"/>
                <a:gd name="T72" fmla="*/ 684 w 1080"/>
                <a:gd name="T73" fmla="*/ 154 h 1192"/>
                <a:gd name="T74" fmla="*/ 747 w 1080"/>
                <a:gd name="T75" fmla="*/ 122 h 1192"/>
                <a:gd name="T76" fmla="*/ 800 w 1080"/>
                <a:gd name="T77" fmla="*/ 97 h 1192"/>
                <a:gd name="T78" fmla="*/ 867 w 1080"/>
                <a:gd name="T79" fmla="*/ 67 h 1192"/>
                <a:gd name="T80" fmla="*/ 935 w 1080"/>
                <a:gd name="T81" fmla="*/ 33 h 1192"/>
                <a:gd name="T82" fmla="*/ 1015 w 1080"/>
                <a:gd name="T83" fmla="*/ 12 h 1192"/>
                <a:gd name="T84" fmla="*/ 1076 w 1080"/>
                <a:gd name="T85" fmla="*/ 18 h 11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80"/>
                <a:gd name="T130" fmla="*/ 0 h 1192"/>
                <a:gd name="T131" fmla="*/ 1080 w 1080"/>
                <a:gd name="T132" fmla="*/ 1192 h 11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80" h="1192">
                  <a:moveTo>
                    <a:pt x="1076" y="18"/>
                  </a:moveTo>
                  <a:lnTo>
                    <a:pt x="1041" y="27"/>
                  </a:lnTo>
                  <a:lnTo>
                    <a:pt x="965" y="54"/>
                  </a:lnTo>
                  <a:lnTo>
                    <a:pt x="922" y="67"/>
                  </a:lnTo>
                  <a:lnTo>
                    <a:pt x="882" y="80"/>
                  </a:lnTo>
                  <a:lnTo>
                    <a:pt x="830" y="101"/>
                  </a:lnTo>
                  <a:lnTo>
                    <a:pt x="804" y="118"/>
                  </a:lnTo>
                  <a:lnTo>
                    <a:pt x="775" y="134"/>
                  </a:lnTo>
                  <a:lnTo>
                    <a:pt x="747" y="153"/>
                  </a:lnTo>
                  <a:lnTo>
                    <a:pt x="716" y="177"/>
                  </a:lnTo>
                  <a:lnTo>
                    <a:pt x="684" y="229"/>
                  </a:lnTo>
                  <a:lnTo>
                    <a:pt x="673" y="474"/>
                  </a:lnTo>
                  <a:lnTo>
                    <a:pt x="671" y="565"/>
                  </a:lnTo>
                  <a:lnTo>
                    <a:pt x="675" y="622"/>
                  </a:lnTo>
                  <a:lnTo>
                    <a:pt x="701" y="666"/>
                  </a:lnTo>
                  <a:lnTo>
                    <a:pt x="718" y="692"/>
                  </a:lnTo>
                  <a:lnTo>
                    <a:pt x="688" y="679"/>
                  </a:lnTo>
                  <a:lnTo>
                    <a:pt x="640" y="664"/>
                  </a:lnTo>
                  <a:lnTo>
                    <a:pt x="604" y="698"/>
                  </a:lnTo>
                  <a:lnTo>
                    <a:pt x="585" y="736"/>
                  </a:lnTo>
                  <a:lnTo>
                    <a:pt x="572" y="757"/>
                  </a:lnTo>
                  <a:lnTo>
                    <a:pt x="557" y="780"/>
                  </a:lnTo>
                  <a:lnTo>
                    <a:pt x="540" y="806"/>
                  </a:lnTo>
                  <a:lnTo>
                    <a:pt x="519" y="833"/>
                  </a:lnTo>
                  <a:lnTo>
                    <a:pt x="500" y="860"/>
                  </a:lnTo>
                  <a:lnTo>
                    <a:pt x="466" y="894"/>
                  </a:lnTo>
                  <a:lnTo>
                    <a:pt x="435" y="918"/>
                  </a:lnTo>
                  <a:lnTo>
                    <a:pt x="408" y="947"/>
                  </a:lnTo>
                  <a:lnTo>
                    <a:pt x="380" y="981"/>
                  </a:lnTo>
                  <a:lnTo>
                    <a:pt x="401" y="976"/>
                  </a:lnTo>
                  <a:lnTo>
                    <a:pt x="445" y="985"/>
                  </a:lnTo>
                  <a:lnTo>
                    <a:pt x="485" y="1027"/>
                  </a:lnTo>
                  <a:lnTo>
                    <a:pt x="502" y="1052"/>
                  </a:lnTo>
                  <a:lnTo>
                    <a:pt x="511" y="1091"/>
                  </a:lnTo>
                  <a:lnTo>
                    <a:pt x="488" y="1082"/>
                  </a:lnTo>
                  <a:lnTo>
                    <a:pt x="471" y="1069"/>
                  </a:lnTo>
                  <a:lnTo>
                    <a:pt x="448" y="1042"/>
                  </a:lnTo>
                  <a:lnTo>
                    <a:pt x="427" y="1025"/>
                  </a:lnTo>
                  <a:lnTo>
                    <a:pt x="410" y="1019"/>
                  </a:lnTo>
                  <a:lnTo>
                    <a:pt x="369" y="1048"/>
                  </a:lnTo>
                  <a:lnTo>
                    <a:pt x="346" y="1065"/>
                  </a:lnTo>
                  <a:lnTo>
                    <a:pt x="329" y="1074"/>
                  </a:lnTo>
                  <a:lnTo>
                    <a:pt x="310" y="1093"/>
                  </a:lnTo>
                  <a:lnTo>
                    <a:pt x="279" y="1124"/>
                  </a:lnTo>
                  <a:lnTo>
                    <a:pt x="253" y="1156"/>
                  </a:lnTo>
                  <a:lnTo>
                    <a:pt x="241" y="1169"/>
                  </a:lnTo>
                  <a:lnTo>
                    <a:pt x="213" y="1192"/>
                  </a:lnTo>
                  <a:lnTo>
                    <a:pt x="19" y="1183"/>
                  </a:lnTo>
                  <a:lnTo>
                    <a:pt x="0" y="1150"/>
                  </a:lnTo>
                  <a:lnTo>
                    <a:pt x="95" y="1160"/>
                  </a:lnTo>
                  <a:lnTo>
                    <a:pt x="196" y="1164"/>
                  </a:lnTo>
                  <a:lnTo>
                    <a:pt x="209" y="1154"/>
                  </a:lnTo>
                  <a:lnTo>
                    <a:pt x="232" y="1137"/>
                  </a:lnTo>
                  <a:lnTo>
                    <a:pt x="264" y="1114"/>
                  </a:lnTo>
                  <a:lnTo>
                    <a:pt x="285" y="1042"/>
                  </a:lnTo>
                  <a:lnTo>
                    <a:pt x="298" y="1027"/>
                  </a:lnTo>
                  <a:lnTo>
                    <a:pt x="334" y="987"/>
                  </a:lnTo>
                  <a:lnTo>
                    <a:pt x="357" y="960"/>
                  </a:lnTo>
                  <a:lnTo>
                    <a:pt x="380" y="936"/>
                  </a:lnTo>
                  <a:lnTo>
                    <a:pt x="405" y="911"/>
                  </a:lnTo>
                  <a:lnTo>
                    <a:pt x="426" y="890"/>
                  </a:lnTo>
                  <a:lnTo>
                    <a:pt x="464" y="848"/>
                  </a:lnTo>
                  <a:lnTo>
                    <a:pt x="490" y="808"/>
                  </a:lnTo>
                  <a:lnTo>
                    <a:pt x="515" y="768"/>
                  </a:lnTo>
                  <a:lnTo>
                    <a:pt x="574" y="675"/>
                  </a:lnTo>
                  <a:lnTo>
                    <a:pt x="580" y="641"/>
                  </a:lnTo>
                  <a:lnTo>
                    <a:pt x="629" y="628"/>
                  </a:lnTo>
                  <a:lnTo>
                    <a:pt x="629" y="552"/>
                  </a:lnTo>
                  <a:lnTo>
                    <a:pt x="638" y="508"/>
                  </a:lnTo>
                  <a:lnTo>
                    <a:pt x="635" y="371"/>
                  </a:lnTo>
                  <a:lnTo>
                    <a:pt x="638" y="274"/>
                  </a:lnTo>
                  <a:lnTo>
                    <a:pt x="650" y="210"/>
                  </a:lnTo>
                  <a:lnTo>
                    <a:pt x="667" y="177"/>
                  </a:lnTo>
                  <a:lnTo>
                    <a:pt x="684" y="154"/>
                  </a:lnTo>
                  <a:lnTo>
                    <a:pt x="703" y="135"/>
                  </a:lnTo>
                  <a:lnTo>
                    <a:pt x="747" y="122"/>
                  </a:lnTo>
                  <a:lnTo>
                    <a:pt x="773" y="111"/>
                  </a:lnTo>
                  <a:lnTo>
                    <a:pt x="800" y="97"/>
                  </a:lnTo>
                  <a:lnTo>
                    <a:pt x="832" y="82"/>
                  </a:lnTo>
                  <a:lnTo>
                    <a:pt x="867" y="67"/>
                  </a:lnTo>
                  <a:lnTo>
                    <a:pt x="897" y="54"/>
                  </a:lnTo>
                  <a:lnTo>
                    <a:pt x="935" y="33"/>
                  </a:lnTo>
                  <a:lnTo>
                    <a:pt x="967" y="23"/>
                  </a:lnTo>
                  <a:lnTo>
                    <a:pt x="1015" y="12"/>
                  </a:lnTo>
                  <a:lnTo>
                    <a:pt x="1080" y="0"/>
                  </a:lnTo>
                  <a:lnTo>
                    <a:pt x="1076" y="18"/>
                  </a:lnTo>
                  <a:close/>
                </a:path>
              </a:pathLst>
            </a:custGeom>
            <a:solidFill>
              <a:srgbClr val="000000"/>
            </a:solidFill>
            <a:ln w="9525">
              <a:noFill/>
              <a:round/>
              <a:headEnd/>
              <a:tailEnd/>
            </a:ln>
          </p:spPr>
          <p:txBody>
            <a:bodyPr/>
            <a:lstStyle/>
            <a:p>
              <a:endParaRPr lang="id-ID"/>
            </a:p>
          </p:txBody>
        </p:sp>
        <p:sp>
          <p:nvSpPr>
            <p:cNvPr id="12399" name="Freeform 108"/>
            <p:cNvSpPr>
              <a:spLocks/>
            </p:cNvSpPr>
            <p:nvPr/>
          </p:nvSpPr>
          <p:spPr bwMode="auto">
            <a:xfrm>
              <a:off x="1526" y="2767"/>
              <a:ext cx="282" cy="112"/>
            </a:xfrm>
            <a:custGeom>
              <a:avLst/>
              <a:gdLst>
                <a:gd name="T0" fmla="*/ 127 w 565"/>
                <a:gd name="T1" fmla="*/ 0 h 225"/>
                <a:gd name="T2" fmla="*/ 167 w 565"/>
                <a:gd name="T3" fmla="*/ 14 h 225"/>
                <a:gd name="T4" fmla="*/ 211 w 565"/>
                <a:gd name="T5" fmla="*/ 31 h 225"/>
                <a:gd name="T6" fmla="*/ 262 w 565"/>
                <a:gd name="T7" fmla="*/ 50 h 225"/>
                <a:gd name="T8" fmla="*/ 317 w 565"/>
                <a:gd name="T9" fmla="*/ 72 h 225"/>
                <a:gd name="T10" fmla="*/ 373 w 565"/>
                <a:gd name="T11" fmla="*/ 95 h 225"/>
                <a:gd name="T12" fmla="*/ 422 w 565"/>
                <a:gd name="T13" fmla="*/ 116 h 225"/>
                <a:gd name="T14" fmla="*/ 458 w 565"/>
                <a:gd name="T15" fmla="*/ 137 h 225"/>
                <a:gd name="T16" fmla="*/ 487 w 565"/>
                <a:gd name="T17" fmla="*/ 156 h 225"/>
                <a:gd name="T18" fmla="*/ 509 w 565"/>
                <a:gd name="T19" fmla="*/ 169 h 225"/>
                <a:gd name="T20" fmla="*/ 542 w 565"/>
                <a:gd name="T21" fmla="*/ 194 h 225"/>
                <a:gd name="T22" fmla="*/ 565 w 565"/>
                <a:gd name="T23" fmla="*/ 211 h 225"/>
                <a:gd name="T24" fmla="*/ 542 w 565"/>
                <a:gd name="T25" fmla="*/ 225 h 225"/>
                <a:gd name="T26" fmla="*/ 513 w 565"/>
                <a:gd name="T27" fmla="*/ 207 h 225"/>
                <a:gd name="T28" fmla="*/ 485 w 565"/>
                <a:gd name="T29" fmla="*/ 188 h 225"/>
                <a:gd name="T30" fmla="*/ 449 w 565"/>
                <a:gd name="T31" fmla="*/ 168 h 225"/>
                <a:gd name="T32" fmla="*/ 409 w 565"/>
                <a:gd name="T33" fmla="*/ 145 h 225"/>
                <a:gd name="T34" fmla="*/ 371 w 565"/>
                <a:gd name="T35" fmla="*/ 124 h 225"/>
                <a:gd name="T36" fmla="*/ 336 w 565"/>
                <a:gd name="T37" fmla="*/ 105 h 225"/>
                <a:gd name="T38" fmla="*/ 310 w 565"/>
                <a:gd name="T39" fmla="*/ 91 h 225"/>
                <a:gd name="T40" fmla="*/ 268 w 565"/>
                <a:gd name="T41" fmla="*/ 74 h 225"/>
                <a:gd name="T42" fmla="*/ 232 w 565"/>
                <a:gd name="T43" fmla="*/ 63 h 225"/>
                <a:gd name="T44" fmla="*/ 198 w 565"/>
                <a:gd name="T45" fmla="*/ 53 h 225"/>
                <a:gd name="T46" fmla="*/ 181 w 565"/>
                <a:gd name="T47" fmla="*/ 44 h 225"/>
                <a:gd name="T48" fmla="*/ 154 w 565"/>
                <a:gd name="T49" fmla="*/ 36 h 225"/>
                <a:gd name="T50" fmla="*/ 150 w 565"/>
                <a:gd name="T51" fmla="*/ 71 h 225"/>
                <a:gd name="T52" fmla="*/ 192 w 565"/>
                <a:gd name="T53" fmla="*/ 181 h 225"/>
                <a:gd name="T54" fmla="*/ 182 w 565"/>
                <a:gd name="T55" fmla="*/ 166 h 225"/>
                <a:gd name="T56" fmla="*/ 160 w 565"/>
                <a:gd name="T57" fmla="*/ 131 h 225"/>
                <a:gd name="T58" fmla="*/ 131 w 565"/>
                <a:gd name="T59" fmla="*/ 90 h 225"/>
                <a:gd name="T60" fmla="*/ 106 w 565"/>
                <a:gd name="T61" fmla="*/ 57 h 225"/>
                <a:gd name="T62" fmla="*/ 78 w 565"/>
                <a:gd name="T63" fmla="*/ 36 h 225"/>
                <a:gd name="T64" fmla="*/ 42 w 565"/>
                <a:gd name="T65" fmla="*/ 19 h 225"/>
                <a:gd name="T66" fmla="*/ 0 w 565"/>
                <a:gd name="T67" fmla="*/ 4 h 225"/>
                <a:gd name="T68" fmla="*/ 127 w 565"/>
                <a:gd name="T69" fmla="*/ 0 h 225"/>
                <a:gd name="T70" fmla="*/ 127 w 565"/>
                <a:gd name="T71" fmla="*/ 0 h 22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65"/>
                <a:gd name="T109" fmla="*/ 0 h 225"/>
                <a:gd name="T110" fmla="*/ 565 w 565"/>
                <a:gd name="T111" fmla="*/ 225 h 22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65" h="225">
                  <a:moveTo>
                    <a:pt x="127" y="0"/>
                  </a:moveTo>
                  <a:lnTo>
                    <a:pt x="167" y="14"/>
                  </a:lnTo>
                  <a:lnTo>
                    <a:pt x="211" y="31"/>
                  </a:lnTo>
                  <a:lnTo>
                    <a:pt x="262" y="50"/>
                  </a:lnTo>
                  <a:lnTo>
                    <a:pt x="317" y="72"/>
                  </a:lnTo>
                  <a:lnTo>
                    <a:pt x="373" y="95"/>
                  </a:lnTo>
                  <a:lnTo>
                    <a:pt x="422" y="116"/>
                  </a:lnTo>
                  <a:lnTo>
                    <a:pt x="458" y="137"/>
                  </a:lnTo>
                  <a:lnTo>
                    <a:pt x="487" y="156"/>
                  </a:lnTo>
                  <a:lnTo>
                    <a:pt x="509" y="169"/>
                  </a:lnTo>
                  <a:lnTo>
                    <a:pt x="542" y="194"/>
                  </a:lnTo>
                  <a:lnTo>
                    <a:pt x="565" y="211"/>
                  </a:lnTo>
                  <a:lnTo>
                    <a:pt x="542" y="225"/>
                  </a:lnTo>
                  <a:lnTo>
                    <a:pt x="513" y="207"/>
                  </a:lnTo>
                  <a:lnTo>
                    <a:pt x="485" y="188"/>
                  </a:lnTo>
                  <a:lnTo>
                    <a:pt x="449" y="168"/>
                  </a:lnTo>
                  <a:lnTo>
                    <a:pt x="409" y="145"/>
                  </a:lnTo>
                  <a:lnTo>
                    <a:pt x="371" y="124"/>
                  </a:lnTo>
                  <a:lnTo>
                    <a:pt x="336" y="105"/>
                  </a:lnTo>
                  <a:lnTo>
                    <a:pt x="310" y="91"/>
                  </a:lnTo>
                  <a:lnTo>
                    <a:pt x="268" y="74"/>
                  </a:lnTo>
                  <a:lnTo>
                    <a:pt x="232" y="63"/>
                  </a:lnTo>
                  <a:lnTo>
                    <a:pt x="198" y="53"/>
                  </a:lnTo>
                  <a:lnTo>
                    <a:pt x="181" y="44"/>
                  </a:lnTo>
                  <a:lnTo>
                    <a:pt x="154" y="36"/>
                  </a:lnTo>
                  <a:lnTo>
                    <a:pt x="150" y="71"/>
                  </a:lnTo>
                  <a:lnTo>
                    <a:pt x="192" y="181"/>
                  </a:lnTo>
                  <a:lnTo>
                    <a:pt x="182" y="166"/>
                  </a:lnTo>
                  <a:lnTo>
                    <a:pt x="160" y="131"/>
                  </a:lnTo>
                  <a:lnTo>
                    <a:pt x="131" y="90"/>
                  </a:lnTo>
                  <a:lnTo>
                    <a:pt x="106" y="57"/>
                  </a:lnTo>
                  <a:lnTo>
                    <a:pt x="78" y="36"/>
                  </a:lnTo>
                  <a:lnTo>
                    <a:pt x="42" y="19"/>
                  </a:lnTo>
                  <a:lnTo>
                    <a:pt x="0" y="4"/>
                  </a:lnTo>
                  <a:lnTo>
                    <a:pt x="127" y="0"/>
                  </a:lnTo>
                  <a:close/>
                </a:path>
              </a:pathLst>
            </a:custGeom>
            <a:solidFill>
              <a:srgbClr val="000000"/>
            </a:solidFill>
            <a:ln w="9525">
              <a:noFill/>
              <a:round/>
              <a:headEnd/>
              <a:tailEnd/>
            </a:ln>
          </p:spPr>
          <p:txBody>
            <a:bodyPr/>
            <a:lstStyle/>
            <a:p>
              <a:endParaRPr lang="id-ID"/>
            </a:p>
          </p:txBody>
        </p:sp>
        <p:sp>
          <p:nvSpPr>
            <p:cNvPr id="12400" name="Freeform 109"/>
            <p:cNvSpPr>
              <a:spLocks/>
            </p:cNvSpPr>
            <p:nvPr/>
          </p:nvSpPr>
          <p:spPr bwMode="auto">
            <a:xfrm>
              <a:off x="1198" y="2824"/>
              <a:ext cx="207" cy="150"/>
            </a:xfrm>
            <a:custGeom>
              <a:avLst/>
              <a:gdLst>
                <a:gd name="T0" fmla="*/ 388 w 415"/>
                <a:gd name="T1" fmla="*/ 42 h 301"/>
                <a:gd name="T2" fmla="*/ 397 w 415"/>
                <a:gd name="T3" fmla="*/ 150 h 301"/>
                <a:gd name="T4" fmla="*/ 384 w 415"/>
                <a:gd name="T5" fmla="*/ 217 h 301"/>
                <a:gd name="T6" fmla="*/ 373 w 415"/>
                <a:gd name="T7" fmla="*/ 244 h 301"/>
                <a:gd name="T8" fmla="*/ 302 w 415"/>
                <a:gd name="T9" fmla="*/ 223 h 301"/>
                <a:gd name="T10" fmla="*/ 128 w 415"/>
                <a:gd name="T11" fmla="*/ 192 h 301"/>
                <a:gd name="T12" fmla="*/ 90 w 415"/>
                <a:gd name="T13" fmla="*/ 175 h 301"/>
                <a:gd name="T14" fmla="*/ 72 w 415"/>
                <a:gd name="T15" fmla="*/ 164 h 301"/>
                <a:gd name="T16" fmla="*/ 112 w 415"/>
                <a:gd name="T17" fmla="*/ 171 h 301"/>
                <a:gd name="T18" fmla="*/ 175 w 415"/>
                <a:gd name="T19" fmla="*/ 168 h 301"/>
                <a:gd name="T20" fmla="*/ 200 w 415"/>
                <a:gd name="T21" fmla="*/ 152 h 301"/>
                <a:gd name="T22" fmla="*/ 221 w 415"/>
                <a:gd name="T23" fmla="*/ 135 h 301"/>
                <a:gd name="T24" fmla="*/ 243 w 415"/>
                <a:gd name="T25" fmla="*/ 112 h 301"/>
                <a:gd name="T26" fmla="*/ 263 w 415"/>
                <a:gd name="T27" fmla="*/ 69 h 301"/>
                <a:gd name="T28" fmla="*/ 270 w 415"/>
                <a:gd name="T29" fmla="*/ 14 h 301"/>
                <a:gd name="T30" fmla="*/ 274 w 415"/>
                <a:gd name="T31" fmla="*/ 0 h 301"/>
                <a:gd name="T32" fmla="*/ 251 w 415"/>
                <a:gd name="T33" fmla="*/ 2 h 301"/>
                <a:gd name="T34" fmla="*/ 247 w 415"/>
                <a:gd name="T35" fmla="*/ 46 h 301"/>
                <a:gd name="T36" fmla="*/ 234 w 415"/>
                <a:gd name="T37" fmla="*/ 99 h 301"/>
                <a:gd name="T38" fmla="*/ 211 w 415"/>
                <a:gd name="T39" fmla="*/ 126 h 301"/>
                <a:gd name="T40" fmla="*/ 196 w 415"/>
                <a:gd name="T41" fmla="*/ 143 h 301"/>
                <a:gd name="T42" fmla="*/ 152 w 415"/>
                <a:gd name="T43" fmla="*/ 152 h 301"/>
                <a:gd name="T44" fmla="*/ 97 w 415"/>
                <a:gd name="T45" fmla="*/ 95 h 301"/>
                <a:gd name="T46" fmla="*/ 72 w 415"/>
                <a:gd name="T47" fmla="*/ 101 h 301"/>
                <a:gd name="T48" fmla="*/ 42 w 415"/>
                <a:gd name="T49" fmla="*/ 88 h 301"/>
                <a:gd name="T50" fmla="*/ 0 w 415"/>
                <a:gd name="T51" fmla="*/ 90 h 301"/>
                <a:gd name="T52" fmla="*/ 65 w 415"/>
                <a:gd name="T53" fmla="*/ 198 h 301"/>
                <a:gd name="T54" fmla="*/ 76 w 415"/>
                <a:gd name="T55" fmla="*/ 209 h 301"/>
                <a:gd name="T56" fmla="*/ 103 w 415"/>
                <a:gd name="T57" fmla="*/ 238 h 301"/>
                <a:gd name="T58" fmla="*/ 135 w 415"/>
                <a:gd name="T59" fmla="*/ 268 h 301"/>
                <a:gd name="T60" fmla="*/ 162 w 415"/>
                <a:gd name="T61" fmla="*/ 289 h 301"/>
                <a:gd name="T62" fmla="*/ 261 w 415"/>
                <a:gd name="T63" fmla="*/ 301 h 301"/>
                <a:gd name="T64" fmla="*/ 339 w 415"/>
                <a:gd name="T65" fmla="*/ 301 h 301"/>
                <a:gd name="T66" fmla="*/ 373 w 415"/>
                <a:gd name="T67" fmla="*/ 268 h 301"/>
                <a:gd name="T68" fmla="*/ 411 w 415"/>
                <a:gd name="T69" fmla="*/ 219 h 301"/>
                <a:gd name="T70" fmla="*/ 415 w 415"/>
                <a:gd name="T71" fmla="*/ 126 h 301"/>
                <a:gd name="T72" fmla="*/ 413 w 415"/>
                <a:gd name="T73" fmla="*/ 61 h 301"/>
                <a:gd name="T74" fmla="*/ 388 w 415"/>
                <a:gd name="T75" fmla="*/ 42 h 301"/>
                <a:gd name="T76" fmla="*/ 388 w 415"/>
                <a:gd name="T77" fmla="*/ 42 h 3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15"/>
                <a:gd name="T118" fmla="*/ 0 h 301"/>
                <a:gd name="T119" fmla="*/ 415 w 415"/>
                <a:gd name="T120" fmla="*/ 301 h 3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15" h="301">
                  <a:moveTo>
                    <a:pt x="388" y="42"/>
                  </a:moveTo>
                  <a:lnTo>
                    <a:pt x="397" y="150"/>
                  </a:lnTo>
                  <a:lnTo>
                    <a:pt x="384" y="217"/>
                  </a:lnTo>
                  <a:lnTo>
                    <a:pt x="373" y="244"/>
                  </a:lnTo>
                  <a:lnTo>
                    <a:pt x="302" y="223"/>
                  </a:lnTo>
                  <a:lnTo>
                    <a:pt x="128" y="192"/>
                  </a:lnTo>
                  <a:lnTo>
                    <a:pt x="90" y="175"/>
                  </a:lnTo>
                  <a:lnTo>
                    <a:pt x="72" y="164"/>
                  </a:lnTo>
                  <a:lnTo>
                    <a:pt x="112" y="171"/>
                  </a:lnTo>
                  <a:lnTo>
                    <a:pt x="175" y="168"/>
                  </a:lnTo>
                  <a:lnTo>
                    <a:pt x="200" y="152"/>
                  </a:lnTo>
                  <a:lnTo>
                    <a:pt x="221" y="135"/>
                  </a:lnTo>
                  <a:lnTo>
                    <a:pt x="243" y="112"/>
                  </a:lnTo>
                  <a:lnTo>
                    <a:pt x="263" y="69"/>
                  </a:lnTo>
                  <a:lnTo>
                    <a:pt x="270" y="14"/>
                  </a:lnTo>
                  <a:lnTo>
                    <a:pt x="274" y="0"/>
                  </a:lnTo>
                  <a:lnTo>
                    <a:pt x="251" y="2"/>
                  </a:lnTo>
                  <a:lnTo>
                    <a:pt x="247" y="46"/>
                  </a:lnTo>
                  <a:lnTo>
                    <a:pt x="234" y="99"/>
                  </a:lnTo>
                  <a:lnTo>
                    <a:pt x="211" y="126"/>
                  </a:lnTo>
                  <a:lnTo>
                    <a:pt x="196" y="143"/>
                  </a:lnTo>
                  <a:lnTo>
                    <a:pt x="152" y="152"/>
                  </a:lnTo>
                  <a:lnTo>
                    <a:pt x="97" y="95"/>
                  </a:lnTo>
                  <a:lnTo>
                    <a:pt x="72" y="101"/>
                  </a:lnTo>
                  <a:lnTo>
                    <a:pt x="42" y="88"/>
                  </a:lnTo>
                  <a:lnTo>
                    <a:pt x="0" y="90"/>
                  </a:lnTo>
                  <a:lnTo>
                    <a:pt x="65" y="198"/>
                  </a:lnTo>
                  <a:lnTo>
                    <a:pt x="76" y="209"/>
                  </a:lnTo>
                  <a:lnTo>
                    <a:pt x="103" y="238"/>
                  </a:lnTo>
                  <a:lnTo>
                    <a:pt x="135" y="268"/>
                  </a:lnTo>
                  <a:lnTo>
                    <a:pt x="162" y="289"/>
                  </a:lnTo>
                  <a:lnTo>
                    <a:pt x="261" y="301"/>
                  </a:lnTo>
                  <a:lnTo>
                    <a:pt x="339" y="301"/>
                  </a:lnTo>
                  <a:lnTo>
                    <a:pt x="373" y="268"/>
                  </a:lnTo>
                  <a:lnTo>
                    <a:pt x="411" y="219"/>
                  </a:lnTo>
                  <a:lnTo>
                    <a:pt x="415" y="126"/>
                  </a:lnTo>
                  <a:lnTo>
                    <a:pt x="413" y="61"/>
                  </a:lnTo>
                  <a:lnTo>
                    <a:pt x="388" y="42"/>
                  </a:lnTo>
                  <a:close/>
                </a:path>
              </a:pathLst>
            </a:custGeom>
            <a:solidFill>
              <a:srgbClr val="000000"/>
            </a:solidFill>
            <a:ln w="9525">
              <a:noFill/>
              <a:round/>
              <a:headEnd/>
              <a:tailEnd/>
            </a:ln>
          </p:spPr>
          <p:txBody>
            <a:bodyPr/>
            <a:lstStyle/>
            <a:p>
              <a:endParaRPr lang="id-ID"/>
            </a:p>
          </p:txBody>
        </p:sp>
        <p:sp>
          <p:nvSpPr>
            <p:cNvPr id="12401" name="Freeform 110"/>
            <p:cNvSpPr>
              <a:spLocks/>
            </p:cNvSpPr>
            <p:nvPr/>
          </p:nvSpPr>
          <p:spPr bwMode="auto">
            <a:xfrm>
              <a:off x="1307" y="2838"/>
              <a:ext cx="625" cy="166"/>
            </a:xfrm>
            <a:custGeom>
              <a:avLst/>
              <a:gdLst>
                <a:gd name="T0" fmla="*/ 0 w 1249"/>
                <a:gd name="T1" fmla="*/ 281 h 331"/>
                <a:gd name="T2" fmla="*/ 802 w 1249"/>
                <a:gd name="T3" fmla="*/ 331 h 331"/>
                <a:gd name="T4" fmla="*/ 850 w 1249"/>
                <a:gd name="T5" fmla="*/ 285 h 331"/>
                <a:gd name="T6" fmla="*/ 842 w 1249"/>
                <a:gd name="T7" fmla="*/ 266 h 331"/>
                <a:gd name="T8" fmla="*/ 842 w 1249"/>
                <a:gd name="T9" fmla="*/ 234 h 331"/>
                <a:gd name="T10" fmla="*/ 859 w 1249"/>
                <a:gd name="T11" fmla="*/ 211 h 331"/>
                <a:gd name="T12" fmla="*/ 878 w 1249"/>
                <a:gd name="T13" fmla="*/ 167 h 331"/>
                <a:gd name="T14" fmla="*/ 908 w 1249"/>
                <a:gd name="T15" fmla="*/ 146 h 331"/>
                <a:gd name="T16" fmla="*/ 929 w 1249"/>
                <a:gd name="T17" fmla="*/ 129 h 331"/>
                <a:gd name="T18" fmla="*/ 954 w 1249"/>
                <a:gd name="T19" fmla="*/ 112 h 331"/>
                <a:gd name="T20" fmla="*/ 977 w 1249"/>
                <a:gd name="T21" fmla="*/ 97 h 331"/>
                <a:gd name="T22" fmla="*/ 996 w 1249"/>
                <a:gd name="T23" fmla="*/ 82 h 331"/>
                <a:gd name="T24" fmla="*/ 1013 w 1249"/>
                <a:gd name="T25" fmla="*/ 68 h 331"/>
                <a:gd name="T26" fmla="*/ 1019 w 1249"/>
                <a:gd name="T27" fmla="*/ 63 h 331"/>
                <a:gd name="T28" fmla="*/ 1047 w 1249"/>
                <a:gd name="T29" fmla="*/ 47 h 331"/>
                <a:gd name="T30" fmla="*/ 1119 w 1249"/>
                <a:gd name="T31" fmla="*/ 30 h 331"/>
                <a:gd name="T32" fmla="*/ 1173 w 1249"/>
                <a:gd name="T33" fmla="*/ 23 h 331"/>
                <a:gd name="T34" fmla="*/ 1249 w 1249"/>
                <a:gd name="T35" fmla="*/ 0 h 331"/>
                <a:gd name="T36" fmla="*/ 1157 w 1249"/>
                <a:gd name="T37" fmla="*/ 11 h 331"/>
                <a:gd name="T38" fmla="*/ 1099 w 1249"/>
                <a:gd name="T39" fmla="*/ 23 h 331"/>
                <a:gd name="T40" fmla="*/ 1024 w 1249"/>
                <a:gd name="T41" fmla="*/ 40 h 331"/>
                <a:gd name="T42" fmla="*/ 1000 w 1249"/>
                <a:gd name="T43" fmla="*/ 55 h 331"/>
                <a:gd name="T44" fmla="*/ 965 w 1249"/>
                <a:gd name="T45" fmla="*/ 82 h 331"/>
                <a:gd name="T46" fmla="*/ 935 w 1249"/>
                <a:gd name="T47" fmla="*/ 106 h 331"/>
                <a:gd name="T48" fmla="*/ 922 w 1249"/>
                <a:gd name="T49" fmla="*/ 118 h 331"/>
                <a:gd name="T50" fmla="*/ 893 w 1249"/>
                <a:gd name="T51" fmla="*/ 144 h 331"/>
                <a:gd name="T52" fmla="*/ 859 w 1249"/>
                <a:gd name="T53" fmla="*/ 175 h 331"/>
                <a:gd name="T54" fmla="*/ 844 w 1249"/>
                <a:gd name="T55" fmla="*/ 211 h 331"/>
                <a:gd name="T56" fmla="*/ 831 w 1249"/>
                <a:gd name="T57" fmla="*/ 249 h 331"/>
                <a:gd name="T58" fmla="*/ 819 w 1249"/>
                <a:gd name="T59" fmla="*/ 260 h 331"/>
                <a:gd name="T60" fmla="*/ 787 w 1249"/>
                <a:gd name="T61" fmla="*/ 277 h 331"/>
                <a:gd name="T62" fmla="*/ 619 w 1249"/>
                <a:gd name="T63" fmla="*/ 287 h 331"/>
                <a:gd name="T64" fmla="*/ 338 w 1249"/>
                <a:gd name="T65" fmla="*/ 262 h 331"/>
                <a:gd name="T66" fmla="*/ 199 w 1249"/>
                <a:gd name="T67" fmla="*/ 207 h 331"/>
                <a:gd name="T68" fmla="*/ 161 w 1249"/>
                <a:gd name="T69" fmla="*/ 251 h 331"/>
                <a:gd name="T70" fmla="*/ 127 w 1249"/>
                <a:gd name="T71" fmla="*/ 270 h 331"/>
                <a:gd name="T72" fmla="*/ 0 w 1249"/>
                <a:gd name="T73" fmla="*/ 281 h 331"/>
                <a:gd name="T74" fmla="*/ 0 w 1249"/>
                <a:gd name="T75" fmla="*/ 281 h 33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49"/>
                <a:gd name="T115" fmla="*/ 0 h 331"/>
                <a:gd name="T116" fmla="*/ 1249 w 1249"/>
                <a:gd name="T117" fmla="*/ 331 h 33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49" h="331">
                  <a:moveTo>
                    <a:pt x="0" y="281"/>
                  </a:moveTo>
                  <a:lnTo>
                    <a:pt x="802" y="331"/>
                  </a:lnTo>
                  <a:lnTo>
                    <a:pt x="850" y="285"/>
                  </a:lnTo>
                  <a:lnTo>
                    <a:pt x="842" y="266"/>
                  </a:lnTo>
                  <a:lnTo>
                    <a:pt x="842" y="234"/>
                  </a:lnTo>
                  <a:lnTo>
                    <a:pt x="859" y="211"/>
                  </a:lnTo>
                  <a:lnTo>
                    <a:pt x="878" y="167"/>
                  </a:lnTo>
                  <a:lnTo>
                    <a:pt x="908" y="146"/>
                  </a:lnTo>
                  <a:lnTo>
                    <a:pt x="929" y="129"/>
                  </a:lnTo>
                  <a:lnTo>
                    <a:pt x="954" y="112"/>
                  </a:lnTo>
                  <a:lnTo>
                    <a:pt x="977" y="97"/>
                  </a:lnTo>
                  <a:lnTo>
                    <a:pt x="996" y="82"/>
                  </a:lnTo>
                  <a:lnTo>
                    <a:pt x="1013" y="68"/>
                  </a:lnTo>
                  <a:lnTo>
                    <a:pt x="1019" y="63"/>
                  </a:lnTo>
                  <a:lnTo>
                    <a:pt x="1047" y="47"/>
                  </a:lnTo>
                  <a:lnTo>
                    <a:pt x="1119" y="30"/>
                  </a:lnTo>
                  <a:lnTo>
                    <a:pt x="1173" y="23"/>
                  </a:lnTo>
                  <a:lnTo>
                    <a:pt x="1249" y="0"/>
                  </a:lnTo>
                  <a:lnTo>
                    <a:pt x="1157" y="11"/>
                  </a:lnTo>
                  <a:lnTo>
                    <a:pt x="1099" y="23"/>
                  </a:lnTo>
                  <a:lnTo>
                    <a:pt x="1024" y="40"/>
                  </a:lnTo>
                  <a:lnTo>
                    <a:pt x="1000" y="55"/>
                  </a:lnTo>
                  <a:lnTo>
                    <a:pt x="965" y="82"/>
                  </a:lnTo>
                  <a:lnTo>
                    <a:pt x="935" y="106"/>
                  </a:lnTo>
                  <a:lnTo>
                    <a:pt x="922" y="118"/>
                  </a:lnTo>
                  <a:lnTo>
                    <a:pt x="893" y="144"/>
                  </a:lnTo>
                  <a:lnTo>
                    <a:pt x="859" y="175"/>
                  </a:lnTo>
                  <a:lnTo>
                    <a:pt x="844" y="211"/>
                  </a:lnTo>
                  <a:lnTo>
                    <a:pt x="831" y="249"/>
                  </a:lnTo>
                  <a:lnTo>
                    <a:pt x="819" y="260"/>
                  </a:lnTo>
                  <a:lnTo>
                    <a:pt x="787" y="277"/>
                  </a:lnTo>
                  <a:lnTo>
                    <a:pt x="619" y="287"/>
                  </a:lnTo>
                  <a:lnTo>
                    <a:pt x="338" y="262"/>
                  </a:lnTo>
                  <a:lnTo>
                    <a:pt x="199" y="207"/>
                  </a:lnTo>
                  <a:lnTo>
                    <a:pt x="161" y="251"/>
                  </a:lnTo>
                  <a:lnTo>
                    <a:pt x="127" y="270"/>
                  </a:lnTo>
                  <a:lnTo>
                    <a:pt x="0" y="281"/>
                  </a:lnTo>
                  <a:close/>
                </a:path>
              </a:pathLst>
            </a:custGeom>
            <a:solidFill>
              <a:srgbClr val="000000"/>
            </a:solidFill>
            <a:ln w="9525">
              <a:noFill/>
              <a:round/>
              <a:headEnd/>
              <a:tailEnd/>
            </a:ln>
          </p:spPr>
          <p:txBody>
            <a:bodyPr/>
            <a:lstStyle/>
            <a:p>
              <a:endParaRPr lang="id-ID"/>
            </a:p>
          </p:txBody>
        </p:sp>
        <p:sp>
          <p:nvSpPr>
            <p:cNvPr id="12402" name="Freeform 111"/>
            <p:cNvSpPr>
              <a:spLocks/>
            </p:cNvSpPr>
            <p:nvPr/>
          </p:nvSpPr>
          <p:spPr bwMode="auto">
            <a:xfrm>
              <a:off x="927" y="2179"/>
              <a:ext cx="642" cy="721"/>
            </a:xfrm>
            <a:custGeom>
              <a:avLst/>
              <a:gdLst>
                <a:gd name="T0" fmla="*/ 462 w 1284"/>
                <a:gd name="T1" fmla="*/ 93 h 1442"/>
                <a:gd name="T2" fmla="*/ 21 w 1284"/>
                <a:gd name="T3" fmla="*/ 23 h 1442"/>
                <a:gd name="T4" fmla="*/ 8 w 1284"/>
                <a:gd name="T5" fmla="*/ 68 h 1442"/>
                <a:gd name="T6" fmla="*/ 445 w 1284"/>
                <a:gd name="T7" fmla="*/ 68 h 1442"/>
                <a:gd name="T8" fmla="*/ 493 w 1284"/>
                <a:gd name="T9" fmla="*/ 108 h 1442"/>
                <a:gd name="T10" fmla="*/ 559 w 1284"/>
                <a:gd name="T11" fmla="*/ 213 h 1442"/>
                <a:gd name="T12" fmla="*/ 609 w 1284"/>
                <a:gd name="T13" fmla="*/ 292 h 1442"/>
                <a:gd name="T14" fmla="*/ 668 w 1284"/>
                <a:gd name="T15" fmla="*/ 388 h 1442"/>
                <a:gd name="T16" fmla="*/ 734 w 1284"/>
                <a:gd name="T17" fmla="*/ 492 h 1442"/>
                <a:gd name="T18" fmla="*/ 803 w 1284"/>
                <a:gd name="T19" fmla="*/ 602 h 1442"/>
                <a:gd name="T20" fmla="*/ 875 w 1284"/>
                <a:gd name="T21" fmla="*/ 716 h 1442"/>
                <a:gd name="T22" fmla="*/ 945 w 1284"/>
                <a:gd name="T23" fmla="*/ 832 h 1442"/>
                <a:gd name="T24" fmla="*/ 1014 w 1284"/>
                <a:gd name="T25" fmla="*/ 942 h 1442"/>
                <a:gd name="T26" fmla="*/ 1078 w 1284"/>
                <a:gd name="T27" fmla="*/ 1045 h 1442"/>
                <a:gd name="T28" fmla="*/ 1137 w 1284"/>
                <a:gd name="T29" fmla="*/ 1138 h 1442"/>
                <a:gd name="T30" fmla="*/ 1185 w 1284"/>
                <a:gd name="T31" fmla="*/ 1216 h 1442"/>
                <a:gd name="T32" fmla="*/ 1255 w 1284"/>
                <a:gd name="T33" fmla="*/ 1328 h 1442"/>
                <a:gd name="T34" fmla="*/ 1284 w 1284"/>
                <a:gd name="T35" fmla="*/ 1378 h 1442"/>
                <a:gd name="T36" fmla="*/ 1247 w 1284"/>
                <a:gd name="T37" fmla="*/ 1427 h 1442"/>
                <a:gd name="T38" fmla="*/ 1181 w 1284"/>
                <a:gd name="T39" fmla="*/ 1442 h 1442"/>
                <a:gd name="T40" fmla="*/ 922 w 1284"/>
                <a:gd name="T41" fmla="*/ 1357 h 1442"/>
                <a:gd name="T42" fmla="*/ 867 w 1284"/>
                <a:gd name="T43" fmla="*/ 1330 h 1442"/>
                <a:gd name="T44" fmla="*/ 806 w 1284"/>
                <a:gd name="T45" fmla="*/ 1304 h 1442"/>
                <a:gd name="T46" fmla="*/ 687 w 1284"/>
                <a:gd name="T47" fmla="*/ 1311 h 1442"/>
                <a:gd name="T48" fmla="*/ 633 w 1284"/>
                <a:gd name="T49" fmla="*/ 1336 h 1442"/>
                <a:gd name="T50" fmla="*/ 607 w 1284"/>
                <a:gd name="T51" fmla="*/ 1271 h 1442"/>
                <a:gd name="T52" fmla="*/ 679 w 1284"/>
                <a:gd name="T53" fmla="*/ 1298 h 1442"/>
                <a:gd name="T54" fmla="*/ 742 w 1284"/>
                <a:gd name="T55" fmla="*/ 1275 h 1442"/>
                <a:gd name="T56" fmla="*/ 858 w 1284"/>
                <a:gd name="T57" fmla="*/ 1300 h 1442"/>
                <a:gd name="T58" fmla="*/ 1158 w 1284"/>
                <a:gd name="T59" fmla="*/ 1420 h 1442"/>
                <a:gd name="T60" fmla="*/ 1242 w 1284"/>
                <a:gd name="T61" fmla="*/ 1389 h 1442"/>
                <a:gd name="T62" fmla="*/ 1265 w 1284"/>
                <a:gd name="T63" fmla="*/ 1368 h 14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84"/>
                <a:gd name="T97" fmla="*/ 0 h 1442"/>
                <a:gd name="T98" fmla="*/ 1284 w 1284"/>
                <a:gd name="T99" fmla="*/ 1442 h 14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84" h="1442">
                  <a:moveTo>
                    <a:pt x="1265" y="1368"/>
                  </a:moveTo>
                  <a:lnTo>
                    <a:pt x="462" y="93"/>
                  </a:lnTo>
                  <a:lnTo>
                    <a:pt x="426" y="85"/>
                  </a:lnTo>
                  <a:lnTo>
                    <a:pt x="21" y="23"/>
                  </a:lnTo>
                  <a:lnTo>
                    <a:pt x="27" y="68"/>
                  </a:lnTo>
                  <a:lnTo>
                    <a:pt x="8" y="68"/>
                  </a:lnTo>
                  <a:lnTo>
                    <a:pt x="0" y="0"/>
                  </a:lnTo>
                  <a:lnTo>
                    <a:pt x="445" y="68"/>
                  </a:lnTo>
                  <a:lnTo>
                    <a:pt x="481" y="91"/>
                  </a:lnTo>
                  <a:lnTo>
                    <a:pt x="493" y="108"/>
                  </a:lnTo>
                  <a:lnTo>
                    <a:pt x="519" y="150"/>
                  </a:lnTo>
                  <a:lnTo>
                    <a:pt x="559" y="213"/>
                  </a:lnTo>
                  <a:lnTo>
                    <a:pt x="582" y="251"/>
                  </a:lnTo>
                  <a:lnTo>
                    <a:pt x="609" y="292"/>
                  </a:lnTo>
                  <a:lnTo>
                    <a:pt x="637" y="338"/>
                  </a:lnTo>
                  <a:lnTo>
                    <a:pt x="668" y="388"/>
                  </a:lnTo>
                  <a:lnTo>
                    <a:pt x="700" y="439"/>
                  </a:lnTo>
                  <a:lnTo>
                    <a:pt x="734" y="492"/>
                  </a:lnTo>
                  <a:lnTo>
                    <a:pt x="768" y="547"/>
                  </a:lnTo>
                  <a:lnTo>
                    <a:pt x="803" y="602"/>
                  </a:lnTo>
                  <a:lnTo>
                    <a:pt x="839" y="659"/>
                  </a:lnTo>
                  <a:lnTo>
                    <a:pt x="875" y="716"/>
                  </a:lnTo>
                  <a:lnTo>
                    <a:pt x="909" y="775"/>
                  </a:lnTo>
                  <a:lnTo>
                    <a:pt x="945" y="832"/>
                  </a:lnTo>
                  <a:lnTo>
                    <a:pt x="979" y="887"/>
                  </a:lnTo>
                  <a:lnTo>
                    <a:pt x="1014" y="942"/>
                  </a:lnTo>
                  <a:lnTo>
                    <a:pt x="1048" y="996"/>
                  </a:lnTo>
                  <a:lnTo>
                    <a:pt x="1078" y="1045"/>
                  </a:lnTo>
                  <a:lnTo>
                    <a:pt x="1109" y="1095"/>
                  </a:lnTo>
                  <a:lnTo>
                    <a:pt x="1137" y="1138"/>
                  </a:lnTo>
                  <a:lnTo>
                    <a:pt x="1162" y="1180"/>
                  </a:lnTo>
                  <a:lnTo>
                    <a:pt x="1185" y="1216"/>
                  </a:lnTo>
                  <a:lnTo>
                    <a:pt x="1223" y="1277"/>
                  </a:lnTo>
                  <a:lnTo>
                    <a:pt x="1255" y="1328"/>
                  </a:lnTo>
                  <a:lnTo>
                    <a:pt x="1270" y="1349"/>
                  </a:lnTo>
                  <a:lnTo>
                    <a:pt x="1284" y="1378"/>
                  </a:lnTo>
                  <a:lnTo>
                    <a:pt x="1272" y="1402"/>
                  </a:lnTo>
                  <a:lnTo>
                    <a:pt x="1247" y="1427"/>
                  </a:lnTo>
                  <a:lnTo>
                    <a:pt x="1208" y="1439"/>
                  </a:lnTo>
                  <a:lnTo>
                    <a:pt x="1181" y="1442"/>
                  </a:lnTo>
                  <a:lnTo>
                    <a:pt x="945" y="1368"/>
                  </a:lnTo>
                  <a:lnTo>
                    <a:pt x="922" y="1357"/>
                  </a:lnTo>
                  <a:lnTo>
                    <a:pt x="898" y="1344"/>
                  </a:lnTo>
                  <a:lnTo>
                    <a:pt x="867" y="1330"/>
                  </a:lnTo>
                  <a:lnTo>
                    <a:pt x="837" y="1317"/>
                  </a:lnTo>
                  <a:lnTo>
                    <a:pt x="806" y="1304"/>
                  </a:lnTo>
                  <a:lnTo>
                    <a:pt x="765" y="1290"/>
                  </a:lnTo>
                  <a:lnTo>
                    <a:pt x="687" y="1311"/>
                  </a:lnTo>
                  <a:lnTo>
                    <a:pt x="649" y="1328"/>
                  </a:lnTo>
                  <a:lnTo>
                    <a:pt x="633" y="1336"/>
                  </a:lnTo>
                  <a:lnTo>
                    <a:pt x="588" y="1271"/>
                  </a:lnTo>
                  <a:lnTo>
                    <a:pt x="607" y="1271"/>
                  </a:lnTo>
                  <a:lnTo>
                    <a:pt x="635" y="1313"/>
                  </a:lnTo>
                  <a:lnTo>
                    <a:pt x="679" y="1298"/>
                  </a:lnTo>
                  <a:lnTo>
                    <a:pt x="713" y="1285"/>
                  </a:lnTo>
                  <a:lnTo>
                    <a:pt x="742" y="1275"/>
                  </a:lnTo>
                  <a:lnTo>
                    <a:pt x="812" y="1285"/>
                  </a:lnTo>
                  <a:lnTo>
                    <a:pt x="858" y="1300"/>
                  </a:lnTo>
                  <a:lnTo>
                    <a:pt x="1122" y="1410"/>
                  </a:lnTo>
                  <a:lnTo>
                    <a:pt x="1158" y="1420"/>
                  </a:lnTo>
                  <a:lnTo>
                    <a:pt x="1206" y="1420"/>
                  </a:lnTo>
                  <a:lnTo>
                    <a:pt x="1242" y="1389"/>
                  </a:lnTo>
                  <a:lnTo>
                    <a:pt x="1265" y="1368"/>
                  </a:lnTo>
                  <a:close/>
                </a:path>
              </a:pathLst>
            </a:custGeom>
            <a:solidFill>
              <a:srgbClr val="000000"/>
            </a:solidFill>
            <a:ln w="9525">
              <a:noFill/>
              <a:round/>
              <a:headEnd/>
              <a:tailEnd/>
            </a:ln>
          </p:spPr>
          <p:txBody>
            <a:bodyPr/>
            <a:lstStyle/>
            <a:p>
              <a:endParaRPr lang="id-ID"/>
            </a:p>
          </p:txBody>
        </p:sp>
        <p:sp>
          <p:nvSpPr>
            <p:cNvPr id="12403" name="Freeform 112"/>
            <p:cNvSpPr>
              <a:spLocks/>
            </p:cNvSpPr>
            <p:nvPr/>
          </p:nvSpPr>
          <p:spPr bwMode="auto">
            <a:xfrm>
              <a:off x="883" y="2210"/>
              <a:ext cx="273" cy="371"/>
            </a:xfrm>
            <a:custGeom>
              <a:avLst/>
              <a:gdLst>
                <a:gd name="T0" fmla="*/ 532 w 548"/>
                <a:gd name="T1" fmla="*/ 38 h 741"/>
                <a:gd name="T2" fmla="*/ 27 w 548"/>
                <a:gd name="T3" fmla="*/ 15 h 741"/>
                <a:gd name="T4" fmla="*/ 36 w 548"/>
                <a:gd name="T5" fmla="*/ 32 h 741"/>
                <a:gd name="T6" fmla="*/ 63 w 548"/>
                <a:gd name="T7" fmla="*/ 79 h 741"/>
                <a:gd name="T8" fmla="*/ 80 w 548"/>
                <a:gd name="T9" fmla="*/ 110 h 741"/>
                <a:gd name="T10" fmla="*/ 101 w 548"/>
                <a:gd name="T11" fmla="*/ 146 h 741"/>
                <a:gd name="T12" fmla="*/ 124 w 548"/>
                <a:gd name="T13" fmla="*/ 184 h 741"/>
                <a:gd name="T14" fmla="*/ 146 w 548"/>
                <a:gd name="T15" fmla="*/ 224 h 741"/>
                <a:gd name="T16" fmla="*/ 169 w 548"/>
                <a:gd name="T17" fmla="*/ 264 h 741"/>
                <a:gd name="T18" fmla="*/ 194 w 548"/>
                <a:gd name="T19" fmla="*/ 304 h 741"/>
                <a:gd name="T20" fmla="*/ 215 w 548"/>
                <a:gd name="T21" fmla="*/ 344 h 741"/>
                <a:gd name="T22" fmla="*/ 236 w 548"/>
                <a:gd name="T23" fmla="*/ 380 h 741"/>
                <a:gd name="T24" fmla="*/ 272 w 548"/>
                <a:gd name="T25" fmla="*/ 440 h 741"/>
                <a:gd name="T26" fmla="*/ 293 w 548"/>
                <a:gd name="T27" fmla="*/ 477 h 741"/>
                <a:gd name="T28" fmla="*/ 310 w 548"/>
                <a:gd name="T29" fmla="*/ 505 h 741"/>
                <a:gd name="T30" fmla="*/ 335 w 548"/>
                <a:gd name="T31" fmla="*/ 541 h 741"/>
                <a:gd name="T32" fmla="*/ 363 w 548"/>
                <a:gd name="T33" fmla="*/ 585 h 741"/>
                <a:gd name="T34" fmla="*/ 392 w 548"/>
                <a:gd name="T35" fmla="*/ 631 h 741"/>
                <a:gd name="T36" fmla="*/ 420 w 548"/>
                <a:gd name="T37" fmla="*/ 672 h 741"/>
                <a:gd name="T38" fmla="*/ 443 w 548"/>
                <a:gd name="T39" fmla="*/ 708 h 741"/>
                <a:gd name="T40" fmla="*/ 464 w 548"/>
                <a:gd name="T41" fmla="*/ 741 h 741"/>
                <a:gd name="T42" fmla="*/ 449 w 548"/>
                <a:gd name="T43" fmla="*/ 737 h 741"/>
                <a:gd name="T44" fmla="*/ 148 w 548"/>
                <a:gd name="T45" fmla="*/ 277 h 741"/>
                <a:gd name="T46" fmla="*/ 6 w 548"/>
                <a:gd name="T47" fmla="*/ 28 h 741"/>
                <a:gd name="T48" fmla="*/ 0 w 548"/>
                <a:gd name="T49" fmla="*/ 0 h 741"/>
                <a:gd name="T50" fmla="*/ 422 w 548"/>
                <a:gd name="T51" fmla="*/ 22 h 741"/>
                <a:gd name="T52" fmla="*/ 548 w 548"/>
                <a:gd name="T53" fmla="*/ 24 h 741"/>
                <a:gd name="T54" fmla="*/ 532 w 548"/>
                <a:gd name="T55" fmla="*/ 38 h 741"/>
                <a:gd name="T56" fmla="*/ 532 w 548"/>
                <a:gd name="T57" fmla="*/ 38 h 74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48"/>
                <a:gd name="T88" fmla="*/ 0 h 741"/>
                <a:gd name="T89" fmla="*/ 548 w 548"/>
                <a:gd name="T90" fmla="*/ 741 h 74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48" h="741">
                  <a:moveTo>
                    <a:pt x="532" y="38"/>
                  </a:moveTo>
                  <a:lnTo>
                    <a:pt x="27" y="15"/>
                  </a:lnTo>
                  <a:lnTo>
                    <a:pt x="36" y="32"/>
                  </a:lnTo>
                  <a:lnTo>
                    <a:pt x="63" y="79"/>
                  </a:lnTo>
                  <a:lnTo>
                    <a:pt x="80" y="110"/>
                  </a:lnTo>
                  <a:lnTo>
                    <a:pt x="101" y="146"/>
                  </a:lnTo>
                  <a:lnTo>
                    <a:pt x="124" y="184"/>
                  </a:lnTo>
                  <a:lnTo>
                    <a:pt x="146" y="224"/>
                  </a:lnTo>
                  <a:lnTo>
                    <a:pt x="169" y="264"/>
                  </a:lnTo>
                  <a:lnTo>
                    <a:pt x="194" y="304"/>
                  </a:lnTo>
                  <a:lnTo>
                    <a:pt x="215" y="344"/>
                  </a:lnTo>
                  <a:lnTo>
                    <a:pt x="236" y="380"/>
                  </a:lnTo>
                  <a:lnTo>
                    <a:pt x="272" y="440"/>
                  </a:lnTo>
                  <a:lnTo>
                    <a:pt x="293" y="477"/>
                  </a:lnTo>
                  <a:lnTo>
                    <a:pt x="310" y="505"/>
                  </a:lnTo>
                  <a:lnTo>
                    <a:pt x="335" y="541"/>
                  </a:lnTo>
                  <a:lnTo>
                    <a:pt x="363" y="585"/>
                  </a:lnTo>
                  <a:lnTo>
                    <a:pt x="392" y="631"/>
                  </a:lnTo>
                  <a:lnTo>
                    <a:pt x="420" y="672"/>
                  </a:lnTo>
                  <a:lnTo>
                    <a:pt x="443" y="708"/>
                  </a:lnTo>
                  <a:lnTo>
                    <a:pt x="464" y="741"/>
                  </a:lnTo>
                  <a:lnTo>
                    <a:pt x="449" y="737"/>
                  </a:lnTo>
                  <a:lnTo>
                    <a:pt x="148" y="277"/>
                  </a:lnTo>
                  <a:lnTo>
                    <a:pt x="6" y="28"/>
                  </a:lnTo>
                  <a:lnTo>
                    <a:pt x="0" y="0"/>
                  </a:lnTo>
                  <a:lnTo>
                    <a:pt x="422" y="22"/>
                  </a:lnTo>
                  <a:lnTo>
                    <a:pt x="548" y="24"/>
                  </a:lnTo>
                  <a:lnTo>
                    <a:pt x="532" y="38"/>
                  </a:lnTo>
                  <a:close/>
                </a:path>
              </a:pathLst>
            </a:custGeom>
            <a:solidFill>
              <a:srgbClr val="000000"/>
            </a:solidFill>
            <a:ln w="9525">
              <a:noFill/>
              <a:round/>
              <a:headEnd/>
              <a:tailEnd/>
            </a:ln>
          </p:spPr>
          <p:txBody>
            <a:bodyPr/>
            <a:lstStyle/>
            <a:p>
              <a:endParaRPr lang="id-ID"/>
            </a:p>
          </p:txBody>
        </p:sp>
        <p:sp>
          <p:nvSpPr>
            <p:cNvPr id="12404" name="Freeform 113"/>
            <p:cNvSpPr>
              <a:spLocks/>
            </p:cNvSpPr>
            <p:nvPr/>
          </p:nvSpPr>
          <p:spPr bwMode="auto">
            <a:xfrm>
              <a:off x="1037" y="2575"/>
              <a:ext cx="206" cy="303"/>
            </a:xfrm>
            <a:custGeom>
              <a:avLst/>
              <a:gdLst>
                <a:gd name="T0" fmla="*/ 211 w 411"/>
                <a:gd name="T1" fmla="*/ 17 h 607"/>
                <a:gd name="T2" fmla="*/ 91 w 411"/>
                <a:gd name="T3" fmla="*/ 16 h 607"/>
                <a:gd name="T4" fmla="*/ 68 w 411"/>
                <a:gd name="T5" fmla="*/ 61 h 607"/>
                <a:gd name="T6" fmla="*/ 78 w 411"/>
                <a:gd name="T7" fmla="*/ 179 h 607"/>
                <a:gd name="T8" fmla="*/ 30 w 411"/>
                <a:gd name="T9" fmla="*/ 230 h 607"/>
                <a:gd name="T10" fmla="*/ 36 w 411"/>
                <a:gd name="T11" fmla="*/ 301 h 607"/>
                <a:gd name="T12" fmla="*/ 15 w 411"/>
                <a:gd name="T13" fmla="*/ 346 h 607"/>
                <a:gd name="T14" fmla="*/ 25 w 411"/>
                <a:gd name="T15" fmla="*/ 390 h 607"/>
                <a:gd name="T16" fmla="*/ 42 w 411"/>
                <a:gd name="T17" fmla="*/ 474 h 607"/>
                <a:gd name="T18" fmla="*/ 76 w 411"/>
                <a:gd name="T19" fmla="*/ 504 h 607"/>
                <a:gd name="T20" fmla="*/ 116 w 411"/>
                <a:gd name="T21" fmla="*/ 533 h 607"/>
                <a:gd name="T22" fmla="*/ 163 w 411"/>
                <a:gd name="T23" fmla="*/ 561 h 607"/>
                <a:gd name="T24" fmla="*/ 251 w 411"/>
                <a:gd name="T25" fmla="*/ 582 h 607"/>
                <a:gd name="T26" fmla="*/ 382 w 411"/>
                <a:gd name="T27" fmla="*/ 586 h 607"/>
                <a:gd name="T28" fmla="*/ 314 w 411"/>
                <a:gd name="T29" fmla="*/ 590 h 607"/>
                <a:gd name="T30" fmla="*/ 226 w 411"/>
                <a:gd name="T31" fmla="*/ 595 h 607"/>
                <a:gd name="T32" fmla="*/ 160 w 411"/>
                <a:gd name="T33" fmla="*/ 572 h 607"/>
                <a:gd name="T34" fmla="*/ 51 w 411"/>
                <a:gd name="T35" fmla="*/ 504 h 607"/>
                <a:gd name="T36" fmla="*/ 23 w 411"/>
                <a:gd name="T37" fmla="*/ 428 h 607"/>
                <a:gd name="T38" fmla="*/ 9 w 411"/>
                <a:gd name="T39" fmla="*/ 386 h 607"/>
                <a:gd name="T40" fmla="*/ 9 w 411"/>
                <a:gd name="T41" fmla="*/ 318 h 607"/>
                <a:gd name="T42" fmla="*/ 13 w 411"/>
                <a:gd name="T43" fmla="*/ 236 h 607"/>
                <a:gd name="T44" fmla="*/ 32 w 411"/>
                <a:gd name="T45" fmla="*/ 198 h 607"/>
                <a:gd name="T46" fmla="*/ 61 w 411"/>
                <a:gd name="T47" fmla="*/ 101 h 607"/>
                <a:gd name="T48" fmla="*/ 65 w 411"/>
                <a:gd name="T49" fmla="*/ 21 h 607"/>
                <a:gd name="T50" fmla="*/ 129 w 411"/>
                <a:gd name="T51" fmla="*/ 0 h 607"/>
                <a:gd name="T52" fmla="*/ 232 w 411"/>
                <a:gd name="T53" fmla="*/ 14 h 607"/>
                <a:gd name="T54" fmla="*/ 241 w 411"/>
                <a:gd name="T55" fmla="*/ 116 h 607"/>
                <a:gd name="T56" fmla="*/ 213 w 411"/>
                <a:gd name="T57" fmla="*/ 177 h 607"/>
                <a:gd name="T58" fmla="*/ 376 w 411"/>
                <a:gd name="T59" fmla="*/ 213 h 607"/>
                <a:gd name="T60" fmla="*/ 411 w 411"/>
                <a:gd name="T61" fmla="*/ 285 h 607"/>
                <a:gd name="T62" fmla="*/ 386 w 411"/>
                <a:gd name="T63" fmla="*/ 320 h 607"/>
                <a:gd name="T64" fmla="*/ 228 w 411"/>
                <a:gd name="T65" fmla="*/ 314 h 607"/>
                <a:gd name="T66" fmla="*/ 72 w 411"/>
                <a:gd name="T67" fmla="*/ 304 h 607"/>
                <a:gd name="T68" fmla="*/ 219 w 411"/>
                <a:gd name="T69" fmla="*/ 293 h 607"/>
                <a:gd name="T70" fmla="*/ 395 w 411"/>
                <a:gd name="T71" fmla="*/ 263 h 607"/>
                <a:gd name="T72" fmla="*/ 329 w 411"/>
                <a:gd name="T73" fmla="*/ 206 h 607"/>
                <a:gd name="T74" fmla="*/ 177 w 411"/>
                <a:gd name="T75" fmla="*/ 187 h 607"/>
                <a:gd name="T76" fmla="*/ 144 w 411"/>
                <a:gd name="T77" fmla="*/ 164 h 607"/>
                <a:gd name="T78" fmla="*/ 171 w 411"/>
                <a:gd name="T79" fmla="*/ 118 h 607"/>
                <a:gd name="T80" fmla="*/ 234 w 411"/>
                <a:gd name="T81" fmla="*/ 57 h 607"/>
                <a:gd name="T82" fmla="*/ 224 w 411"/>
                <a:gd name="T83" fmla="*/ 23 h 6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11"/>
                <a:gd name="T127" fmla="*/ 0 h 607"/>
                <a:gd name="T128" fmla="*/ 411 w 411"/>
                <a:gd name="T129" fmla="*/ 607 h 6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11" h="607">
                  <a:moveTo>
                    <a:pt x="224" y="23"/>
                  </a:moveTo>
                  <a:lnTo>
                    <a:pt x="211" y="17"/>
                  </a:lnTo>
                  <a:lnTo>
                    <a:pt x="181" y="14"/>
                  </a:lnTo>
                  <a:lnTo>
                    <a:pt x="91" y="16"/>
                  </a:lnTo>
                  <a:lnTo>
                    <a:pt x="80" y="33"/>
                  </a:lnTo>
                  <a:lnTo>
                    <a:pt x="68" y="61"/>
                  </a:lnTo>
                  <a:lnTo>
                    <a:pt x="78" y="126"/>
                  </a:lnTo>
                  <a:lnTo>
                    <a:pt x="78" y="179"/>
                  </a:lnTo>
                  <a:lnTo>
                    <a:pt x="57" y="200"/>
                  </a:lnTo>
                  <a:lnTo>
                    <a:pt x="30" y="230"/>
                  </a:lnTo>
                  <a:lnTo>
                    <a:pt x="23" y="265"/>
                  </a:lnTo>
                  <a:lnTo>
                    <a:pt x="36" y="301"/>
                  </a:lnTo>
                  <a:lnTo>
                    <a:pt x="27" y="320"/>
                  </a:lnTo>
                  <a:lnTo>
                    <a:pt x="15" y="346"/>
                  </a:lnTo>
                  <a:lnTo>
                    <a:pt x="15" y="379"/>
                  </a:lnTo>
                  <a:lnTo>
                    <a:pt x="25" y="390"/>
                  </a:lnTo>
                  <a:lnTo>
                    <a:pt x="34" y="407"/>
                  </a:lnTo>
                  <a:lnTo>
                    <a:pt x="42" y="474"/>
                  </a:lnTo>
                  <a:lnTo>
                    <a:pt x="59" y="491"/>
                  </a:lnTo>
                  <a:lnTo>
                    <a:pt x="76" y="504"/>
                  </a:lnTo>
                  <a:lnTo>
                    <a:pt x="97" y="519"/>
                  </a:lnTo>
                  <a:lnTo>
                    <a:pt x="116" y="533"/>
                  </a:lnTo>
                  <a:lnTo>
                    <a:pt x="137" y="546"/>
                  </a:lnTo>
                  <a:lnTo>
                    <a:pt x="163" y="561"/>
                  </a:lnTo>
                  <a:lnTo>
                    <a:pt x="203" y="576"/>
                  </a:lnTo>
                  <a:lnTo>
                    <a:pt x="251" y="582"/>
                  </a:lnTo>
                  <a:lnTo>
                    <a:pt x="346" y="578"/>
                  </a:lnTo>
                  <a:lnTo>
                    <a:pt x="382" y="586"/>
                  </a:lnTo>
                  <a:lnTo>
                    <a:pt x="397" y="607"/>
                  </a:lnTo>
                  <a:lnTo>
                    <a:pt x="314" y="590"/>
                  </a:lnTo>
                  <a:lnTo>
                    <a:pt x="279" y="593"/>
                  </a:lnTo>
                  <a:lnTo>
                    <a:pt x="226" y="595"/>
                  </a:lnTo>
                  <a:lnTo>
                    <a:pt x="182" y="582"/>
                  </a:lnTo>
                  <a:lnTo>
                    <a:pt x="160" y="572"/>
                  </a:lnTo>
                  <a:lnTo>
                    <a:pt x="66" y="517"/>
                  </a:lnTo>
                  <a:lnTo>
                    <a:pt x="51" y="504"/>
                  </a:lnTo>
                  <a:lnTo>
                    <a:pt x="30" y="475"/>
                  </a:lnTo>
                  <a:lnTo>
                    <a:pt x="23" y="428"/>
                  </a:lnTo>
                  <a:lnTo>
                    <a:pt x="21" y="403"/>
                  </a:lnTo>
                  <a:lnTo>
                    <a:pt x="9" y="386"/>
                  </a:lnTo>
                  <a:lnTo>
                    <a:pt x="0" y="356"/>
                  </a:lnTo>
                  <a:lnTo>
                    <a:pt x="9" y="318"/>
                  </a:lnTo>
                  <a:lnTo>
                    <a:pt x="19" y="295"/>
                  </a:lnTo>
                  <a:lnTo>
                    <a:pt x="13" y="236"/>
                  </a:lnTo>
                  <a:lnTo>
                    <a:pt x="23" y="213"/>
                  </a:lnTo>
                  <a:lnTo>
                    <a:pt x="32" y="198"/>
                  </a:lnTo>
                  <a:lnTo>
                    <a:pt x="65" y="171"/>
                  </a:lnTo>
                  <a:lnTo>
                    <a:pt x="61" y="101"/>
                  </a:lnTo>
                  <a:lnTo>
                    <a:pt x="55" y="55"/>
                  </a:lnTo>
                  <a:lnTo>
                    <a:pt x="65" y="21"/>
                  </a:lnTo>
                  <a:lnTo>
                    <a:pt x="78" y="6"/>
                  </a:lnTo>
                  <a:lnTo>
                    <a:pt x="129" y="0"/>
                  </a:lnTo>
                  <a:lnTo>
                    <a:pt x="192" y="4"/>
                  </a:lnTo>
                  <a:lnTo>
                    <a:pt x="232" y="14"/>
                  </a:lnTo>
                  <a:lnTo>
                    <a:pt x="251" y="71"/>
                  </a:lnTo>
                  <a:lnTo>
                    <a:pt x="241" y="116"/>
                  </a:lnTo>
                  <a:lnTo>
                    <a:pt x="203" y="130"/>
                  </a:lnTo>
                  <a:lnTo>
                    <a:pt x="213" y="177"/>
                  </a:lnTo>
                  <a:lnTo>
                    <a:pt x="340" y="190"/>
                  </a:lnTo>
                  <a:lnTo>
                    <a:pt x="376" y="213"/>
                  </a:lnTo>
                  <a:lnTo>
                    <a:pt x="411" y="247"/>
                  </a:lnTo>
                  <a:lnTo>
                    <a:pt x="411" y="285"/>
                  </a:lnTo>
                  <a:lnTo>
                    <a:pt x="401" y="304"/>
                  </a:lnTo>
                  <a:lnTo>
                    <a:pt x="386" y="320"/>
                  </a:lnTo>
                  <a:lnTo>
                    <a:pt x="327" y="331"/>
                  </a:lnTo>
                  <a:lnTo>
                    <a:pt x="228" y="314"/>
                  </a:lnTo>
                  <a:lnTo>
                    <a:pt x="200" y="310"/>
                  </a:lnTo>
                  <a:lnTo>
                    <a:pt x="72" y="304"/>
                  </a:lnTo>
                  <a:lnTo>
                    <a:pt x="76" y="287"/>
                  </a:lnTo>
                  <a:lnTo>
                    <a:pt x="219" y="293"/>
                  </a:lnTo>
                  <a:lnTo>
                    <a:pt x="382" y="308"/>
                  </a:lnTo>
                  <a:lnTo>
                    <a:pt x="395" y="263"/>
                  </a:lnTo>
                  <a:lnTo>
                    <a:pt x="388" y="236"/>
                  </a:lnTo>
                  <a:lnTo>
                    <a:pt x="329" y="206"/>
                  </a:lnTo>
                  <a:lnTo>
                    <a:pt x="243" y="192"/>
                  </a:lnTo>
                  <a:lnTo>
                    <a:pt x="177" y="187"/>
                  </a:lnTo>
                  <a:lnTo>
                    <a:pt x="129" y="187"/>
                  </a:lnTo>
                  <a:lnTo>
                    <a:pt x="144" y="164"/>
                  </a:lnTo>
                  <a:lnTo>
                    <a:pt x="146" y="124"/>
                  </a:lnTo>
                  <a:lnTo>
                    <a:pt x="171" y="118"/>
                  </a:lnTo>
                  <a:lnTo>
                    <a:pt x="224" y="105"/>
                  </a:lnTo>
                  <a:lnTo>
                    <a:pt x="234" y="57"/>
                  </a:lnTo>
                  <a:lnTo>
                    <a:pt x="224" y="23"/>
                  </a:lnTo>
                  <a:close/>
                </a:path>
              </a:pathLst>
            </a:custGeom>
            <a:solidFill>
              <a:srgbClr val="000000"/>
            </a:solidFill>
            <a:ln w="9525">
              <a:noFill/>
              <a:round/>
              <a:headEnd/>
              <a:tailEnd/>
            </a:ln>
          </p:spPr>
          <p:txBody>
            <a:bodyPr/>
            <a:lstStyle/>
            <a:p>
              <a:endParaRPr lang="id-ID"/>
            </a:p>
          </p:txBody>
        </p:sp>
        <p:sp>
          <p:nvSpPr>
            <p:cNvPr id="12405" name="Freeform 114"/>
            <p:cNvSpPr>
              <a:spLocks/>
            </p:cNvSpPr>
            <p:nvPr/>
          </p:nvSpPr>
          <p:spPr bwMode="auto">
            <a:xfrm>
              <a:off x="1071" y="2615"/>
              <a:ext cx="34" cy="24"/>
            </a:xfrm>
            <a:custGeom>
              <a:avLst/>
              <a:gdLst>
                <a:gd name="T0" fmla="*/ 0 w 69"/>
                <a:gd name="T1" fmla="*/ 0 h 48"/>
                <a:gd name="T2" fmla="*/ 19 w 69"/>
                <a:gd name="T3" fmla="*/ 25 h 48"/>
                <a:gd name="T4" fmla="*/ 44 w 69"/>
                <a:gd name="T5" fmla="*/ 36 h 48"/>
                <a:gd name="T6" fmla="*/ 69 w 69"/>
                <a:gd name="T7" fmla="*/ 44 h 48"/>
                <a:gd name="T8" fmla="*/ 40 w 69"/>
                <a:gd name="T9" fmla="*/ 48 h 48"/>
                <a:gd name="T10" fmla="*/ 18 w 69"/>
                <a:gd name="T11" fmla="*/ 46 h 48"/>
                <a:gd name="T12" fmla="*/ 4 w 69"/>
                <a:gd name="T13" fmla="*/ 34 h 48"/>
                <a:gd name="T14" fmla="*/ 0 w 69"/>
                <a:gd name="T15" fmla="*/ 0 h 48"/>
                <a:gd name="T16" fmla="*/ 0 w 69"/>
                <a:gd name="T17" fmla="*/ 0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9"/>
                <a:gd name="T28" fmla="*/ 0 h 48"/>
                <a:gd name="T29" fmla="*/ 69 w 69"/>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9" h="48">
                  <a:moveTo>
                    <a:pt x="0" y="0"/>
                  </a:moveTo>
                  <a:lnTo>
                    <a:pt x="19" y="25"/>
                  </a:lnTo>
                  <a:lnTo>
                    <a:pt x="44" y="36"/>
                  </a:lnTo>
                  <a:lnTo>
                    <a:pt x="69" y="44"/>
                  </a:lnTo>
                  <a:lnTo>
                    <a:pt x="40" y="48"/>
                  </a:lnTo>
                  <a:lnTo>
                    <a:pt x="18" y="46"/>
                  </a:lnTo>
                  <a:lnTo>
                    <a:pt x="4" y="34"/>
                  </a:lnTo>
                  <a:lnTo>
                    <a:pt x="0" y="0"/>
                  </a:lnTo>
                  <a:close/>
                </a:path>
              </a:pathLst>
            </a:custGeom>
            <a:solidFill>
              <a:srgbClr val="000000"/>
            </a:solidFill>
            <a:ln w="9525">
              <a:noFill/>
              <a:round/>
              <a:headEnd/>
              <a:tailEnd/>
            </a:ln>
          </p:spPr>
          <p:txBody>
            <a:bodyPr/>
            <a:lstStyle/>
            <a:p>
              <a:endParaRPr lang="id-ID"/>
            </a:p>
          </p:txBody>
        </p:sp>
        <p:sp>
          <p:nvSpPr>
            <p:cNvPr id="12406" name="Freeform 115"/>
            <p:cNvSpPr>
              <a:spLocks/>
            </p:cNvSpPr>
            <p:nvPr/>
          </p:nvSpPr>
          <p:spPr bwMode="auto">
            <a:xfrm>
              <a:off x="1116" y="2587"/>
              <a:ext cx="25" cy="39"/>
            </a:xfrm>
            <a:custGeom>
              <a:avLst/>
              <a:gdLst>
                <a:gd name="T0" fmla="*/ 49 w 49"/>
                <a:gd name="T1" fmla="*/ 8 h 80"/>
                <a:gd name="T2" fmla="*/ 17 w 49"/>
                <a:gd name="T3" fmla="*/ 13 h 80"/>
                <a:gd name="T4" fmla="*/ 9 w 49"/>
                <a:gd name="T5" fmla="*/ 40 h 80"/>
                <a:gd name="T6" fmla="*/ 13 w 49"/>
                <a:gd name="T7" fmla="*/ 61 h 80"/>
                <a:gd name="T8" fmla="*/ 47 w 49"/>
                <a:gd name="T9" fmla="*/ 72 h 80"/>
                <a:gd name="T10" fmla="*/ 34 w 49"/>
                <a:gd name="T11" fmla="*/ 80 h 80"/>
                <a:gd name="T12" fmla="*/ 0 w 49"/>
                <a:gd name="T13" fmla="*/ 72 h 80"/>
                <a:gd name="T14" fmla="*/ 0 w 49"/>
                <a:gd name="T15" fmla="*/ 19 h 80"/>
                <a:gd name="T16" fmla="*/ 7 w 49"/>
                <a:gd name="T17" fmla="*/ 0 h 80"/>
                <a:gd name="T18" fmla="*/ 49 w 49"/>
                <a:gd name="T19" fmla="*/ 8 h 80"/>
                <a:gd name="T20" fmla="*/ 49 w 49"/>
                <a:gd name="T21" fmla="*/ 8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80"/>
                <a:gd name="T35" fmla="*/ 49 w 49"/>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80">
                  <a:moveTo>
                    <a:pt x="49" y="8"/>
                  </a:moveTo>
                  <a:lnTo>
                    <a:pt x="17" y="13"/>
                  </a:lnTo>
                  <a:lnTo>
                    <a:pt x="9" y="40"/>
                  </a:lnTo>
                  <a:lnTo>
                    <a:pt x="13" y="61"/>
                  </a:lnTo>
                  <a:lnTo>
                    <a:pt x="47" y="72"/>
                  </a:lnTo>
                  <a:lnTo>
                    <a:pt x="34" y="80"/>
                  </a:lnTo>
                  <a:lnTo>
                    <a:pt x="0" y="72"/>
                  </a:lnTo>
                  <a:lnTo>
                    <a:pt x="0" y="19"/>
                  </a:lnTo>
                  <a:lnTo>
                    <a:pt x="7" y="0"/>
                  </a:lnTo>
                  <a:lnTo>
                    <a:pt x="49" y="8"/>
                  </a:lnTo>
                  <a:close/>
                </a:path>
              </a:pathLst>
            </a:custGeom>
            <a:solidFill>
              <a:srgbClr val="000000"/>
            </a:solidFill>
            <a:ln w="9525">
              <a:noFill/>
              <a:round/>
              <a:headEnd/>
              <a:tailEnd/>
            </a:ln>
          </p:spPr>
          <p:txBody>
            <a:bodyPr/>
            <a:lstStyle/>
            <a:p>
              <a:endParaRPr lang="id-ID"/>
            </a:p>
          </p:txBody>
        </p:sp>
        <p:sp>
          <p:nvSpPr>
            <p:cNvPr id="12407" name="Freeform 116"/>
            <p:cNvSpPr>
              <a:spLocks/>
            </p:cNvSpPr>
            <p:nvPr/>
          </p:nvSpPr>
          <p:spPr bwMode="auto">
            <a:xfrm>
              <a:off x="1192" y="2684"/>
              <a:ext cx="39" cy="34"/>
            </a:xfrm>
            <a:custGeom>
              <a:avLst/>
              <a:gdLst>
                <a:gd name="T0" fmla="*/ 42 w 78"/>
                <a:gd name="T1" fmla="*/ 13 h 68"/>
                <a:gd name="T2" fmla="*/ 19 w 78"/>
                <a:gd name="T3" fmla="*/ 13 h 68"/>
                <a:gd name="T4" fmla="*/ 15 w 78"/>
                <a:gd name="T5" fmla="*/ 36 h 68"/>
                <a:gd name="T6" fmla="*/ 21 w 78"/>
                <a:gd name="T7" fmla="*/ 51 h 68"/>
                <a:gd name="T8" fmla="*/ 40 w 78"/>
                <a:gd name="T9" fmla="*/ 68 h 68"/>
                <a:gd name="T10" fmla="*/ 15 w 78"/>
                <a:gd name="T11" fmla="*/ 59 h 68"/>
                <a:gd name="T12" fmla="*/ 0 w 78"/>
                <a:gd name="T13" fmla="*/ 30 h 68"/>
                <a:gd name="T14" fmla="*/ 9 w 78"/>
                <a:gd name="T15" fmla="*/ 10 h 68"/>
                <a:gd name="T16" fmla="*/ 21 w 78"/>
                <a:gd name="T17" fmla="*/ 4 h 68"/>
                <a:gd name="T18" fmla="*/ 45 w 78"/>
                <a:gd name="T19" fmla="*/ 0 h 68"/>
                <a:gd name="T20" fmla="*/ 78 w 78"/>
                <a:gd name="T21" fmla="*/ 15 h 68"/>
                <a:gd name="T22" fmla="*/ 42 w 78"/>
                <a:gd name="T23" fmla="*/ 13 h 68"/>
                <a:gd name="T24" fmla="*/ 42 w 78"/>
                <a:gd name="T25" fmla="*/ 13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68"/>
                <a:gd name="T41" fmla="*/ 78 w 78"/>
                <a:gd name="T42" fmla="*/ 68 h 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68">
                  <a:moveTo>
                    <a:pt x="42" y="13"/>
                  </a:moveTo>
                  <a:lnTo>
                    <a:pt x="19" y="13"/>
                  </a:lnTo>
                  <a:lnTo>
                    <a:pt x="15" y="36"/>
                  </a:lnTo>
                  <a:lnTo>
                    <a:pt x="21" y="51"/>
                  </a:lnTo>
                  <a:lnTo>
                    <a:pt x="40" y="68"/>
                  </a:lnTo>
                  <a:lnTo>
                    <a:pt x="15" y="59"/>
                  </a:lnTo>
                  <a:lnTo>
                    <a:pt x="0" y="30"/>
                  </a:lnTo>
                  <a:lnTo>
                    <a:pt x="9" y="10"/>
                  </a:lnTo>
                  <a:lnTo>
                    <a:pt x="21" y="4"/>
                  </a:lnTo>
                  <a:lnTo>
                    <a:pt x="45" y="0"/>
                  </a:lnTo>
                  <a:lnTo>
                    <a:pt x="78" y="15"/>
                  </a:lnTo>
                  <a:lnTo>
                    <a:pt x="42" y="13"/>
                  </a:lnTo>
                  <a:close/>
                </a:path>
              </a:pathLst>
            </a:custGeom>
            <a:solidFill>
              <a:srgbClr val="000000"/>
            </a:solidFill>
            <a:ln w="9525">
              <a:noFill/>
              <a:round/>
              <a:headEnd/>
              <a:tailEnd/>
            </a:ln>
          </p:spPr>
          <p:txBody>
            <a:bodyPr/>
            <a:lstStyle/>
            <a:p>
              <a:endParaRPr lang="id-ID"/>
            </a:p>
          </p:txBody>
        </p:sp>
        <p:sp>
          <p:nvSpPr>
            <p:cNvPr id="12408" name="Freeform 117"/>
            <p:cNvSpPr>
              <a:spLocks/>
            </p:cNvSpPr>
            <p:nvPr/>
          </p:nvSpPr>
          <p:spPr bwMode="auto">
            <a:xfrm>
              <a:off x="1071" y="2730"/>
              <a:ext cx="196" cy="104"/>
            </a:xfrm>
            <a:custGeom>
              <a:avLst/>
              <a:gdLst>
                <a:gd name="T0" fmla="*/ 314 w 392"/>
                <a:gd name="T1" fmla="*/ 15 h 207"/>
                <a:gd name="T2" fmla="*/ 365 w 392"/>
                <a:gd name="T3" fmla="*/ 27 h 207"/>
                <a:gd name="T4" fmla="*/ 375 w 392"/>
                <a:gd name="T5" fmla="*/ 69 h 207"/>
                <a:gd name="T6" fmla="*/ 354 w 392"/>
                <a:gd name="T7" fmla="*/ 93 h 207"/>
                <a:gd name="T8" fmla="*/ 255 w 392"/>
                <a:gd name="T9" fmla="*/ 99 h 207"/>
                <a:gd name="T10" fmla="*/ 134 w 392"/>
                <a:gd name="T11" fmla="*/ 95 h 207"/>
                <a:gd name="T12" fmla="*/ 21 w 392"/>
                <a:gd name="T13" fmla="*/ 95 h 207"/>
                <a:gd name="T14" fmla="*/ 0 w 392"/>
                <a:gd name="T15" fmla="*/ 95 h 207"/>
                <a:gd name="T16" fmla="*/ 0 w 392"/>
                <a:gd name="T17" fmla="*/ 118 h 207"/>
                <a:gd name="T18" fmla="*/ 86 w 392"/>
                <a:gd name="T19" fmla="*/ 108 h 207"/>
                <a:gd name="T20" fmla="*/ 246 w 392"/>
                <a:gd name="T21" fmla="*/ 112 h 207"/>
                <a:gd name="T22" fmla="*/ 339 w 392"/>
                <a:gd name="T23" fmla="*/ 108 h 207"/>
                <a:gd name="T24" fmla="*/ 358 w 392"/>
                <a:gd name="T25" fmla="*/ 116 h 207"/>
                <a:gd name="T26" fmla="*/ 367 w 392"/>
                <a:gd name="T27" fmla="*/ 143 h 207"/>
                <a:gd name="T28" fmla="*/ 356 w 392"/>
                <a:gd name="T29" fmla="*/ 158 h 207"/>
                <a:gd name="T30" fmla="*/ 348 w 392"/>
                <a:gd name="T31" fmla="*/ 164 h 207"/>
                <a:gd name="T32" fmla="*/ 267 w 392"/>
                <a:gd name="T33" fmla="*/ 167 h 207"/>
                <a:gd name="T34" fmla="*/ 177 w 392"/>
                <a:gd name="T35" fmla="*/ 181 h 207"/>
                <a:gd name="T36" fmla="*/ 80 w 392"/>
                <a:gd name="T37" fmla="*/ 194 h 207"/>
                <a:gd name="T38" fmla="*/ 94 w 392"/>
                <a:gd name="T39" fmla="*/ 207 h 207"/>
                <a:gd name="T40" fmla="*/ 185 w 392"/>
                <a:gd name="T41" fmla="*/ 194 h 207"/>
                <a:gd name="T42" fmla="*/ 295 w 392"/>
                <a:gd name="T43" fmla="*/ 179 h 207"/>
                <a:gd name="T44" fmla="*/ 354 w 392"/>
                <a:gd name="T45" fmla="*/ 175 h 207"/>
                <a:gd name="T46" fmla="*/ 367 w 392"/>
                <a:gd name="T47" fmla="*/ 162 h 207"/>
                <a:gd name="T48" fmla="*/ 383 w 392"/>
                <a:gd name="T49" fmla="*/ 143 h 207"/>
                <a:gd name="T50" fmla="*/ 381 w 392"/>
                <a:gd name="T51" fmla="*/ 122 h 207"/>
                <a:gd name="T52" fmla="*/ 367 w 392"/>
                <a:gd name="T53" fmla="*/ 105 h 207"/>
                <a:gd name="T54" fmla="*/ 383 w 392"/>
                <a:gd name="T55" fmla="*/ 82 h 207"/>
                <a:gd name="T56" fmla="*/ 392 w 392"/>
                <a:gd name="T57" fmla="*/ 57 h 207"/>
                <a:gd name="T58" fmla="*/ 390 w 392"/>
                <a:gd name="T59" fmla="*/ 25 h 207"/>
                <a:gd name="T60" fmla="*/ 379 w 392"/>
                <a:gd name="T61" fmla="*/ 13 h 207"/>
                <a:gd name="T62" fmla="*/ 327 w 392"/>
                <a:gd name="T63" fmla="*/ 0 h 207"/>
                <a:gd name="T64" fmla="*/ 314 w 392"/>
                <a:gd name="T65" fmla="*/ 15 h 207"/>
                <a:gd name="T66" fmla="*/ 314 w 392"/>
                <a:gd name="T67" fmla="*/ 15 h 2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2"/>
                <a:gd name="T103" fmla="*/ 0 h 207"/>
                <a:gd name="T104" fmla="*/ 392 w 392"/>
                <a:gd name="T105" fmla="*/ 207 h 2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2" h="207">
                  <a:moveTo>
                    <a:pt x="314" y="15"/>
                  </a:moveTo>
                  <a:lnTo>
                    <a:pt x="365" y="27"/>
                  </a:lnTo>
                  <a:lnTo>
                    <a:pt x="375" y="69"/>
                  </a:lnTo>
                  <a:lnTo>
                    <a:pt x="354" y="93"/>
                  </a:lnTo>
                  <a:lnTo>
                    <a:pt x="255" y="99"/>
                  </a:lnTo>
                  <a:lnTo>
                    <a:pt x="134" y="95"/>
                  </a:lnTo>
                  <a:lnTo>
                    <a:pt x="21" y="95"/>
                  </a:lnTo>
                  <a:lnTo>
                    <a:pt x="0" y="95"/>
                  </a:lnTo>
                  <a:lnTo>
                    <a:pt x="0" y="118"/>
                  </a:lnTo>
                  <a:lnTo>
                    <a:pt x="86" y="108"/>
                  </a:lnTo>
                  <a:lnTo>
                    <a:pt x="246" y="112"/>
                  </a:lnTo>
                  <a:lnTo>
                    <a:pt x="339" y="108"/>
                  </a:lnTo>
                  <a:lnTo>
                    <a:pt x="358" y="116"/>
                  </a:lnTo>
                  <a:lnTo>
                    <a:pt x="367" y="143"/>
                  </a:lnTo>
                  <a:lnTo>
                    <a:pt x="356" y="158"/>
                  </a:lnTo>
                  <a:lnTo>
                    <a:pt x="348" y="164"/>
                  </a:lnTo>
                  <a:lnTo>
                    <a:pt x="267" y="167"/>
                  </a:lnTo>
                  <a:lnTo>
                    <a:pt x="177" y="181"/>
                  </a:lnTo>
                  <a:lnTo>
                    <a:pt x="80" y="194"/>
                  </a:lnTo>
                  <a:lnTo>
                    <a:pt x="94" y="207"/>
                  </a:lnTo>
                  <a:lnTo>
                    <a:pt x="185" y="194"/>
                  </a:lnTo>
                  <a:lnTo>
                    <a:pt x="295" y="179"/>
                  </a:lnTo>
                  <a:lnTo>
                    <a:pt x="354" y="175"/>
                  </a:lnTo>
                  <a:lnTo>
                    <a:pt x="367" y="162"/>
                  </a:lnTo>
                  <a:lnTo>
                    <a:pt x="383" y="143"/>
                  </a:lnTo>
                  <a:lnTo>
                    <a:pt x="381" y="122"/>
                  </a:lnTo>
                  <a:lnTo>
                    <a:pt x="367" y="105"/>
                  </a:lnTo>
                  <a:lnTo>
                    <a:pt x="383" y="82"/>
                  </a:lnTo>
                  <a:lnTo>
                    <a:pt x="392" y="57"/>
                  </a:lnTo>
                  <a:lnTo>
                    <a:pt x="390" y="25"/>
                  </a:lnTo>
                  <a:lnTo>
                    <a:pt x="379" y="13"/>
                  </a:lnTo>
                  <a:lnTo>
                    <a:pt x="327" y="0"/>
                  </a:lnTo>
                  <a:lnTo>
                    <a:pt x="314" y="15"/>
                  </a:lnTo>
                  <a:close/>
                </a:path>
              </a:pathLst>
            </a:custGeom>
            <a:solidFill>
              <a:srgbClr val="000000"/>
            </a:solidFill>
            <a:ln w="9525">
              <a:noFill/>
              <a:round/>
              <a:headEnd/>
              <a:tailEnd/>
            </a:ln>
          </p:spPr>
          <p:txBody>
            <a:bodyPr/>
            <a:lstStyle/>
            <a:p>
              <a:endParaRPr lang="id-ID"/>
            </a:p>
          </p:txBody>
        </p:sp>
        <p:sp>
          <p:nvSpPr>
            <p:cNvPr id="12409" name="Freeform 118"/>
            <p:cNvSpPr>
              <a:spLocks/>
            </p:cNvSpPr>
            <p:nvPr/>
          </p:nvSpPr>
          <p:spPr bwMode="auto">
            <a:xfrm>
              <a:off x="1874" y="2781"/>
              <a:ext cx="66" cy="70"/>
            </a:xfrm>
            <a:custGeom>
              <a:avLst/>
              <a:gdLst>
                <a:gd name="T0" fmla="*/ 133 w 133"/>
                <a:gd name="T1" fmla="*/ 0 h 139"/>
                <a:gd name="T2" fmla="*/ 120 w 133"/>
                <a:gd name="T3" fmla="*/ 15 h 139"/>
                <a:gd name="T4" fmla="*/ 118 w 133"/>
                <a:gd name="T5" fmla="*/ 45 h 139"/>
                <a:gd name="T6" fmla="*/ 26 w 133"/>
                <a:gd name="T7" fmla="*/ 137 h 139"/>
                <a:gd name="T8" fmla="*/ 0 w 133"/>
                <a:gd name="T9" fmla="*/ 139 h 139"/>
                <a:gd name="T10" fmla="*/ 104 w 133"/>
                <a:gd name="T11" fmla="*/ 36 h 139"/>
                <a:gd name="T12" fmla="*/ 106 w 133"/>
                <a:gd name="T13" fmla="*/ 19 h 139"/>
                <a:gd name="T14" fmla="*/ 114 w 133"/>
                <a:gd name="T15" fmla="*/ 4 h 139"/>
                <a:gd name="T16" fmla="*/ 133 w 133"/>
                <a:gd name="T17" fmla="*/ 0 h 139"/>
                <a:gd name="T18" fmla="*/ 133 w 133"/>
                <a:gd name="T19" fmla="*/ 0 h 1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
                <a:gd name="T31" fmla="*/ 0 h 139"/>
                <a:gd name="T32" fmla="*/ 133 w 133"/>
                <a:gd name="T33" fmla="*/ 139 h 1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 h="139">
                  <a:moveTo>
                    <a:pt x="133" y="0"/>
                  </a:moveTo>
                  <a:lnTo>
                    <a:pt x="120" y="15"/>
                  </a:lnTo>
                  <a:lnTo>
                    <a:pt x="118" y="45"/>
                  </a:lnTo>
                  <a:lnTo>
                    <a:pt x="26" y="137"/>
                  </a:lnTo>
                  <a:lnTo>
                    <a:pt x="0" y="139"/>
                  </a:lnTo>
                  <a:lnTo>
                    <a:pt x="104" y="36"/>
                  </a:lnTo>
                  <a:lnTo>
                    <a:pt x="106" y="19"/>
                  </a:lnTo>
                  <a:lnTo>
                    <a:pt x="114" y="4"/>
                  </a:lnTo>
                  <a:lnTo>
                    <a:pt x="133" y="0"/>
                  </a:lnTo>
                  <a:close/>
                </a:path>
              </a:pathLst>
            </a:custGeom>
            <a:solidFill>
              <a:srgbClr val="000000"/>
            </a:solidFill>
            <a:ln w="9525">
              <a:noFill/>
              <a:round/>
              <a:headEnd/>
              <a:tailEnd/>
            </a:ln>
          </p:spPr>
          <p:txBody>
            <a:bodyPr/>
            <a:lstStyle/>
            <a:p>
              <a:endParaRPr lang="id-ID"/>
            </a:p>
          </p:txBody>
        </p:sp>
        <p:sp>
          <p:nvSpPr>
            <p:cNvPr id="12410" name="Freeform 119"/>
            <p:cNvSpPr>
              <a:spLocks/>
            </p:cNvSpPr>
            <p:nvPr/>
          </p:nvSpPr>
          <p:spPr bwMode="auto">
            <a:xfrm>
              <a:off x="1919" y="2780"/>
              <a:ext cx="43" cy="59"/>
            </a:xfrm>
            <a:custGeom>
              <a:avLst/>
              <a:gdLst>
                <a:gd name="T0" fmla="*/ 57 w 88"/>
                <a:gd name="T1" fmla="*/ 0 h 118"/>
                <a:gd name="T2" fmla="*/ 74 w 88"/>
                <a:gd name="T3" fmla="*/ 28 h 118"/>
                <a:gd name="T4" fmla="*/ 70 w 88"/>
                <a:gd name="T5" fmla="*/ 55 h 118"/>
                <a:gd name="T6" fmla="*/ 51 w 88"/>
                <a:gd name="T7" fmla="*/ 61 h 118"/>
                <a:gd name="T8" fmla="*/ 0 w 88"/>
                <a:gd name="T9" fmla="*/ 118 h 118"/>
                <a:gd name="T10" fmla="*/ 31 w 88"/>
                <a:gd name="T11" fmla="*/ 114 h 118"/>
                <a:gd name="T12" fmla="*/ 67 w 88"/>
                <a:gd name="T13" fmla="*/ 74 h 118"/>
                <a:gd name="T14" fmla="*/ 88 w 88"/>
                <a:gd name="T15" fmla="*/ 45 h 118"/>
                <a:gd name="T16" fmla="*/ 86 w 88"/>
                <a:gd name="T17" fmla="*/ 23 h 118"/>
                <a:gd name="T18" fmla="*/ 78 w 88"/>
                <a:gd name="T19" fmla="*/ 9 h 118"/>
                <a:gd name="T20" fmla="*/ 57 w 88"/>
                <a:gd name="T21" fmla="*/ 0 h 118"/>
                <a:gd name="T22" fmla="*/ 57 w 88"/>
                <a:gd name="T23" fmla="*/ 0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8"/>
                <a:gd name="T37" fmla="*/ 0 h 118"/>
                <a:gd name="T38" fmla="*/ 88 w 88"/>
                <a:gd name="T39" fmla="*/ 118 h 1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8" h="118">
                  <a:moveTo>
                    <a:pt x="57" y="0"/>
                  </a:moveTo>
                  <a:lnTo>
                    <a:pt x="74" y="28"/>
                  </a:lnTo>
                  <a:lnTo>
                    <a:pt x="70" y="55"/>
                  </a:lnTo>
                  <a:lnTo>
                    <a:pt x="51" y="61"/>
                  </a:lnTo>
                  <a:lnTo>
                    <a:pt x="0" y="118"/>
                  </a:lnTo>
                  <a:lnTo>
                    <a:pt x="31" y="114"/>
                  </a:lnTo>
                  <a:lnTo>
                    <a:pt x="67" y="74"/>
                  </a:lnTo>
                  <a:lnTo>
                    <a:pt x="88" y="45"/>
                  </a:lnTo>
                  <a:lnTo>
                    <a:pt x="86" y="23"/>
                  </a:lnTo>
                  <a:lnTo>
                    <a:pt x="78" y="9"/>
                  </a:lnTo>
                  <a:lnTo>
                    <a:pt x="57" y="0"/>
                  </a:lnTo>
                  <a:close/>
                </a:path>
              </a:pathLst>
            </a:custGeom>
            <a:solidFill>
              <a:srgbClr val="000000"/>
            </a:solidFill>
            <a:ln w="9525">
              <a:noFill/>
              <a:round/>
              <a:headEnd/>
              <a:tailEnd/>
            </a:ln>
          </p:spPr>
          <p:txBody>
            <a:bodyPr/>
            <a:lstStyle/>
            <a:p>
              <a:endParaRPr lang="id-ID"/>
            </a:p>
          </p:txBody>
        </p:sp>
        <p:sp>
          <p:nvSpPr>
            <p:cNvPr id="12411" name="Freeform 120"/>
            <p:cNvSpPr>
              <a:spLocks/>
            </p:cNvSpPr>
            <p:nvPr/>
          </p:nvSpPr>
          <p:spPr bwMode="auto">
            <a:xfrm>
              <a:off x="1914" y="2498"/>
              <a:ext cx="888" cy="501"/>
            </a:xfrm>
            <a:custGeom>
              <a:avLst/>
              <a:gdLst>
                <a:gd name="T0" fmla="*/ 89 w 1775"/>
                <a:gd name="T1" fmla="*/ 671 h 1002"/>
                <a:gd name="T2" fmla="*/ 218 w 1775"/>
                <a:gd name="T3" fmla="*/ 742 h 1002"/>
                <a:gd name="T4" fmla="*/ 395 w 1775"/>
                <a:gd name="T5" fmla="*/ 778 h 1002"/>
                <a:gd name="T6" fmla="*/ 492 w 1775"/>
                <a:gd name="T7" fmla="*/ 911 h 1002"/>
                <a:gd name="T8" fmla="*/ 530 w 1775"/>
                <a:gd name="T9" fmla="*/ 991 h 1002"/>
                <a:gd name="T10" fmla="*/ 477 w 1775"/>
                <a:gd name="T11" fmla="*/ 808 h 1002"/>
                <a:gd name="T12" fmla="*/ 517 w 1775"/>
                <a:gd name="T13" fmla="*/ 764 h 1002"/>
                <a:gd name="T14" fmla="*/ 593 w 1775"/>
                <a:gd name="T15" fmla="*/ 837 h 1002"/>
                <a:gd name="T16" fmla="*/ 999 w 1775"/>
                <a:gd name="T17" fmla="*/ 1002 h 1002"/>
                <a:gd name="T18" fmla="*/ 654 w 1775"/>
                <a:gd name="T19" fmla="*/ 922 h 1002"/>
                <a:gd name="T20" fmla="*/ 610 w 1775"/>
                <a:gd name="T21" fmla="*/ 810 h 1002"/>
                <a:gd name="T22" fmla="*/ 832 w 1775"/>
                <a:gd name="T23" fmla="*/ 744 h 1002"/>
                <a:gd name="T24" fmla="*/ 1237 w 1775"/>
                <a:gd name="T25" fmla="*/ 696 h 1002"/>
                <a:gd name="T26" fmla="*/ 1340 w 1775"/>
                <a:gd name="T27" fmla="*/ 654 h 1002"/>
                <a:gd name="T28" fmla="*/ 1480 w 1775"/>
                <a:gd name="T29" fmla="*/ 658 h 1002"/>
                <a:gd name="T30" fmla="*/ 1583 w 1775"/>
                <a:gd name="T31" fmla="*/ 696 h 1002"/>
                <a:gd name="T32" fmla="*/ 1631 w 1775"/>
                <a:gd name="T33" fmla="*/ 736 h 1002"/>
                <a:gd name="T34" fmla="*/ 1699 w 1775"/>
                <a:gd name="T35" fmla="*/ 823 h 1002"/>
                <a:gd name="T36" fmla="*/ 1752 w 1775"/>
                <a:gd name="T37" fmla="*/ 949 h 1002"/>
                <a:gd name="T38" fmla="*/ 1766 w 1775"/>
                <a:gd name="T39" fmla="*/ 878 h 1002"/>
                <a:gd name="T40" fmla="*/ 1688 w 1775"/>
                <a:gd name="T41" fmla="*/ 749 h 1002"/>
                <a:gd name="T42" fmla="*/ 1593 w 1775"/>
                <a:gd name="T43" fmla="*/ 669 h 1002"/>
                <a:gd name="T44" fmla="*/ 1498 w 1775"/>
                <a:gd name="T45" fmla="*/ 620 h 1002"/>
                <a:gd name="T46" fmla="*/ 1319 w 1775"/>
                <a:gd name="T47" fmla="*/ 639 h 1002"/>
                <a:gd name="T48" fmla="*/ 1233 w 1775"/>
                <a:gd name="T49" fmla="*/ 652 h 1002"/>
                <a:gd name="T50" fmla="*/ 1279 w 1775"/>
                <a:gd name="T51" fmla="*/ 607 h 1002"/>
                <a:gd name="T52" fmla="*/ 1317 w 1775"/>
                <a:gd name="T53" fmla="*/ 576 h 1002"/>
                <a:gd name="T54" fmla="*/ 1222 w 1775"/>
                <a:gd name="T55" fmla="*/ 571 h 1002"/>
                <a:gd name="T56" fmla="*/ 1218 w 1775"/>
                <a:gd name="T57" fmla="*/ 299 h 1002"/>
                <a:gd name="T58" fmla="*/ 1260 w 1775"/>
                <a:gd name="T59" fmla="*/ 200 h 1002"/>
                <a:gd name="T60" fmla="*/ 1258 w 1775"/>
                <a:gd name="T61" fmla="*/ 120 h 1002"/>
                <a:gd name="T62" fmla="*/ 1233 w 1775"/>
                <a:gd name="T63" fmla="*/ 120 h 1002"/>
                <a:gd name="T64" fmla="*/ 1193 w 1775"/>
                <a:gd name="T65" fmla="*/ 464 h 1002"/>
                <a:gd name="T66" fmla="*/ 1153 w 1775"/>
                <a:gd name="T67" fmla="*/ 668 h 1002"/>
                <a:gd name="T68" fmla="*/ 992 w 1775"/>
                <a:gd name="T69" fmla="*/ 698 h 1002"/>
                <a:gd name="T70" fmla="*/ 939 w 1775"/>
                <a:gd name="T71" fmla="*/ 723 h 1002"/>
                <a:gd name="T72" fmla="*/ 866 w 1775"/>
                <a:gd name="T73" fmla="*/ 660 h 1002"/>
                <a:gd name="T74" fmla="*/ 813 w 1775"/>
                <a:gd name="T75" fmla="*/ 601 h 1002"/>
                <a:gd name="T76" fmla="*/ 747 w 1775"/>
                <a:gd name="T77" fmla="*/ 607 h 1002"/>
                <a:gd name="T78" fmla="*/ 699 w 1775"/>
                <a:gd name="T79" fmla="*/ 728 h 1002"/>
                <a:gd name="T80" fmla="*/ 395 w 1775"/>
                <a:gd name="T81" fmla="*/ 749 h 1002"/>
                <a:gd name="T82" fmla="*/ 133 w 1775"/>
                <a:gd name="T83" fmla="*/ 683 h 1002"/>
                <a:gd name="T84" fmla="*/ 45 w 1775"/>
                <a:gd name="T85" fmla="*/ 662 h 1002"/>
                <a:gd name="T86" fmla="*/ 32 w 1775"/>
                <a:gd name="T87" fmla="*/ 688 h 100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75"/>
                <a:gd name="T133" fmla="*/ 0 h 1002"/>
                <a:gd name="T134" fmla="*/ 1775 w 1775"/>
                <a:gd name="T135" fmla="*/ 1002 h 100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75" h="1002">
                  <a:moveTo>
                    <a:pt x="32" y="688"/>
                  </a:moveTo>
                  <a:lnTo>
                    <a:pt x="55" y="679"/>
                  </a:lnTo>
                  <a:lnTo>
                    <a:pt x="89" y="671"/>
                  </a:lnTo>
                  <a:lnTo>
                    <a:pt x="121" y="692"/>
                  </a:lnTo>
                  <a:lnTo>
                    <a:pt x="140" y="707"/>
                  </a:lnTo>
                  <a:lnTo>
                    <a:pt x="218" y="742"/>
                  </a:lnTo>
                  <a:lnTo>
                    <a:pt x="308" y="757"/>
                  </a:lnTo>
                  <a:lnTo>
                    <a:pt x="384" y="772"/>
                  </a:lnTo>
                  <a:lnTo>
                    <a:pt x="395" y="778"/>
                  </a:lnTo>
                  <a:lnTo>
                    <a:pt x="422" y="795"/>
                  </a:lnTo>
                  <a:lnTo>
                    <a:pt x="475" y="846"/>
                  </a:lnTo>
                  <a:lnTo>
                    <a:pt x="492" y="911"/>
                  </a:lnTo>
                  <a:lnTo>
                    <a:pt x="498" y="949"/>
                  </a:lnTo>
                  <a:lnTo>
                    <a:pt x="498" y="991"/>
                  </a:lnTo>
                  <a:lnTo>
                    <a:pt x="530" y="991"/>
                  </a:lnTo>
                  <a:lnTo>
                    <a:pt x="519" y="882"/>
                  </a:lnTo>
                  <a:lnTo>
                    <a:pt x="494" y="835"/>
                  </a:lnTo>
                  <a:lnTo>
                    <a:pt x="477" y="808"/>
                  </a:lnTo>
                  <a:lnTo>
                    <a:pt x="437" y="774"/>
                  </a:lnTo>
                  <a:lnTo>
                    <a:pt x="393" y="761"/>
                  </a:lnTo>
                  <a:lnTo>
                    <a:pt x="517" y="764"/>
                  </a:lnTo>
                  <a:lnTo>
                    <a:pt x="530" y="774"/>
                  </a:lnTo>
                  <a:lnTo>
                    <a:pt x="558" y="802"/>
                  </a:lnTo>
                  <a:lnTo>
                    <a:pt x="593" y="837"/>
                  </a:lnTo>
                  <a:lnTo>
                    <a:pt x="616" y="873"/>
                  </a:lnTo>
                  <a:lnTo>
                    <a:pt x="646" y="994"/>
                  </a:lnTo>
                  <a:lnTo>
                    <a:pt x="999" y="1002"/>
                  </a:lnTo>
                  <a:lnTo>
                    <a:pt x="1005" y="979"/>
                  </a:lnTo>
                  <a:lnTo>
                    <a:pt x="663" y="979"/>
                  </a:lnTo>
                  <a:lnTo>
                    <a:pt x="654" y="922"/>
                  </a:lnTo>
                  <a:lnTo>
                    <a:pt x="644" y="875"/>
                  </a:lnTo>
                  <a:lnTo>
                    <a:pt x="633" y="839"/>
                  </a:lnTo>
                  <a:lnTo>
                    <a:pt x="610" y="810"/>
                  </a:lnTo>
                  <a:lnTo>
                    <a:pt x="577" y="780"/>
                  </a:lnTo>
                  <a:lnTo>
                    <a:pt x="536" y="747"/>
                  </a:lnTo>
                  <a:lnTo>
                    <a:pt x="832" y="744"/>
                  </a:lnTo>
                  <a:lnTo>
                    <a:pt x="954" y="747"/>
                  </a:lnTo>
                  <a:lnTo>
                    <a:pt x="1047" y="713"/>
                  </a:lnTo>
                  <a:lnTo>
                    <a:pt x="1237" y="696"/>
                  </a:lnTo>
                  <a:lnTo>
                    <a:pt x="1269" y="687"/>
                  </a:lnTo>
                  <a:lnTo>
                    <a:pt x="1311" y="671"/>
                  </a:lnTo>
                  <a:lnTo>
                    <a:pt x="1340" y="654"/>
                  </a:lnTo>
                  <a:lnTo>
                    <a:pt x="1391" y="641"/>
                  </a:lnTo>
                  <a:lnTo>
                    <a:pt x="1450" y="649"/>
                  </a:lnTo>
                  <a:lnTo>
                    <a:pt x="1480" y="658"/>
                  </a:lnTo>
                  <a:lnTo>
                    <a:pt x="1505" y="669"/>
                  </a:lnTo>
                  <a:lnTo>
                    <a:pt x="1545" y="683"/>
                  </a:lnTo>
                  <a:lnTo>
                    <a:pt x="1583" y="696"/>
                  </a:lnTo>
                  <a:lnTo>
                    <a:pt x="1604" y="704"/>
                  </a:lnTo>
                  <a:lnTo>
                    <a:pt x="1612" y="725"/>
                  </a:lnTo>
                  <a:lnTo>
                    <a:pt x="1631" y="736"/>
                  </a:lnTo>
                  <a:lnTo>
                    <a:pt x="1655" y="757"/>
                  </a:lnTo>
                  <a:lnTo>
                    <a:pt x="1672" y="782"/>
                  </a:lnTo>
                  <a:lnTo>
                    <a:pt x="1699" y="823"/>
                  </a:lnTo>
                  <a:lnTo>
                    <a:pt x="1724" y="859"/>
                  </a:lnTo>
                  <a:lnTo>
                    <a:pt x="1735" y="877"/>
                  </a:lnTo>
                  <a:lnTo>
                    <a:pt x="1752" y="949"/>
                  </a:lnTo>
                  <a:lnTo>
                    <a:pt x="1764" y="974"/>
                  </a:lnTo>
                  <a:lnTo>
                    <a:pt x="1775" y="951"/>
                  </a:lnTo>
                  <a:lnTo>
                    <a:pt x="1766" y="878"/>
                  </a:lnTo>
                  <a:lnTo>
                    <a:pt x="1743" y="821"/>
                  </a:lnTo>
                  <a:lnTo>
                    <a:pt x="1722" y="789"/>
                  </a:lnTo>
                  <a:lnTo>
                    <a:pt x="1688" y="749"/>
                  </a:lnTo>
                  <a:lnTo>
                    <a:pt x="1652" y="711"/>
                  </a:lnTo>
                  <a:lnTo>
                    <a:pt x="1623" y="688"/>
                  </a:lnTo>
                  <a:lnTo>
                    <a:pt x="1593" y="669"/>
                  </a:lnTo>
                  <a:lnTo>
                    <a:pt x="1551" y="647"/>
                  </a:lnTo>
                  <a:lnTo>
                    <a:pt x="1513" y="628"/>
                  </a:lnTo>
                  <a:lnTo>
                    <a:pt x="1498" y="620"/>
                  </a:lnTo>
                  <a:lnTo>
                    <a:pt x="1412" y="614"/>
                  </a:lnTo>
                  <a:lnTo>
                    <a:pt x="1349" y="626"/>
                  </a:lnTo>
                  <a:lnTo>
                    <a:pt x="1319" y="639"/>
                  </a:lnTo>
                  <a:lnTo>
                    <a:pt x="1277" y="662"/>
                  </a:lnTo>
                  <a:lnTo>
                    <a:pt x="1226" y="671"/>
                  </a:lnTo>
                  <a:lnTo>
                    <a:pt x="1233" y="652"/>
                  </a:lnTo>
                  <a:lnTo>
                    <a:pt x="1245" y="635"/>
                  </a:lnTo>
                  <a:lnTo>
                    <a:pt x="1258" y="618"/>
                  </a:lnTo>
                  <a:lnTo>
                    <a:pt x="1279" y="607"/>
                  </a:lnTo>
                  <a:lnTo>
                    <a:pt x="1298" y="597"/>
                  </a:lnTo>
                  <a:lnTo>
                    <a:pt x="1321" y="590"/>
                  </a:lnTo>
                  <a:lnTo>
                    <a:pt x="1317" y="576"/>
                  </a:lnTo>
                  <a:lnTo>
                    <a:pt x="1311" y="569"/>
                  </a:lnTo>
                  <a:lnTo>
                    <a:pt x="1302" y="565"/>
                  </a:lnTo>
                  <a:lnTo>
                    <a:pt x="1222" y="571"/>
                  </a:lnTo>
                  <a:lnTo>
                    <a:pt x="1209" y="536"/>
                  </a:lnTo>
                  <a:lnTo>
                    <a:pt x="1228" y="369"/>
                  </a:lnTo>
                  <a:lnTo>
                    <a:pt x="1218" y="299"/>
                  </a:lnTo>
                  <a:lnTo>
                    <a:pt x="1275" y="253"/>
                  </a:lnTo>
                  <a:lnTo>
                    <a:pt x="1283" y="221"/>
                  </a:lnTo>
                  <a:lnTo>
                    <a:pt x="1260" y="200"/>
                  </a:lnTo>
                  <a:lnTo>
                    <a:pt x="1247" y="198"/>
                  </a:lnTo>
                  <a:lnTo>
                    <a:pt x="1241" y="170"/>
                  </a:lnTo>
                  <a:lnTo>
                    <a:pt x="1258" y="120"/>
                  </a:lnTo>
                  <a:lnTo>
                    <a:pt x="1277" y="65"/>
                  </a:lnTo>
                  <a:lnTo>
                    <a:pt x="1296" y="0"/>
                  </a:lnTo>
                  <a:lnTo>
                    <a:pt x="1233" y="120"/>
                  </a:lnTo>
                  <a:lnTo>
                    <a:pt x="1214" y="255"/>
                  </a:lnTo>
                  <a:lnTo>
                    <a:pt x="1191" y="314"/>
                  </a:lnTo>
                  <a:lnTo>
                    <a:pt x="1193" y="464"/>
                  </a:lnTo>
                  <a:lnTo>
                    <a:pt x="1167" y="624"/>
                  </a:lnTo>
                  <a:lnTo>
                    <a:pt x="1163" y="649"/>
                  </a:lnTo>
                  <a:lnTo>
                    <a:pt x="1153" y="668"/>
                  </a:lnTo>
                  <a:lnTo>
                    <a:pt x="1134" y="677"/>
                  </a:lnTo>
                  <a:lnTo>
                    <a:pt x="1051" y="688"/>
                  </a:lnTo>
                  <a:lnTo>
                    <a:pt x="992" y="698"/>
                  </a:lnTo>
                  <a:lnTo>
                    <a:pt x="992" y="652"/>
                  </a:lnTo>
                  <a:lnTo>
                    <a:pt x="950" y="669"/>
                  </a:lnTo>
                  <a:lnTo>
                    <a:pt x="939" y="723"/>
                  </a:lnTo>
                  <a:lnTo>
                    <a:pt x="918" y="717"/>
                  </a:lnTo>
                  <a:lnTo>
                    <a:pt x="893" y="704"/>
                  </a:lnTo>
                  <a:lnTo>
                    <a:pt x="866" y="660"/>
                  </a:lnTo>
                  <a:lnTo>
                    <a:pt x="847" y="624"/>
                  </a:lnTo>
                  <a:lnTo>
                    <a:pt x="838" y="616"/>
                  </a:lnTo>
                  <a:lnTo>
                    <a:pt x="813" y="601"/>
                  </a:lnTo>
                  <a:lnTo>
                    <a:pt x="785" y="586"/>
                  </a:lnTo>
                  <a:lnTo>
                    <a:pt x="766" y="582"/>
                  </a:lnTo>
                  <a:lnTo>
                    <a:pt x="747" y="607"/>
                  </a:lnTo>
                  <a:lnTo>
                    <a:pt x="739" y="626"/>
                  </a:lnTo>
                  <a:lnTo>
                    <a:pt x="838" y="726"/>
                  </a:lnTo>
                  <a:lnTo>
                    <a:pt x="699" y="728"/>
                  </a:lnTo>
                  <a:lnTo>
                    <a:pt x="528" y="734"/>
                  </a:lnTo>
                  <a:lnTo>
                    <a:pt x="505" y="738"/>
                  </a:lnTo>
                  <a:lnTo>
                    <a:pt x="395" y="749"/>
                  </a:lnTo>
                  <a:lnTo>
                    <a:pt x="342" y="745"/>
                  </a:lnTo>
                  <a:lnTo>
                    <a:pt x="214" y="723"/>
                  </a:lnTo>
                  <a:lnTo>
                    <a:pt x="133" y="683"/>
                  </a:lnTo>
                  <a:lnTo>
                    <a:pt x="102" y="656"/>
                  </a:lnTo>
                  <a:lnTo>
                    <a:pt x="76" y="654"/>
                  </a:lnTo>
                  <a:lnTo>
                    <a:pt x="45" y="662"/>
                  </a:lnTo>
                  <a:lnTo>
                    <a:pt x="0" y="688"/>
                  </a:lnTo>
                  <a:lnTo>
                    <a:pt x="32" y="688"/>
                  </a:lnTo>
                  <a:close/>
                </a:path>
              </a:pathLst>
            </a:custGeom>
            <a:solidFill>
              <a:srgbClr val="000000"/>
            </a:solidFill>
            <a:ln w="9525">
              <a:noFill/>
              <a:round/>
              <a:headEnd/>
              <a:tailEnd/>
            </a:ln>
          </p:spPr>
          <p:txBody>
            <a:bodyPr/>
            <a:lstStyle/>
            <a:p>
              <a:endParaRPr lang="id-ID"/>
            </a:p>
          </p:txBody>
        </p:sp>
        <p:sp>
          <p:nvSpPr>
            <p:cNvPr id="12412" name="Freeform 121"/>
            <p:cNvSpPr>
              <a:spLocks/>
            </p:cNvSpPr>
            <p:nvPr/>
          </p:nvSpPr>
          <p:spPr bwMode="auto">
            <a:xfrm>
              <a:off x="2250" y="2075"/>
              <a:ext cx="648" cy="1008"/>
            </a:xfrm>
            <a:custGeom>
              <a:avLst/>
              <a:gdLst>
                <a:gd name="T0" fmla="*/ 325 w 1294"/>
                <a:gd name="T1" fmla="*/ 178 h 2014"/>
                <a:gd name="T2" fmla="*/ 258 w 1294"/>
                <a:gd name="T3" fmla="*/ 374 h 2014"/>
                <a:gd name="T4" fmla="*/ 188 w 1294"/>
                <a:gd name="T5" fmla="*/ 595 h 2014"/>
                <a:gd name="T6" fmla="*/ 121 w 1294"/>
                <a:gd name="T7" fmla="*/ 836 h 2014"/>
                <a:gd name="T8" fmla="*/ 34 w 1294"/>
                <a:gd name="T9" fmla="*/ 1385 h 2014"/>
                <a:gd name="T10" fmla="*/ 11 w 1294"/>
                <a:gd name="T11" fmla="*/ 1378 h 2014"/>
                <a:gd name="T12" fmla="*/ 49 w 1294"/>
                <a:gd name="T13" fmla="*/ 1111 h 2014"/>
                <a:gd name="T14" fmla="*/ 93 w 1294"/>
                <a:gd name="T15" fmla="*/ 836 h 2014"/>
                <a:gd name="T16" fmla="*/ 140 w 1294"/>
                <a:gd name="T17" fmla="*/ 612 h 2014"/>
                <a:gd name="T18" fmla="*/ 193 w 1294"/>
                <a:gd name="T19" fmla="*/ 458 h 2014"/>
                <a:gd name="T20" fmla="*/ 307 w 1294"/>
                <a:gd name="T21" fmla="*/ 114 h 2014"/>
                <a:gd name="T22" fmla="*/ 374 w 1294"/>
                <a:gd name="T23" fmla="*/ 0 h 2014"/>
                <a:gd name="T24" fmla="*/ 623 w 1294"/>
                <a:gd name="T25" fmla="*/ 93 h 2014"/>
                <a:gd name="T26" fmla="*/ 726 w 1294"/>
                <a:gd name="T27" fmla="*/ 184 h 2014"/>
                <a:gd name="T28" fmla="*/ 766 w 1294"/>
                <a:gd name="T29" fmla="*/ 214 h 2014"/>
                <a:gd name="T30" fmla="*/ 980 w 1294"/>
                <a:gd name="T31" fmla="*/ 296 h 2014"/>
                <a:gd name="T32" fmla="*/ 1087 w 1294"/>
                <a:gd name="T33" fmla="*/ 380 h 2014"/>
                <a:gd name="T34" fmla="*/ 1195 w 1294"/>
                <a:gd name="T35" fmla="*/ 482 h 2014"/>
                <a:gd name="T36" fmla="*/ 1252 w 1294"/>
                <a:gd name="T37" fmla="*/ 610 h 2014"/>
                <a:gd name="T38" fmla="*/ 1294 w 1294"/>
                <a:gd name="T39" fmla="*/ 940 h 2014"/>
                <a:gd name="T40" fmla="*/ 1269 w 1294"/>
                <a:gd name="T41" fmla="*/ 1091 h 2014"/>
                <a:gd name="T42" fmla="*/ 1279 w 1294"/>
                <a:gd name="T43" fmla="*/ 1459 h 2014"/>
                <a:gd name="T44" fmla="*/ 1233 w 1294"/>
                <a:gd name="T45" fmla="*/ 1676 h 2014"/>
                <a:gd name="T46" fmla="*/ 1180 w 1294"/>
                <a:gd name="T47" fmla="*/ 1788 h 2014"/>
                <a:gd name="T48" fmla="*/ 1131 w 1294"/>
                <a:gd name="T49" fmla="*/ 1900 h 2014"/>
                <a:gd name="T50" fmla="*/ 1077 w 1294"/>
                <a:gd name="T51" fmla="*/ 1971 h 2014"/>
                <a:gd name="T52" fmla="*/ 1022 w 1294"/>
                <a:gd name="T53" fmla="*/ 2014 h 2014"/>
                <a:gd name="T54" fmla="*/ 1043 w 1294"/>
                <a:gd name="T55" fmla="*/ 1963 h 2014"/>
                <a:gd name="T56" fmla="*/ 1123 w 1294"/>
                <a:gd name="T57" fmla="*/ 1832 h 2014"/>
                <a:gd name="T58" fmla="*/ 1195 w 1294"/>
                <a:gd name="T59" fmla="*/ 1718 h 2014"/>
                <a:gd name="T60" fmla="*/ 1148 w 1294"/>
                <a:gd name="T61" fmla="*/ 1543 h 2014"/>
                <a:gd name="T62" fmla="*/ 1248 w 1294"/>
                <a:gd name="T63" fmla="*/ 1539 h 2014"/>
                <a:gd name="T64" fmla="*/ 1269 w 1294"/>
                <a:gd name="T65" fmla="*/ 1252 h 2014"/>
                <a:gd name="T66" fmla="*/ 1247 w 1294"/>
                <a:gd name="T67" fmla="*/ 1018 h 2014"/>
                <a:gd name="T68" fmla="*/ 1216 w 1294"/>
                <a:gd name="T69" fmla="*/ 699 h 2014"/>
                <a:gd name="T70" fmla="*/ 1212 w 1294"/>
                <a:gd name="T71" fmla="*/ 534 h 2014"/>
                <a:gd name="T72" fmla="*/ 1125 w 1294"/>
                <a:gd name="T73" fmla="*/ 442 h 2014"/>
                <a:gd name="T74" fmla="*/ 1022 w 1294"/>
                <a:gd name="T75" fmla="*/ 351 h 2014"/>
                <a:gd name="T76" fmla="*/ 937 w 1294"/>
                <a:gd name="T77" fmla="*/ 300 h 2014"/>
                <a:gd name="T78" fmla="*/ 811 w 1294"/>
                <a:gd name="T79" fmla="*/ 252 h 2014"/>
                <a:gd name="T80" fmla="*/ 731 w 1294"/>
                <a:gd name="T81" fmla="*/ 216 h 2014"/>
                <a:gd name="T82" fmla="*/ 629 w 1294"/>
                <a:gd name="T83" fmla="*/ 123 h 2014"/>
                <a:gd name="T84" fmla="*/ 543 w 1294"/>
                <a:gd name="T85" fmla="*/ 70 h 2014"/>
                <a:gd name="T86" fmla="*/ 570 w 1294"/>
                <a:gd name="T87" fmla="*/ 193 h 2014"/>
                <a:gd name="T88" fmla="*/ 435 w 1294"/>
                <a:gd name="T89" fmla="*/ 665 h 2014"/>
                <a:gd name="T90" fmla="*/ 334 w 1294"/>
                <a:gd name="T91" fmla="*/ 994 h 2014"/>
                <a:gd name="T92" fmla="*/ 237 w 1294"/>
                <a:gd name="T93" fmla="*/ 1374 h 2014"/>
                <a:gd name="T94" fmla="*/ 300 w 1294"/>
                <a:gd name="T95" fmla="*/ 937 h 2014"/>
                <a:gd name="T96" fmla="*/ 420 w 1294"/>
                <a:gd name="T97" fmla="*/ 627 h 2014"/>
                <a:gd name="T98" fmla="*/ 467 w 1294"/>
                <a:gd name="T99" fmla="*/ 444 h 2014"/>
                <a:gd name="T100" fmla="*/ 524 w 1294"/>
                <a:gd name="T101" fmla="*/ 283 h 2014"/>
                <a:gd name="T102" fmla="*/ 543 w 1294"/>
                <a:gd name="T103" fmla="*/ 119 h 2014"/>
                <a:gd name="T104" fmla="*/ 397 w 1294"/>
                <a:gd name="T105" fmla="*/ 38 h 2014"/>
                <a:gd name="T106" fmla="*/ 353 w 1294"/>
                <a:gd name="T107" fmla="*/ 45 h 20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94"/>
                <a:gd name="T163" fmla="*/ 0 h 2014"/>
                <a:gd name="T164" fmla="*/ 1294 w 1294"/>
                <a:gd name="T165" fmla="*/ 2014 h 20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94" h="2014">
                  <a:moveTo>
                    <a:pt x="353" y="45"/>
                  </a:moveTo>
                  <a:lnTo>
                    <a:pt x="340" y="117"/>
                  </a:lnTo>
                  <a:lnTo>
                    <a:pt x="325" y="178"/>
                  </a:lnTo>
                  <a:lnTo>
                    <a:pt x="307" y="230"/>
                  </a:lnTo>
                  <a:lnTo>
                    <a:pt x="279" y="311"/>
                  </a:lnTo>
                  <a:lnTo>
                    <a:pt x="258" y="374"/>
                  </a:lnTo>
                  <a:lnTo>
                    <a:pt x="235" y="444"/>
                  </a:lnTo>
                  <a:lnTo>
                    <a:pt x="211" y="520"/>
                  </a:lnTo>
                  <a:lnTo>
                    <a:pt x="188" y="595"/>
                  </a:lnTo>
                  <a:lnTo>
                    <a:pt x="167" y="659"/>
                  </a:lnTo>
                  <a:lnTo>
                    <a:pt x="150" y="714"/>
                  </a:lnTo>
                  <a:lnTo>
                    <a:pt x="121" y="836"/>
                  </a:lnTo>
                  <a:lnTo>
                    <a:pt x="96" y="977"/>
                  </a:lnTo>
                  <a:lnTo>
                    <a:pt x="74" y="1142"/>
                  </a:lnTo>
                  <a:lnTo>
                    <a:pt x="34" y="1385"/>
                  </a:lnTo>
                  <a:lnTo>
                    <a:pt x="26" y="1577"/>
                  </a:lnTo>
                  <a:lnTo>
                    <a:pt x="0" y="1581"/>
                  </a:lnTo>
                  <a:lnTo>
                    <a:pt x="11" y="1378"/>
                  </a:lnTo>
                  <a:lnTo>
                    <a:pt x="19" y="1300"/>
                  </a:lnTo>
                  <a:lnTo>
                    <a:pt x="32" y="1212"/>
                  </a:lnTo>
                  <a:lnTo>
                    <a:pt x="49" y="1111"/>
                  </a:lnTo>
                  <a:lnTo>
                    <a:pt x="70" y="931"/>
                  </a:lnTo>
                  <a:lnTo>
                    <a:pt x="76" y="902"/>
                  </a:lnTo>
                  <a:lnTo>
                    <a:pt x="93" y="836"/>
                  </a:lnTo>
                  <a:lnTo>
                    <a:pt x="112" y="754"/>
                  </a:lnTo>
                  <a:lnTo>
                    <a:pt x="125" y="680"/>
                  </a:lnTo>
                  <a:lnTo>
                    <a:pt x="140" y="612"/>
                  </a:lnTo>
                  <a:lnTo>
                    <a:pt x="165" y="537"/>
                  </a:lnTo>
                  <a:lnTo>
                    <a:pt x="186" y="480"/>
                  </a:lnTo>
                  <a:lnTo>
                    <a:pt x="193" y="458"/>
                  </a:lnTo>
                  <a:lnTo>
                    <a:pt x="254" y="300"/>
                  </a:lnTo>
                  <a:lnTo>
                    <a:pt x="304" y="176"/>
                  </a:lnTo>
                  <a:lnTo>
                    <a:pt x="307" y="114"/>
                  </a:lnTo>
                  <a:lnTo>
                    <a:pt x="323" y="64"/>
                  </a:lnTo>
                  <a:lnTo>
                    <a:pt x="355" y="17"/>
                  </a:lnTo>
                  <a:lnTo>
                    <a:pt x="374" y="0"/>
                  </a:lnTo>
                  <a:lnTo>
                    <a:pt x="437" y="40"/>
                  </a:lnTo>
                  <a:lnTo>
                    <a:pt x="583" y="64"/>
                  </a:lnTo>
                  <a:lnTo>
                    <a:pt x="623" y="93"/>
                  </a:lnTo>
                  <a:lnTo>
                    <a:pt x="671" y="133"/>
                  </a:lnTo>
                  <a:lnTo>
                    <a:pt x="709" y="169"/>
                  </a:lnTo>
                  <a:lnTo>
                    <a:pt x="726" y="184"/>
                  </a:lnTo>
                  <a:lnTo>
                    <a:pt x="741" y="199"/>
                  </a:lnTo>
                  <a:lnTo>
                    <a:pt x="754" y="211"/>
                  </a:lnTo>
                  <a:lnTo>
                    <a:pt x="766" y="214"/>
                  </a:lnTo>
                  <a:lnTo>
                    <a:pt x="864" y="243"/>
                  </a:lnTo>
                  <a:lnTo>
                    <a:pt x="942" y="275"/>
                  </a:lnTo>
                  <a:lnTo>
                    <a:pt x="980" y="296"/>
                  </a:lnTo>
                  <a:lnTo>
                    <a:pt x="1015" y="319"/>
                  </a:lnTo>
                  <a:lnTo>
                    <a:pt x="1049" y="346"/>
                  </a:lnTo>
                  <a:lnTo>
                    <a:pt x="1087" y="380"/>
                  </a:lnTo>
                  <a:lnTo>
                    <a:pt x="1125" y="414"/>
                  </a:lnTo>
                  <a:lnTo>
                    <a:pt x="1161" y="450"/>
                  </a:lnTo>
                  <a:lnTo>
                    <a:pt x="1195" y="482"/>
                  </a:lnTo>
                  <a:lnTo>
                    <a:pt x="1220" y="507"/>
                  </a:lnTo>
                  <a:lnTo>
                    <a:pt x="1245" y="532"/>
                  </a:lnTo>
                  <a:lnTo>
                    <a:pt x="1252" y="610"/>
                  </a:lnTo>
                  <a:lnTo>
                    <a:pt x="1241" y="676"/>
                  </a:lnTo>
                  <a:lnTo>
                    <a:pt x="1235" y="885"/>
                  </a:lnTo>
                  <a:lnTo>
                    <a:pt x="1294" y="940"/>
                  </a:lnTo>
                  <a:lnTo>
                    <a:pt x="1285" y="992"/>
                  </a:lnTo>
                  <a:lnTo>
                    <a:pt x="1273" y="1011"/>
                  </a:lnTo>
                  <a:lnTo>
                    <a:pt x="1269" y="1091"/>
                  </a:lnTo>
                  <a:lnTo>
                    <a:pt x="1283" y="1193"/>
                  </a:lnTo>
                  <a:lnTo>
                    <a:pt x="1294" y="1353"/>
                  </a:lnTo>
                  <a:lnTo>
                    <a:pt x="1279" y="1459"/>
                  </a:lnTo>
                  <a:lnTo>
                    <a:pt x="1267" y="1509"/>
                  </a:lnTo>
                  <a:lnTo>
                    <a:pt x="1237" y="1634"/>
                  </a:lnTo>
                  <a:lnTo>
                    <a:pt x="1233" y="1676"/>
                  </a:lnTo>
                  <a:lnTo>
                    <a:pt x="1218" y="1742"/>
                  </a:lnTo>
                  <a:lnTo>
                    <a:pt x="1201" y="1765"/>
                  </a:lnTo>
                  <a:lnTo>
                    <a:pt x="1180" y="1788"/>
                  </a:lnTo>
                  <a:lnTo>
                    <a:pt x="1155" y="1815"/>
                  </a:lnTo>
                  <a:lnTo>
                    <a:pt x="1142" y="1862"/>
                  </a:lnTo>
                  <a:lnTo>
                    <a:pt x="1131" y="1900"/>
                  </a:lnTo>
                  <a:lnTo>
                    <a:pt x="1121" y="1921"/>
                  </a:lnTo>
                  <a:lnTo>
                    <a:pt x="1106" y="1940"/>
                  </a:lnTo>
                  <a:lnTo>
                    <a:pt x="1077" y="1971"/>
                  </a:lnTo>
                  <a:lnTo>
                    <a:pt x="1053" y="2001"/>
                  </a:lnTo>
                  <a:lnTo>
                    <a:pt x="1043" y="2012"/>
                  </a:lnTo>
                  <a:lnTo>
                    <a:pt x="1022" y="2014"/>
                  </a:lnTo>
                  <a:lnTo>
                    <a:pt x="999" y="2003"/>
                  </a:lnTo>
                  <a:lnTo>
                    <a:pt x="1013" y="1991"/>
                  </a:lnTo>
                  <a:lnTo>
                    <a:pt x="1043" y="1963"/>
                  </a:lnTo>
                  <a:lnTo>
                    <a:pt x="1075" y="1929"/>
                  </a:lnTo>
                  <a:lnTo>
                    <a:pt x="1096" y="1902"/>
                  </a:lnTo>
                  <a:lnTo>
                    <a:pt x="1123" y="1832"/>
                  </a:lnTo>
                  <a:lnTo>
                    <a:pt x="1138" y="1784"/>
                  </a:lnTo>
                  <a:lnTo>
                    <a:pt x="1163" y="1758"/>
                  </a:lnTo>
                  <a:lnTo>
                    <a:pt x="1195" y="1718"/>
                  </a:lnTo>
                  <a:lnTo>
                    <a:pt x="1193" y="1663"/>
                  </a:lnTo>
                  <a:lnTo>
                    <a:pt x="1186" y="1621"/>
                  </a:lnTo>
                  <a:lnTo>
                    <a:pt x="1148" y="1543"/>
                  </a:lnTo>
                  <a:lnTo>
                    <a:pt x="1226" y="1604"/>
                  </a:lnTo>
                  <a:lnTo>
                    <a:pt x="1237" y="1577"/>
                  </a:lnTo>
                  <a:lnTo>
                    <a:pt x="1248" y="1539"/>
                  </a:lnTo>
                  <a:lnTo>
                    <a:pt x="1245" y="1486"/>
                  </a:lnTo>
                  <a:lnTo>
                    <a:pt x="1260" y="1393"/>
                  </a:lnTo>
                  <a:lnTo>
                    <a:pt x="1269" y="1252"/>
                  </a:lnTo>
                  <a:lnTo>
                    <a:pt x="1256" y="1146"/>
                  </a:lnTo>
                  <a:lnTo>
                    <a:pt x="1248" y="1087"/>
                  </a:lnTo>
                  <a:lnTo>
                    <a:pt x="1247" y="1018"/>
                  </a:lnTo>
                  <a:lnTo>
                    <a:pt x="1275" y="946"/>
                  </a:lnTo>
                  <a:lnTo>
                    <a:pt x="1216" y="889"/>
                  </a:lnTo>
                  <a:lnTo>
                    <a:pt x="1216" y="699"/>
                  </a:lnTo>
                  <a:lnTo>
                    <a:pt x="1218" y="614"/>
                  </a:lnTo>
                  <a:lnTo>
                    <a:pt x="1224" y="551"/>
                  </a:lnTo>
                  <a:lnTo>
                    <a:pt x="1212" y="534"/>
                  </a:lnTo>
                  <a:lnTo>
                    <a:pt x="1190" y="509"/>
                  </a:lnTo>
                  <a:lnTo>
                    <a:pt x="1161" y="477"/>
                  </a:lnTo>
                  <a:lnTo>
                    <a:pt x="1125" y="442"/>
                  </a:lnTo>
                  <a:lnTo>
                    <a:pt x="1089" y="408"/>
                  </a:lnTo>
                  <a:lnTo>
                    <a:pt x="1055" y="378"/>
                  </a:lnTo>
                  <a:lnTo>
                    <a:pt x="1022" y="351"/>
                  </a:lnTo>
                  <a:lnTo>
                    <a:pt x="998" y="332"/>
                  </a:lnTo>
                  <a:lnTo>
                    <a:pt x="973" y="317"/>
                  </a:lnTo>
                  <a:lnTo>
                    <a:pt x="937" y="300"/>
                  </a:lnTo>
                  <a:lnTo>
                    <a:pt x="895" y="283"/>
                  </a:lnTo>
                  <a:lnTo>
                    <a:pt x="851" y="268"/>
                  </a:lnTo>
                  <a:lnTo>
                    <a:pt x="811" y="252"/>
                  </a:lnTo>
                  <a:lnTo>
                    <a:pt x="779" y="241"/>
                  </a:lnTo>
                  <a:lnTo>
                    <a:pt x="747" y="230"/>
                  </a:lnTo>
                  <a:lnTo>
                    <a:pt x="731" y="216"/>
                  </a:lnTo>
                  <a:lnTo>
                    <a:pt x="691" y="180"/>
                  </a:lnTo>
                  <a:lnTo>
                    <a:pt x="661" y="154"/>
                  </a:lnTo>
                  <a:lnTo>
                    <a:pt x="629" y="123"/>
                  </a:lnTo>
                  <a:lnTo>
                    <a:pt x="598" y="98"/>
                  </a:lnTo>
                  <a:lnTo>
                    <a:pt x="579" y="83"/>
                  </a:lnTo>
                  <a:lnTo>
                    <a:pt x="543" y="70"/>
                  </a:lnTo>
                  <a:lnTo>
                    <a:pt x="560" y="85"/>
                  </a:lnTo>
                  <a:lnTo>
                    <a:pt x="579" y="114"/>
                  </a:lnTo>
                  <a:lnTo>
                    <a:pt x="570" y="193"/>
                  </a:lnTo>
                  <a:lnTo>
                    <a:pt x="562" y="262"/>
                  </a:lnTo>
                  <a:lnTo>
                    <a:pt x="501" y="475"/>
                  </a:lnTo>
                  <a:lnTo>
                    <a:pt x="435" y="665"/>
                  </a:lnTo>
                  <a:lnTo>
                    <a:pt x="444" y="807"/>
                  </a:lnTo>
                  <a:lnTo>
                    <a:pt x="378" y="901"/>
                  </a:lnTo>
                  <a:lnTo>
                    <a:pt x="334" y="994"/>
                  </a:lnTo>
                  <a:lnTo>
                    <a:pt x="365" y="1140"/>
                  </a:lnTo>
                  <a:lnTo>
                    <a:pt x="296" y="1254"/>
                  </a:lnTo>
                  <a:lnTo>
                    <a:pt x="237" y="1374"/>
                  </a:lnTo>
                  <a:lnTo>
                    <a:pt x="309" y="1188"/>
                  </a:lnTo>
                  <a:lnTo>
                    <a:pt x="336" y="1121"/>
                  </a:lnTo>
                  <a:lnTo>
                    <a:pt x="300" y="937"/>
                  </a:lnTo>
                  <a:lnTo>
                    <a:pt x="422" y="794"/>
                  </a:lnTo>
                  <a:lnTo>
                    <a:pt x="416" y="684"/>
                  </a:lnTo>
                  <a:lnTo>
                    <a:pt x="420" y="627"/>
                  </a:lnTo>
                  <a:lnTo>
                    <a:pt x="429" y="572"/>
                  </a:lnTo>
                  <a:lnTo>
                    <a:pt x="444" y="513"/>
                  </a:lnTo>
                  <a:lnTo>
                    <a:pt x="467" y="444"/>
                  </a:lnTo>
                  <a:lnTo>
                    <a:pt x="494" y="368"/>
                  </a:lnTo>
                  <a:lnTo>
                    <a:pt x="515" y="308"/>
                  </a:lnTo>
                  <a:lnTo>
                    <a:pt x="524" y="283"/>
                  </a:lnTo>
                  <a:lnTo>
                    <a:pt x="538" y="226"/>
                  </a:lnTo>
                  <a:lnTo>
                    <a:pt x="555" y="152"/>
                  </a:lnTo>
                  <a:lnTo>
                    <a:pt x="543" y="119"/>
                  </a:lnTo>
                  <a:lnTo>
                    <a:pt x="532" y="104"/>
                  </a:lnTo>
                  <a:lnTo>
                    <a:pt x="441" y="76"/>
                  </a:lnTo>
                  <a:lnTo>
                    <a:pt x="397" y="38"/>
                  </a:lnTo>
                  <a:lnTo>
                    <a:pt x="374" y="28"/>
                  </a:lnTo>
                  <a:lnTo>
                    <a:pt x="353" y="45"/>
                  </a:lnTo>
                  <a:close/>
                </a:path>
              </a:pathLst>
            </a:custGeom>
            <a:solidFill>
              <a:srgbClr val="000000"/>
            </a:solidFill>
            <a:ln w="9525">
              <a:noFill/>
              <a:round/>
              <a:headEnd/>
              <a:tailEnd/>
            </a:ln>
          </p:spPr>
          <p:txBody>
            <a:bodyPr/>
            <a:lstStyle/>
            <a:p>
              <a:endParaRPr lang="id-ID"/>
            </a:p>
          </p:txBody>
        </p:sp>
        <p:sp>
          <p:nvSpPr>
            <p:cNvPr id="12413" name="Freeform 122"/>
            <p:cNvSpPr>
              <a:spLocks/>
            </p:cNvSpPr>
            <p:nvPr/>
          </p:nvSpPr>
          <p:spPr bwMode="auto">
            <a:xfrm>
              <a:off x="2545" y="2367"/>
              <a:ext cx="306" cy="217"/>
            </a:xfrm>
            <a:custGeom>
              <a:avLst/>
              <a:gdLst>
                <a:gd name="T0" fmla="*/ 139 w 612"/>
                <a:gd name="T1" fmla="*/ 337 h 433"/>
                <a:gd name="T2" fmla="*/ 123 w 612"/>
                <a:gd name="T3" fmla="*/ 357 h 433"/>
                <a:gd name="T4" fmla="*/ 101 w 612"/>
                <a:gd name="T5" fmla="*/ 386 h 433"/>
                <a:gd name="T6" fmla="*/ 76 w 612"/>
                <a:gd name="T7" fmla="*/ 411 h 433"/>
                <a:gd name="T8" fmla="*/ 66 w 612"/>
                <a:gd name="T9" fmla="*/ 422 h 433"/>
                <a:gd name="T10" fmla="*/ 57 w 612"/>
                <a:gd name="T11" fmla="*/ 432 h 433"/>
                <a:gd name="T12" fmla="*/ 34 w 612"/>
                <a:gd name="T13" fmla="*/ 433 h 433"/>
                <a:gd name="T14" fmla="*/ 9 w 612"/>
                <a:gd name="T15" fmla="*/ 418 h 433"/>
                <a:gd name="T16" fmla="*/ 0 w 612"/>
                <a:gd name="T17" fmla="*/ 409 h 433"/>
                <a:gd name="T18" fmla="*/ 13 w 612"/>
                <a:gd name="T19" fmla="*/ 388 h 433"/>
                <a:gd name="T20" fmla="*/ 59 w 612"/>
                <a:gd name="T21" fmla="*/ 390 h 433"/>
                <a:gd name="T22" fmla="*/ 38 w 612"/>
                <a:gd name="T23" fmla="*/ 390 h 433"/>
                <a:gd name="T24" fmla="*/ 44 w 612"/>
                <a:gd name="T25" fmla="*/ 369 h 433"/>
                <a:gd name="T26" fmla="*/ 63 w 612"/>
                <a:gd name="T27" fmla="*/ 348 h 433"/>
                <a:gd name="T28" fmla="*/ 93 w 612"/>
                <a:gd name="T29" fmla="*/ 318 h 433"/>
                <a:gd name="T30" fmla="*/ 133 w 612"/>
                <a:gd name="T31" fmla="*/ 283 h 433"/>
                <a:gd name="T32" fmla="*/ 169 w 612"/>
                <a:gd name="T33" fmla="*/ 251 h 433"/>
                <a:gd name="T34" fmla="*/ 201 w 612"/>
                <a:gd name="T35" fmla="*/ 224 h 433"/>
                <a:gd name="T36" fmla="*/ 230 w 612"/>
                <a:gd name="T37" fmla="*/ 202 h 433"/>
                <a:gd name="T38" fmla="*/ 272 w 612"/>
                <a:gd name="T39" fmla="*/ 169 h 433"/>
                <a:gd name="T40" fmla="*/ 289 w 612"/>
                <a:gd name="T41" fmla="*/ 158 h 433"/>
                <a:gd name="T42" fmla="*/ 524 w 612"/>
                <a:gd name="T43" fmla="*/ 29 h 433"/>
                <a:gd name="T44" fmla="*/ 549 w 612"/>
                <a:gd name="T45" fmla="*/ 17 h 433"/>
                <a:gd name="T46" fmla="*/ 589 w 612"/>
                <a:gd name="T47" fmla="*/ 0 h 433"/>
                <a:gd name="T48" fmla="*/ 612 w 612"/>
                <a:gd name="T49" fmla="*/ 6 h 433"/>
                <a:gd name="T50" fmla="*/ 612 w 612"/>
                <a:gd name="T51" fmla="*/ 23 h 433"/>
                <a:gd name="T52" fmla="*/ 595 w 612"/>
                <a:gd name="T53" fmla="*/ 34 h 433"/>
                <a:gd name="T54" fmla="*/ 572 w 612"/>
                <a:gd name="T55" fmla="*/ 50 h 433"/>
                <a:gd name="T56" fmla="*/ 542 w 612"/>
                <a:gd name="T57" fmla="*/ 70 h 433"/>
                <a:gd name="T58" fmla="*/ 519 w 612"/>
                <a:gd name="T59" fmla="*/ 80 h 433"/>
                <a:gd name="T60" fmla="*/ 464 w 612"/>
                <a:gd name="T61" fmla="*/ 103 h 433"/>
                <a:gd name="T62" fmla="*/ 403 w 612"/>
                <a:gd name="T63" fmla="*/ 129 h 433"/>
                <a:gd name="T64" fmla="*/ 361 w 612"/>
                <a:gd name="T65" fmla="*/ 150 h 433"/>
                <a:gd name="T66" fmla="*/ 344 w 612"/>
                <a:gd name="T67" fmla="*/ 162 h 433"/>
                <a:gd name="T68" fmla="*/ 317 w 612"/>
                <a:gd name="T69" fmla="*/ 181 h 433"/>
                <a:gd name="T70" fmla="*/ 289 w 612"/>
                <a:gd name="T71" fmla="*/ 205 h 433"/>
                <a:gd name="T72" fmla="*/ 256 w 612"/>
                <a:gd name="T73" fmla="*/ 230 h 433"/>
                <a:gd name="T74" fmla="*/ 226 w 612"/>
                <a:gd name="T75" fmla="*/ 257 h 433"/>
                <a:gd name="T76" fmla="*/ 199 w 612"/>
                <a:gd name="T77" fmla="*/ 278 h 433"/>
                <a:gd name="T78" fmla="*/ 177 w 612"/>
                <a:gd name="T79" fmla="*/ 297 h 433"/>
                <a:gd name="T80" fmla="*/ 139 w 612"/>
                <a:gd name="T81" fmla="*/ 337 h 433"/>
                <a:gd name="T82" fmla="*/ 139 w 612"/>
                <a:gd name="T83" fmla="*/ 337 h 4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12"/>
                <a:gd name="T127" fmla="*/ 0 h 433"/>
                <a:gd name="T128" fmla="*/ 612 w 612"/>
                <a:gd name="T129" fmla="*/ 433 h 4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12" h="433">
                  <a:moveTo>
                    <a:pt x="139" y="337"/>
                  </a:moveTo>
                  <a:lnTo>
                    <a:pt x="123" y="357"/>
                  </a:lnTo>
                  <a:lnTo>
                    <a:pt x="101" y="386"/>
                  </a:lnTo>
                  <a:lnTo>
                    <a:pt x="76" y="411"/>
                  </a:lnTo>
                  <a:lnTo>
                    <a:pt x="66" y="422"/>
                  </a:lnTo>
                  <a:lnTo>
                    <a:pt x="57" y="432"/>
                  </a:lnTo>
                  <a:lnTo>
                    <a:pt x="34" y="433"/>
                  </a:lnTo>
                  <a:lnTo>
                    <a:pt x="9" y="418"/>
                  </a:lnTo>
                  <a:lnTo>
                    <a:pt x="0" y="409"/>
                  </a:lnTo>
                  <a:lnTo>
                    <a:pt x="13" y="388"/>
                  </a:lnTo>
                  <a:lnTo>
                    <a:pt x="59" y="390"/>
                  </a:lnTo>
                  <a:lnTo>
                    <a:pt x="38" y="390"/>
                  </a:lnTo>
                  <a:lnTo>
                    <a:pt x="44" y="369"/>
                  </a:lnTo>
                  <a:lnTo>
                    <a:pt x="63" y="348"/>
                  </a:lnTo>
                  <a:lnTo>
                    <a:pt x="93" y="318"/>
                  </a:lnTo>
                  <a:lnTo>
                    <a:pt x="133" y="283"/>
                  </a:lnTo>
                  <a:lnTo>
                    <a:pt x="169" y="251"/>
                  </a:lnTo>
                  <a:lnTo>
                    <a:pt x="201" y="224"/>
                  </a:lnTo>
                  <a:lnTo>
                    <a:pt x="230" y="202"/>
                  </a:lnTo>
                  <a:lnTo>
                    <a:pt x="272" y="169"/>
                  </a:lnTo>
                  <a:lnTo>
                    <a:pt x="289" y="158"/>
                  </a:lnTo>
                  <a:lnTo>
                    <a:pt x="524" y="29"/>
                  </a:lnTo>
                  <a:lnTo>
                    <a:pt x="549" y="17"/>
                  </a:lnTo>
                  <a:lnTo>
                    <a:pt x="589" y="0"/>
                  </a:lnTo>
                  <a:lnTo>
                    <a:pt x="612" y="6"/>
                  </a:lnTo>
                  <a:lnTo>
                    <a:pt x="612" y="23"/>
                  </a:lnTo>
                  <a:lnTo>
                    <a:pt x="595" y="34"/>
                  </a:lnTo>
                  <a:lnTo>
                    <a:pt x="572" y="50"/>
                  </a:lnTo>
                  <a:lnTo>
                    <a:pt x="542" y="70"/>
                  </a:lnTo>
                  <a:lnTo>
                    <a:pt x="519" y="80"/>
                  </a:lnTo>
                  <a:lnTo>
                    <a:pt x="464" y="103"/>
                  </a:lnTo>
                  <a:lnTo>
                    <a:pt x="403" y="129"/>
                  </a:lnTo>
                  <a:lnTo>
                    <a:pt x="361" y="150"/>
                  </a:lnTo>
                  <a:lnTo>
                    <a:pt x="344" y="162"/>
                  </a:lnTo>
                  <a:lnTo>
                    <a:pt x="317" y="181"/>
                  </a:lnTo>
                  <a:lnTo>
                    <a:pt x="289" y="205"/>
                  </a:lnTo>
                  <a:lnTo>
                    <a:pt x="256" y="230"/>
                  </a:lnTo>
                  <a:lnTo>
                    <a:pt x="226" y="257"/>
                  </a:lnTo>
                  <a:lnTo>
                    <a:pt x="199" y="278"/>
                  </a:lnTo>
                  <a:lnTo>
                    <a:pt x="177" y="297"/>
                  </a:lnTo>
                  <a:lnTo>
                    <a:pt x="139" y="337"/>
                  </a:lnTo>
                  <a:close/>
                </a:path>
              </a:pathLst>
            </a:custGeom>
            <a:solidFill>
              <a:srgbClr val="000000"/>
            </a:solidFill>
            <a:ln w="9525">
              <a:noFill/>
              <a:round/>
              <a:headEnd/>
              <a:tailEnd/>
            </a:ln>
          </p:spPr>
          <p:txBody>
            <a:bodyPr/>
            <a:lstStyle/>
            <a:p>
              <a:endParaRPr lang="id-ID"/>
            </a:p>
          </p:txBody>
        </p:sp>
        <p:sp>
          <p:nvSpPr>
            <p:cNvPr id="12414" name="Freeform 123"/>
            <p:cNvSpPr>
              <a:spLocks/>
            </p:cNvSpPr>
            <p:nvPr/>
          </p:nvSpPr>
          <p:spPr bwMode="auto">
            <a:xfrm>
              <a:off x="2575" y="2492"/>
              <a:ext cx="201" cy="120"/>
            </a:xfrm>
            <a:custGeom>
              <a:avLst/>
              <a:gdLst>
                <a:gd name="T0" fmla="*/ 0 w 401"/>
                <a:gd name="T1" fmla="*/ 241 h 241"/>
                <a:gd name="T2" fmla="*/ 239 w 401"/>
                <a:gd name="T3" fmla="*/ 86 h 241"/>
                <a:gd name="T4" fmla="*/ 401 w 401"/>
                <a:gd name="T5" fmla="*/ 29 h 241"/>
                <a:gd name="T6" fmla="*/ 387 w 401"/>
                <a:gd name="T7" fmla="*/ 23 h 241"/>
                <a:gd name="T8" fmla="*/ 357 w 401"/>
                <a:gd name="T9" fmla="*/ 10 h 241"/>
                <a:gd name="T10" fmla="*/ 319 w 401"/>
                <a:gd name="T11" fmla="*/ 0 h 241"/>
                <a:gd name="T12" fmla="*/ 285 w 401"/>
                <a:gd name="T13" fmla="*/ 4 h 241"/>
                <a:gd name="T14" fmla="*/ 228 w 401"/>
                <a:gd name="T15" fmla="*/ 25 h 241"/>
                <a:gd name="T16" fmla="*/ 182 w 401"/>
                <a:gd name="T17" fmla="*/ 46 h 241"/>
                <a:gd name="T18" fmla="*/ 152 w 401"/>
                <a:gd name="T19" fmla="*/ 69 h 241"/>
                <a:gd name="T20" fmla="*/ 138 w 401"/>
                <a:gd name="T21" fmla="*/ 84 h 241"/>
                <a:gd name="T22" fmla="*/ 152 w 401"/>
                <a:gd name="T23" fmla="*/ 110 h 241"/>
                <a:gd name="T24" fmla="*/ 72 w 401"/>
                <a:gd name="T25" fmla="*/ 165 h 241"/>
                <a:gd name="T26" fmla="*/ 0 w 401"/>
                <a:gd name="T27" fmla="*/ 241 h 241"/>
                <a:gd name="T28" fmla="*/ 0 w 401"/>
                <a:gd name="T29" fmla="*/ 241 h 2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01"/>
                <a:gd name="T46" fmla="*/ 0 h 241"/>
                <a:gd name="T47" fmla="*/ 401 w 401"/>
                <a:gd name="T48" fmla="*/ 241 h 24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01" h="241">
                  <a:moveTo>
                    <a:pt x="0" y="241"/>
                  </a:moveTo>
                  <a:lnTo>
                    <a:pt x="239" y="86"/>
                  </a:lnTo>
                  <a:lnTo>
                    <a:pt x="401" y="29"/>
                  </a:lnTo>
                  <a:lnTo>
                    <a:pt x="387" y="23"/>
                  </a:lnTo>
                  <a:lnTo>
                    <a:pt x="357" y="10"/>
                  </a:lnTo>
                  <a:lnTo>
                    <a:pt x="319" y="0"/>
                  </a:lnTo>
                  <a:lnTo>
                    <a:pt x="285" y="4"/>
                  </a:lnTo>
                  <a:lnTo>
                    <a:pt x="228" y="25"/>
                  </a:lnTo>
                  <a:lnTo>
                    <a:pt x="182" y="46"/>
                  </a:lnTo>
                  <a:lnTo>
                    <a:pt x="152" y="69"/>
                  </a:lnTo>
                  <a:lnTo>
                    <a:pt x="138" y="84"/>
                  </a:lnTo>
                  <a:lnTo>
                    <a:pt x="152" y="110"/>
                  </a:lnTo>
                  <a:lnTo>
                    <a:pt x="72" y="165"/>
                  </a:lnTo>
                  <a:lnTo>
                    <a:pt x="0" y="241"/>
                  </a:lnTo>
                  <a:close/>
                </a:path>
              </a:pathLst>
            </a:custGeom>
            <a:solidFill>
              <a:srgbClr val="000000"/>
            </a:solidFill>
            <a:ln w="9525">
              <a:noFill/>
              <a:round/>
              <a:headEnd/>
              <a:tailEnd/>
            </a:ln>
          </p:spPr>
          <p:txBody>
            <a:bodyPr/>
            <a:lstStyle/>
            <a:p>
              <a:endParaRPr lang="id-ID"/>
            </a:p>
          </p:txBody>
        </p:sp>
        <p:sp>
          <p:nvSpPr>
            <p:cNvPr id="12415" name="Freeform 124"/>
            <p:cNvSpPr>
              <a:spLocks/>
            </p:cNvSpPr>
            <p:nvPr/>
          </p:nvSpPr>
          <p:spPr bwMode="auto">
            <a:xfrm>
              <a:off x="2798" y="2517"/>
              <a:ext cx="65" cy="9"/>
            </a:xfrm>
            <a:custGeom>
              <a:avLst/>
              <a:gdLst>
                <a:gd name="T0" fmla="*/ 132 w 132"/>
                <a:gd name="T1" fmla="*/ 18 h 18"/>
                <a:gd name="T2" fmla="*/ 0 w 132"/>
                <a:gd name="T3" fmla="*/ 0 h 18"/>
                <a:gd name="T4" fmla="*/ 130 w 132"/>
                <a:gd name="T5" fmla="*/ 0 h 18"/>
                <a:gd name="T6" fmla="*/ 132 w 132"/>
                <a:gd name="T7" fmla="*/ 18 h 18"/>
                <a:gd name="T8" fmla="*/ 132 w 132"/>
                <a:gd name="T9" fmla="*/ 18 h 18"/>
                <a:gd name="T10" fmla="*/ 0 60000 65536"/>
                <a:gd name="T11" fmla="*/ 0 60000 65536"/>
                <a:gd name="T12" fmla="*/ 0 60000 65536"/>
                <a:gd name="T13" fmla="*/ 0 60000 65536"/>
                <a:gd name="T14" fmla="*/ 0 60000 65536"/>
                <a:gd name="T15" fmla="*/ 0 w 132"/>
                <a:gd name="T16" fmla="*/ 0 h 18"/>
                <a:gd name="T17" fmla="*/ 132 w 132"/>
                <a:gd name="T18" fmla="*/ 18 h 18"/>
              </a:gdLst>
              <a:ahLst/>
              <a:cxnLst>
                <a:cxn ang="T10">
                  <a:pos x="T0" y="T1"/>
                </a:cxn>
                <a:cxn ang="T11">
                  <a:pos x="T2" y="T3"/>
                </a:cxn>
                <a:cxn ang="T12">
                  <a:pos x="T4" y="T5"/>
                </a:cxn>
                <a:cxn ang="T13">
                  <a:pos x="T6" y="T7"/>
                </a:cxn>
                <a:cxn ang="T14">
                  <a:pos x="T8" y="T9"/>
                </a:cxn>
              </a:cxnLst>
              <a:rect l="T15" t="T16" r="T17" b="T18"/>
              <a:pathLst>
                <a:path w="132" h="18">
                  <a:moveTo>
                    <a:pt x="132" y="18"/>
                  </a:moveTo>
                  <a:lnTo>
                    <a:pt x="0" y="0"/>
                  </a:lnTo>
                  <a:lnTo>
                    <a:pt x="130" y="0"/>
                  </a:lnTo>
                  <a:lnTo>
                    <a:pt x="132" y="18"/>
                  </a:lnTo>
                  <a:close/>
                </a:path>
              </a:pathLst>
            </a:custGeom>
            <a:solidFill>
              <a:srgbClr val="000000"/>
            </a:solidFill>
            <a:ln w="9525">
              <a:noFill/>
              <a:round/>
              <a:headEnd/>
              <a:tailEnd/>
            </a:ln>
          </p:spPr>
          <p:txBody>
            <a:bodyPr/>
            <a:lstStyle/>
            <a:p>
              <a:endParaRPr lang="id-ID"/>
            </a:p>
          </p:txBody>
        </p:sp>
        <p:sp>
          <p:nvSpPr>
            <p:cNvPr id="12416" name="Freeform 125"/>
            <p:cNvSpPr>
              <a:spLocks/>
            </p:cNvSpPr>
            <p:nvPr/>
          </p:nvSpPr>
          <p:spPr bwMode="auto">
            <a:xfrm>
              <a:off x="2176" y="2341"/>
              <a:ext cx="124" cy="110"/>
            </a:xfrm>
            <a:custGeom>
              <a:avLst/>
              <a:gdLst>
                <a:gd name="T0" fmla="*/ 25 w 247"/>
                <a:gd name="T1" fmla="*/ 180 h 218"/>
                <a:gd name="T2" fmla="*/ 33 w 247"/>
                <a:gd name="T3" fmla="*/ 125 h 218"/>
                <a:gd name="T4" fmla="*/ 40 w 247"/>
                <a:gd name="T5" fmla="*/ 82 h 218"/>
                <a:gd name="T6" fmla="*/ 53 w 247"/>
                <a:gd name="T7" fmla="*/ 57 h 218"/>
                <a:gd name="T8" fmla="*/ 80 w 247"/>
                <a:gd name="T9" fmla="*/ 40 h 218"/>
                <a:gd name="T10" fmla="*/ 95 w 247"/>
                <a:gd name="T11" fmla="*/ 34 h 218"/>
                <a:gd name="T12" fmla="*/ 145 w 247"/>
                <a:gd name="T13" fmla="*/ 91 h 218"/>
                <a:gd name="T14" fmla="*/ 143 w 247"/>
                <a:gd name="T15" fmla="*/ 120 h 218"/>
                <a:gd name="T16" fmla="*/ 126 w 247"/>
                <a:gd name="T17" fmla="*/ 161 h 218"/>
                <a:gd name="T18" fmla="*/ 198 w 247"/>
                <a:gd name="T19" fmla="*/ 163 h 218"/>
                <a:gd name="T20" fmla="*/ 247 w 247"/>
                <a:gd name="T21" fmla="*/ 201 h 218"/>
                <a:gd name="T22" fmla="*/ 133 w 247"/>
                <a:gd name="T23" fmla="*/ 21 h 218"/>
                <a:gd name="T24" fmla="*/ 95 w 247"/>
                <a:gd name="T25" fmla="*/ 0 h 218"/>
                <a:gd name="T26" fmla="*/ 50 w 247"/>
                <a:gd name="T27" fmla="*/ 19 h 218"/>
                <a:gd name="T28" fmla="*/ 23 w 247"/>
                <a:gd name="T29" fmla="*/ 55 h 218"/>
                <a:gd name="T30" fmla="*/ 15 w 247"/>
                <a:gd name="T31" fmla="*/ 89 h 218"/>
                <a:gd name="T32" fmla="*/ 15 w 247"/>
                <a:gd name="T33" fmla="*/ 159 h 218"/>
                <a:gd name="T34" fmla="*/ 0 w 247"/>
                <a:gd name="T35" fmla="*/ 218 h 218"/>
                <a:gd name="T36" fmla="*/ 25 w 247"/>
                <a:gd name="T37" fmla="*/ 180 h 218"/>
                <a:gd name="T38" fmla="*/ 25 w 247"/>
                <a:gd name="T39" fmla="*/ 180 h 2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7"/>
                <a:gd name="T61" fmla="*/ 0 h 218"/>
                <a:gd name="T62" fmla="*/ 247 w 247"/>
                <a:gd name="T63" fmla="*/ 218 h 2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7" h="218">
                  <a:moveTo>
                    <a:pt x="25" y="180"/>
                  </a:moveTo>
                  <a:lnTo>
                    <a:pt x="33" y="125"/>
                  </a:lnTo>
                  <a:lnTo>
                    <a:pt x="40" y="82"/>
                  </a:lnTo>
                  <a:lnTo>
                    <a:pt x="53" y="57"/>
                  </a:lnTo>
                  <a:lnTo>
                    <a:pt x="80" y="40"/>
                  </a:lnTo>
                  <a:lnTo>
                    <a:pt x="95" y="34"/>
                  </a:lnTo>
                  <a:lnTo>
                    <a:pt x="145" y="91"/>
                  </a:lnTo>
                  <a:lnTo>
                    <a:pt x="143" y="120"/>
                  </a:lnTo>
                  <a:lnTo>
                    <a:pt x="126" y="161"/>
                  </a:lnTo>
                  <a:lnTo>
                    <a:pt x="198" y="163"/>
                  </a:lnTo>
                  <a:lnTo>
                    <a:pt x="247" y="201"/>
                  </a:lnTo>
                  <a:lnTo>
                    <a:pt x="133" y="21"/>
                  </a:lnTo>
                  <a:lnTo>
                    <a:pt x="95" y="0"/>
                  </a:lnTo>
                  <a:lnTo>
                    <a:pt x="50" y="19"/>
                  </a:lnTo>
                  <a:lnTo>
                    <a:pt x="23" y="55"/>
                  </a:lnTo>
                  <a:lnTo>
                    <a:pt x="15" y="89"/>
                  </a:lnTo>
                  <a:lnTo>
                    <a:pt x="15" y="159"/>
                  </a:lnTo>
                  <a:lnTo>
                    <a:pt x="0" y="218"/>
                  </a:lnTo>
                  <a:lnTo>
                    <a:pt x="25" y="180"/>
                  </a:lnTo>
                  <a:close/>
                </a:path>
              </a:pathLst>
            </a:custGeom>
            <a:solidFill>
              <a:srgbClr val="000000"/>
            </a:solidFill>
            <a:ln w="9525">
              <a:noFill/>
              <a:round/>
              <a:headEnd/>
              <a:tailEnd/>
            </a:ln>
          </p:spPr>
          <p:txBody>
            <a:bodyPr/>
            <a:lstStyle/>
            <a:p>
              <a:endParaRPr lang="id-ID"/>
            </a:p>
          </p:txBody>
        </p:sp>
        <p:sp>
          <p:nvSpPr>
            <p:cNvPr id="12417" name="Freeform 126"/>
            <p:cNvSpPr>
              <a:spLocks/>
            </p:cNvSpPr>
            <p:nvPr/>
          </p:nvSpPr>
          <p:spPr bwMode="auto">
            <a:xfrm>
              <a:off x="1850" y="2186"/>
              <a:ext cx="323" cy="687"/>
            </a:xfrm>
            <a:custGeom>
              <a:avLst/>
              <a:gdLst>
                <a:gd name="T0" fmla="*/ 601 w 647"/>
                <a:gd name="T1" fmla="*/ 148 h 1374"/>
                <a:gd name="T2" fmla="*/ 612 w 647"/>
                <a:gd name="T3" fmla="*/ 232 h 1374"/>
                <a:gd name="T4" fmla="*/ 629 w 647"/>
                <a:gd name="T5" fmla="*/ 312 h 1374"/>
                <a:gd name="T6" fmla="*/ 643 w 647"/>
                <a:gd name="T7" fmla="*/ 371 h 1374"/>
                <a:gd name="T8" fmla="*/ 647 w 647"/>
                <a:gd name="T9" fmla="*/ 547 h 1374"/>
                <a:gd name="T10" fmla="*/ 647 w 647"/>
                <a:gd name="T11" fmla="*/ 658 h 1374"/>
                <a:gd name="T12" fmla="*/ 633 w 647"/>
                <a:gd name="T13" fmla="*/ 787 h 1374"/>
                <a:gd name="T14" fmla="*/ 620 w 647"/>
                <a:gd name="T15" fmla="*/ 888 h 1374"/>
                <a:gd name="T16" fmla="*/ 601 w 647"/>
                <a:gd name="T17" fmla="*/ 1040 h 1374"/>
                <a:gd name="T18" fmla="*/ 590 w 647"/>
                <a:gd name="T19" fmla="*/ 1258 h 1374"/>
                <a:gd name="T20" fmla="*/ 586 w 647"/>
                <a:gd name="T21" fmla="*/ 1369 h 1374"/>
                <a:gd name="T22" fmla="*/ 555 w 647"/>
                <a:gd name="T23" fmla="*/ 1374 h 1374"/>
                <a:gd name="T24" fmla="*/ 561 w 647"/>
                <a:gd name="T25" fmla="*/ 1215 h 1374"/>
                <a:gd name="T26" fmla="*/ 572 w 647"/>
                <a:gd name="T27" fmla="*/ 1011 h 1374"/>
                <a:gd name="T28" fmla="*/ 584 w 647"/>
                <a:gd name="T29" fmla="*/ 939 h 1374"/>
                <a:gd name="T30" fmla="*/ 599 w 647"/>
                <a:gd name="T31" fmla="*/ 834 h 1374"/>
                <a:gd name="T32" fmla="*/ 620 w 647"/>
                <a:gd name="T33" fmla="*/ 700 h 1374"/>
                <a:gd name="T34" fmla="*/ 620 w 647"/>
                <a:gd name="T35" fmla="*/ 496 h 1374"/>
                <a:gd name="T36" fmla="*/ 609 w 647"/>
                <a:gd name="T37" fmla="*/ 445 h 1374"/>
                <a:gd name="T38" fmla="*/ 588 w 647"/>
                <a:gd name="T39" fmla="*/ 367 h 1374"/>
                <a:gd name="T40" fmla="*/ 578 w 647"/>
                <a:gd name="T41" fmla="*/ 357 h 1374"/>
                <a:gd name="T42" fmla="*/ 557 w 647"/>
                <a:gd name="T43" fmla="*/ 357 h 1374"/>
                <a:gd name="T44" fmla="*/ 500 w 647"/>
                <a:gd name="T45" fmla="*/ 375 h 1374"/>
                <a:gd name="T46" fmla="*/ 447 w 647"/>
                <a:gd name="T47" fmla="*/ 397 h 1374"/>
                <a:gd name="T48" fmla="*/ 424 w 647"/>
                <a:gd name="T49" fmla="*/ 409 h 1374"/>
                <a:gd name="T50" fmla="*/ 394 w 647"/>
                <a:gd name="T51" fmla="*/ 433 h 1374"/>
                <a:gd name="T52" fmla="*/ 365 w 647"/>
                <a:gd name="T53" fmla="*/ 445 h 1374"/>
                <a:gd name="T54" fmla="*/ 331 w 647"/>
                <a:gd name="T55" fmla="*/ 435 h 1374"/>
                <a:gd name="T56" fmla="*/ 297 w 647"/>
                <a:gd name="T57" fmla="*/ 403 h 1374"/>
                <a:gd name="T58" fmla="*/ 263 w 647"/>
                <a:gd name="T59" fmla="*/ 359 h 1374"/>
                <a:gd name="T60" fmla="*/ 236 w 647"/>
                <a:gd name="T61" fmla="*/ 319 h 1374"/>
                <a:gd name="T62" fmla="*/ 226 w 647"/>
                <a:gd name="T63" fmla="*/ 304 h 1374"/>
                <a:gd name="T64" fmla="*/ 217 w 647"/>
                <a:gd name="T65" fmla="*/ 268 h 1374"/>
                <a:gd name="T66" fmla="*/ 194 w 647"/>
                <a:gd name="T67" fmla="*/ 207 h 1374"/>
                <a:gd name="T68" fmla="*/ 183 w 647"/>
                <a:gd name="T69" fmla="*/ 196 h 1374"/>
                <a:gd name="T70" fmla="*/ 158 w 647"/>
                <a:gd name="T71" fmla="*/ 184 h 1374"/>
                <a:gd name="T72" fmla="*/ 91 w 647"/>
                <a:gd name="T73" fmla="*/ 167 h 1374"/>
                <a:gd name="T74" fmla="*/ 0 w 647"/>
                <a:gd name="T75" fmla="*/ 152 h 1374"/>
                <a:gd name="T76" fmla="*/ 72 w 647"/>
                <a:gd name="T77" fmla="*/ 105 h 1374"/>
                <a:gd name="T78" fmla="*/ 145 w 647"/>
                <a:gd name="T79" fmla="*/ 67 h 1374"/>
                <a:gd name="T80" fmla="*/ 257 w 647"/>
                <a:gd name="T81" fmla="*/ 23 h 1374"/>
                <a:gd name="T82" fmla="*/ 361 w 647"/>
                <a:gd name="T83" fmla="*/ 0 h 1374"/>
                <a:gd name="T84" fmla="*/ 352 w 647"/>
                <a:gd name="T85" fmla="*/ 27 h 1374"/>
                <a:gd name="T86" fmla="*/ 344 w 647"/>
                <a:gd name="T87" fmla="*/ 57 h 1374"/>
                <a:gd name="T88" fmla="*/ 346 w 647"/>
                <a:gd name="T89" fmla="*/ 97 h 1374"/>
                <a:gd name="T90" fmla="*/ 369 w 647"/>
                <a:gd name="T91" fmla="*/ 135 h 1374"/>
                <a:gd name="T92" fmla="*/ 456 w 647"/>
                <a:gd name="T93" fmla="*/ 148 h 1374"/>
                <a:gd name="T94" fmla="*/ 601 w 647"/>
                <a:gd name="T95" fmla="*/ 148 h 1374"/>
                <a:gd name="T96" fmla="*/ 601 w 647"/>
                <a:gd name="T97" fmla="*/ 148 h 13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7"/>
                <a:gd name="T148" fmla="*/ 0 h 1374"/>
                <a:gd name="T149" fmla="*/ 647 w 647"/>
                <a:gd name="T150" fmla="*/ 1374 h 13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7" h="1374">
                  <a:moveTo>
                    <a:pt x="601" y="148"/>
                  </a:moveTo>
                  <a:lnTo>
                    <a:pt x="612" y="232"/>
                  </a:lnTo>
                  <a:lnTo>
                    <a:pt x="629" y="312"/>
                  </a:lnTo>
                  <a:lnTo>
                    <a:pt x="643" y="371"/>
                  </a:lnTo>
                  <a:lnTo>
                    <a:pt x="647" y="547"/>
                  </a:lnTo>
                  <a:lnTo>
                    <a:pt x="647" y="658"/>
                  </a:lnTo>
                  <a:lnTo>
                    <a:pt x="633" y="787"/>
                  </a:lnTo>
                  <a:lnTo>
                    <a:pt x="620" y="888"/>
                  </a:lnTo>
                  <a:lnTo>
                    <a:pt x="601" y="1040"/>
                  </a:lnTo>
                  <a:lnTo>
                    <a:pt x="590" y="1258"/>
                  </a:lnTo>
                  <a:lnTo>
                    <a:pt x="586" y="1369"/>
                  </a:lnTo>
                  <a:lnTo>
                    <a:pt x="555" y="1374"/>
                  </a:lnTo>
                  <a:lnTo>
                    <a:pt x="561" y="1215"/>
                  </a:lnTo>
                  <a:lnTo>
                    <a:pt x="572" y="1011"/>
                  </a:lnTo>
                  <a:lnTo>
                    <a:pt x="584" y="939"/>
                  </a:lnTo>
                  <a:lnTo>
                    <a:pt x="599" y="834"/>
                  </a:lnTo>
                  <a:lnTo>
                    <a:pt x="620" y="700"/>
                  </a:lnTo>
                  <a:lnTo>
                    <a:pt x="620" y="496"/>
                  </a:lnTo>
                  <a:lnTo>
                    <a:pt x="609" y="445"/>
                  </a:lnTo>
                  <a:lnTo>
                    <a:pt x="588" y="367"/>
                  </a:lnTo>
                  <a:lnTo>
                    <a:pt x="578" y="357"/>
                  </a:lnTo>
                  <a:lnTo>
                    <a:pt x="557" y="357"/>
                  </a:lnTo>
                  <a:lnTo>
                    <a:pt x="500" y="375"/>
                  </a:lnTo>
                  <a:lnTo>
                    <a:pt x="447" y="397"/>
                  </a:lnTo>
                  <a:lnTo>
                    <a:pt x="424" y="409"/>
                  </a:lnTo>
                  <a:lnTo>
                    <a:pt x="394" y="433"/>
                  </a:lnTo>
                  <a:lnTo>
                    <a:pt x="365" y="445"/>
                  </a:lnTo>
                  <a:lnTo>
                    <a:pt x="331" y="435"/>
                  </a:lnTo>
                  <a:lnTo>
                    <a:pt x="297" y="403"/>
                  </a:lnTo>
                  <a:lnTo>
                    <a:pt x="263" y="359"/>
                  </a:lnTo>
                  <a:lnTo>
                    <a:pt x="236" y="319"/>
                  </a:lnTo>
                  <a:lnTo>
                    <a:pt x="226" y="304"/>
                  </a:lnTo>
                  <a:lnTo>
                    <a:pt x="217" y="268"/>
                  </a:lnTo>
                  <a:lnTo>
                    <a:pt x="194" y="207"/>
                  </a:lnTo>
                  <a:lnTo>
                    <a:pt x="183" y="196"/>
                  </a:lnTo>
                  <a:lnTo>
                    <a:pt x="158" y="184"/>
                  </a:lnTo>
                  <a:lnTo>
                    <a:pt x="91" y="167"/>
                  </a:lnTo>
                  <a:lnTo>
                    <a:pt x="0" y="152"/>
                  </a:lnTo>
                  <a:lnTo>
                    <a:pt x="72" y="105"/>
                  </a:lnTo>
                  <a:lnTo>
                    <a:pt x="145" y="67"/>
                  </a:lnTo>
                  <a:lnTo>
                    <a:pt x="257" y="23"/>
                  </a:lnTo>
                  <a:lnTo>
                    <a:pt x="361" y="0"/>
                  </a:lnTo>
                  <a:lnTo>
                    <a:pt x="352" y="27"/>
                  </a:lnTo>
                  <a:lnTo>
                    <a:pt x="344" y="57"/>
                  </a:lnTo>
                  <a:lnTo>
                    <a:pt x="346" y="97"/>
                  </a:lnTo>
                  <a:lnTo>
                    <a:pt x="369" y="135"/>
                  </a:lnTo>
                  <a:lnTo>
                    <a:pt x="456" y="148"/>
                  </a:lnTo>
                  <a:lnTo>
                    <a:pt x="601" y="148"/>
                  </a:lnTo>
                  <a:close/>
                </a:path>
              </a:pathLst>
            </a:custGeom>
            <a:solidFill>
              <a:srgbClr val="000000"/>
            </a:solidFill>
            <a:ln w="9525">
              <a:noFill/>
              <a:round/>
              <a:headEnd/>
              <a:tailEnd/>
            </a:ln>
          </p:spPr>
          <p:txBody>
            <a:bodyPr/>
            <a:lstStyle/>
            <a:p>
              <a:endParaRPr lang="id-ID"/>
            </a:p>
          </p:txBody>
        </p:sp>
        <p:sp>
          <p:nvSpPr>
            <p:cNvPr id="12418" name="Freeform 127"/>
            <p:cNvSpPr>
              <a:spLocks/>
            </p:cNvSpPr>
            <p:nvPr/>
          </p:nvSpPr>
          <p:spPr bwMode="auto">
            <a:xfrm>
              <a:off x="1723" y="2897"/>
              <a:ext cx="383" cy="195"/>
            </a:xfrm>
            <a:custGeom>
              <a:avLst/>
              <a:gdLst>
                <a:gd name="T0" fmla="*/ 338 w 766"/>
                <a:gd name="T1" fmla="*/ 30 h 389"/>
                <a:gd name="T2" fmla="*/ 292 w 766"/>
                <a:gd name="T3" fmla="*/ 55 h 389"/>
                <a:gd name="T4" fmla="*/ 212 w 766"/>
                <a:gd name="T5" fmla="*/ 81 h 389"/>
                <a:gd name="T6" fmla="*/ 123 w 766"/>
                <a:gd name="T7" fmla="*/ 135 h 389"/>
                <a:gd name="T8" fmla="*/ 85 w 766"/>
                <a:gd name="T9" fmla="*/ 214 h 389"/>
                <a:gd name="T10" fmla="*/ 115 w 766"/>
                <a:gd name="T11" fmla="*/ 247 h 389"/>
                <a:gd name="T12" fmla="*/ 193 w 766"/>
                <a:gd name="T13" fmla="*/ 224 h 389"/>
                <a:gd name="T14" fmla="*/ 241 w 766"/>
                <a:gd name="T15" fmla="*/ 188 h 389"/>
                <a:gd name="T16" fmla="*/ 366 w 766"/>
                <a:gd name="T17" fmla="*/ 150 h 389"/>
                <a:gd name="T18" fmla="*/ 393 w 766"/>
                <a:gd name="T19" fmla="*/ 156 h 389"/>
                <a:gd name="T20" fmla="*/ 237 w 766"/>
                <a:gd name="T21" fmla="*/ 213 h 389"/>
                <a:gd name="T22" fmla="*/ 190 w 766"/>
                <a:gd name="T23" fmla="*/ 281 h 389"/>
                <a:gd name="T24" fmla="*/ 205 w 766"/>
                <a:gd name="T25" fmla="*/ 321 h 389"/>
                <a:gd name="T26" fmla="*/ 262 w 766"/>
                <a:gd name="T27" fmla="*/ 315 h 389"/>
                <a:gd name="T28" fmla="*/ 311 w 766"/>
                <a:gd name="T29" fmla="*/ 289 h 389"/>
                <a:gd name="T30" fmla="*/ 408 w 766"/>
                <a:gd name="T31" fmla="*/ 264 h 389"/>
                <a:gd name="T32" fmla="*/ 477 w 766"/>
                <a:gd name="T33" fmla="*/ 260 h 389"/>
                <a:gd name="T34" fmla="*/ 406 w 766"/>
                <a:gd name="T35" fmla="*/ 275 h 389"/>
                <a:gd name="T36" fmla="*/ 283 w 766"/>
                <a:gd name="T37" fmla="*/ 317 h 389"/>
                <a:gd name="T38" fmla="*/ 264 w 766"/>
                <a:gd name="T39" fmla="*/ 365 h 389"/>
                <a:gd name="T40" fmla="*/ 361 w 766"/>
                <a:gd name="T41" fmla="*/ 372 h 389"/>
                <a:gd name="T42" fmla="*/ 604 w 766"/>
                <a:gd name="T43" fmla="*/ 357 h 389"/>
                <a:gd name="T44" fmla="*/ 709 w 766"/>
                <a:gd name="T45" fmla="*/ 346 h 389"/>
                <a:gd name="T46" fmla="*/ 748 w 766"/>
                <a:gd name="T47" fmla="*/ 336 h 389"/>
                <a:gd name="T48" fmla="*/ 766 w 766"/>
                <a:gd name="T49" fmla="*/ 357 h 389"/>
                <a:gd name="T50" fmla="*/ 661 w 766"/>
                <a:gd name="T51" fmla="*/ 370 h 389"/>
                <a:gd name="T52" fmla="*/ 355 w 766"/>
                <a:gd name="T53" fmla="*/ 389 h 389"/>
                <a:gd name="T54" fmla="*/ 237 w 766"/>
                <a:gd name="T55" fmla="*/ 340 h 389"/>
                <a:gd name="T56" fmla="*/ 193 w 766"/>
                <a:gd name="T57" fmla="*/ 321 h 389"/>
                <a:gd name="T58" fmla="*/ 174 w 766"/>
                <a:gd name="T59" fmla="*/ 268 h 389"/>
                <a:gd name="T60" fmla="*/ 119 w 766"/>
                <a:gd name="T61" fmla="*/ 262 h 389"/>
                <a:gd name="T62" fmla="*/ 81 w 766"/>
                <a:gd name="T63" fmla="*/ 237 h 389"/>
                <a:gd name="T64" fmla="*/ 74 w 766"/>
                <a:gd name="T65" fmla="*/ 182 h 389"/>
                <a:gd name="T66" fmla="*/ 17 w 766"/>
                <a:gd name="T67" fmla="*/ 184 h 389"/>
                <a:gd name="T68" fmla="*/ 5 w 766"/>
                <a:gd name="T69" fmla="*/ 146 h 389"/>
                <a:gd name="T70" fmla="*/ 57 w 766"/>
                <a:gd name="T71" fmla="*/ 176 h 389"/>
                <a:gd name="T72" fmla="*/ 87 w 766"/>
                <a:gd name="T73" fmla="*/ 152 h 389"/>
                <a:gd name="T74" fmla="*/ 104 w 766"/>
                <a:gd name="T75" fmla="*/ 127 h 389"/>
                <a:gd name="T76" fmla="*/ 201 w 766"/>
                <a:gd name="T77" fmla="*/ 60 h 389"/>
                <a:gd name="T78" fmla="*/ 326 w 766"/>
                <a:gd name="T79" fmla="*/ 26 h 389"/>
                <a:gd name="T80" fmla="*/ 372 w 766"/>
                <a:gd name="T81" fmla="*/ 15 h 38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66"/>
                <a:gd name="T124" fmla="*/ 0 h 389"/>
                <a:gd name="T125" fmla="*/ 766 w 766"/>
                <a:gd name="T126" fmla="*/ 389 h 38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66" h="389">
                  <a:moveTo>
                    <a:pt x="372" y="15"/>
                  </a:moveTo>
                  <a:lnTo>
                    <a:pt x="338" y="30"/>
                  </a:lnTo>
                  <a:lnTo>
                    <a:pt x="311" y="45"/>
                  </a:lnTo>
                  <a:lnTo>
                    <a:pt x="292" y="55"/>
                  </a:lnTo>
                  <a:lnTo>
                    <a:pt x="247" y="72"/>
                  </a:lnTo>
                  <a:lnTo>
                    <a:pt x="212" y="81"/>
                  </a:lnTo>
                  <a:lnTo>
                    <a:pt x="176" y="106"/>
                  </a:lnTo>
                  <a:lnTo>
                    <a:pt x="123" y="135"/>
                  </a:lnTo>
                  <a:lnTo>
                    <a:pt x="95" y="169"/>
                  </a:lnTo>
                  <a:lnTo>
                    <a:pt x="85" y="214"/>
                  </a:lnTo>
                  <a:lnTo>
                    <a:pt x="95" y="230"/>
                  </a:lnTo>
                  <a:lnTo>
                    <a:pt x="115" y="247"/>
                  </a:lnTo>
                  <a:lnTo>
                    <a:pt x="174" y="243"/>
                  </a:lnTo>
                  <a:lnTo>
                    <a:pt x="193" y="224"/>
                  </a:lnTo>
                  <a:lnTo>
                    <a:pt x="209" y="207"/>
                  </a:lnTo>
                  <a:lnTo>
                    <a:pt x="241" y="188"/>
                  </a:lnTo>
                  <a:lnTo>
                    <a:pt x="328" y="165"/>
                  </a:lnTo>
                  <a:lnTo>
                    <a:pt x="366" y="150"/>
                  </a:lnTo>
                  <a:lnTo>
                    <a:pt x="391" y="144"/>
                  </a:lnTo>
                  <a:lnTo>
                    <a:pt x="393" y="156"/>
                  </a:lnTo>
                  <a:lnTo>
                    <a:pt x="262" y="203"/>
                  </a:lnTo>
                  <a:lnTo>
                    <a:pt x="237" y="213"/>
                  </a:lnTo>
                  <a:lnTo>
                    <a:pt x="205" y="232"/>
                  </a:lnTo>
                  <a:lnTo>
                    <a:pt x="190" y="281"/>
                  </a:lnTo>
                  <a:lnTo>
                    <a:pt x="193" y="298"/>
                  </a:lnTo>
                  <a:lnTo>
                    <a:pt x="205" y="321"/>
                  </a:lnTo>
                  <a:lnTo>
                    <a:pt x="241" y="330"/>
                  </a:lnTo>
                  <a:lnTo>
                    <a:pt x="262" y="315"/>
                  </a:lnTo>
                  <a:lnTo>
                    <a:pt x="285" y="298"/>
                  </a:lnTo>
                  <a:lnTo>
                    <a:pt x="311" y="289"/>
                  </a:lnTo>
                  <a:lnTo>
                    <a:pt x="330" y="283"/>
                  </a:lnTo>
                  <a:lnTo>
                    <a:pt x="408" y="264"/>
                  </a:lnTo>
                  <a:lnTo>
                    <a:pt x="446" y="258"/>
                  </a:lnTo>
                  <a:lnTo>
                    <a:pt x="477" y="260"/>
                  </a:lnTo>
                  <a:lnTo>
                    <a:pt x="473" y="271"/>
                  </a:lnTo>
                  <a:lnTo>
                    <a:pt x="406" y="275"/>
                  </a:lnTo>
                  <a:lnTo>
                    <a:pt x="325" y="304"/>
                  </a:lnTo>
                  <a:lnTo>
                    <a:pt x="283" y="317"/>
                  </a:lnTo>
                  <a:lnTo>
                    <a:pt x="258" y="336"/>
                  </a:lnTo>
                  <a:lnTo>
                    <a:pt x="264" y="365"/>
                  </a:lnTo>
                  <a:lnTo>
                    <a:pt x="306" y="368"/>
                  </a:lnTo>
                  <a:lnTo>
                    <a:pt x="361" y="372"/>
                  </a:lnTo>
                  <a:lnTo>
                    <a:pt x="585" y="368"/>
                  </a:lnTo>
                  <a:lnTo>
                    <a:pt x="604" y="357"/>
                  </a:lnTo>
                  <a:lnTo>
                    <a:pt x="686" y="353"/>
                  </a:lnTo>
                  <a:lnTo>
                    <a:pt x="709" y="346"/>
                  </a:lnTo>
                  <a:lnTo>
                    <a:pt x="728" y="342"/>
                  </a:lnTo>
                  <a:lnTo>
                    <a:pt x="748" y="336"/>
                  </a:lnTo>
                  <a:lnTo>
                    <a:pt x="766" y="346"/>
                  </a:lnTo>
                  <a:lnTo>
                    <a:pt x="766" y="357"/>
                  </a:lnTo>
                  <a:lnTo>
                    <a:pt x="701" y="363"/>
                  </a:lnTo>
                  <a:lnTo>
                    <a:pt x="661" y="370"/>
                  </a:lnTo>
                  <a:lnTo>
                    <a:pt x="606" y="382"/>
                  </a:lnTo>
                  <a:lnTo>
                    <a:pt x="355" y="389"/>
                  </a:lnTo>
                  <a:lnTo>
                    <a:pt x="252" y="374"/>
                  </a:lnTo>
                  <a:lnTo>
                    <a:pt x="237" y="340"/>
                  </a:lnTo>
                  <a:lnTo>
                    <a:pt x="207" y="334"/>
                  </a:lnTo>
                  <a:lnTo>
                    <a:pt x="193" y="321"/>
                  </a:lnTo>
                  <a:lnTo>
                    <a:pt x="180" y="304"/>
                  </a:lnTo>
                  <a:lnTo>
                    <a:pt x="174" y="268"/>
                  </a:lnTo>
                  <a:lnTo>
                    <a:pt x="171" y="260"/>
                  </a:lnTo>
                  <a:lnTo>
                    <a:pt x="119" y="262"/>
                  </a:lnTo>
                  <a:lnTo>
                    <a:pt x="95" y="249"/>
                  </a:lnTo>
                  <a:lnTo>
                    <a:pt x="81" y="237"/>
                  </a:lnTo>
                  <a:lnTo>
                    <a:pt x="70" y="214"/>
                  </a:lnTo>
                  <a:lnTo>
                    <a:pt x="74" y="182"/>
                  </a:lnTo>
                  <a:lnTo>
                    <a:pt x="34" y="188"/>
                  </a:lnTo>
                  <a:lnTo>
                    <a:pt x="17" y="184"/>
                  </a:lnTo>
                  <a:lnTo>
                    <a:pt x="0" y="167"/>
                  </a:lnTo>
                  <a:lnTo>
                    <a:pt x="5" y="146"/>
                  </a:lnTo>
                  <a:lnTo>
                    <a:pt x="24" y="175"/>
                  </a:lnTo>
                  <a:lnTo>
                    <a:pt x="57" y="176"/>
                  </a:lnTo>
                  <a:lnTo>
                    <a:pt x="68" y="167"/>
                  </a:lnTo>
                  <a:lnTo>
                    <a:pt x="87" y="152"/>
                  </a:lnTo>
                  <a:lnTo>
                    <a:pt x="98" y="138"/>
                  </a:lnTo>
                  <a:lnTo>
                    <a:pt x="104" y="127"/>
                  </a:lnTo>
                  <a:lnTo>
                    <a:pt x="171" y="78"/>
                  </a:lnTo>
                  <a:lnTo>
                    <a:pt x="201" y="60"/>
                  </a:lnTo>
                  <a:lnTo>
                    <a:pt x="258" y="47"/>
                  </a:lnTo>
                  <a:lnTo>
                    <a:pt x="326" y="26"/>
                  </a:lnTo>
                  <a:lnTo>
                    <a:pt x="364" y="0"/>
                  </a:lnTo>
                  <a:lnTo>
                    <a:pt x="372" y="15"/>
                  </a:lnTo>
                  <a:close/>
                </a:path>
              </a:pathLst>
            </a:custGeom>
            <a:solidFill>
              <a:srgbClr val="000000"/>
            </a:solidFill>
            <a:ln w="9525">
              <a:noFill/>
              <a:round/>
              <a:headEnd/>
              <a:tailEnd/>
            </a:ln>
          </p:spPr>
          <p:txBody>
            <a:bodyPr/>
            <a:lstStyle/>
            <a:p>
              <a:endParaRPr lang="id-ID"/>
            </a:p>
          </p:txBody>
        </p:sp>
        <p:sp>
          <p:nvSpPr>
            <p:cNvPr id="12419" name="Freeform 128"/>
            <p:cNvSpPr>
              <a:spLocks/>
            </p:cNvSpPr>
            <p:nvPr/>
          </p:nvSpPr>
          <p:spPr bwMode="auto">
            <a:xfrm>
              <a:off x="2096" y="2989"/>
              <a:ext cx="503" cy="221"/>
            </a:xfrm>
            <a:custGeom>
              <a:avLst/>
              <a:gdLst>
                <a:gd name="T0" fmla="*/ 302 w 1005"/>
                <a:gd name="T1" fmla="*/ 17 h 443"/>
                <a:gd name="T2" fmla="*/ 28 w 1005"/>
                <a:gd name="T3" fmla="*/ 15 h 443"/>
                <a:gd name="T4" fmla="*/ 13 w 1005"/>
                <a:gd name="T5" fmla="*/ 63 h 443"/>
                <a:gd name="T6" fmla="*/ 17 w 1005"/>
                <a:gd name="T7" fmla="*/ 156 h 443"/>
                <a:gd name="T8" fmla="*/ 34 w 1005"/>
                <a:gd name="T9" fmla="*/ 173 h 443"/>
                <a:gd name="T10" fmla="*/ 180 w 1005"/>
                <a:gd name="T11" fmla="*/ 173 h 443"/>
                <a:gd name="T12" fmla="*/ 180 w 1005"/>
                <a:gd name="T13" fmla="*/ 190 h 443"/>
                <a:gd name="T14" fmla="*/ 36 w 1005"/>
                <a:gd name="T15" fmla="*/ 190 h 443"/>
                <a:gd name="T16" fmla="*/ 39 w 1005"/>
                <a:gd name="T17" fmla="*/ 266 h 443"/>
                <a:gd name="T18" fmla="*/ 79 w 1005"/>
                <a:gd name="T19" fmla="*/ 291 h 443"/>
                <a:gd name="T20" fmla="*/ 135 w 1005"/>
                <a:gd name="T21" fmla="*/ 297 h 443"/>
                <a:gd name="T22" fmla="*/ 948 w 1005"/>
                <a:gd name="T23" fmla="*/ 308 h 443"/>
                <a:gd name="T24" fmla="*/ 876 w 1005"/>
                <a:gd name="T25" fmla="*/ 325 h 443"/>
                <a:gd name="T26" fmla="*/ 849 w 1005"/>
                <a:gd name="T27" fmla="*/ 327 h 443"/>
                <a:gd name="T28" fmla="*/ 849 w 1005"/>
                <a:gd name="T29" fmla="*/ 376 h 443"/>
                <a:gd name="T30" fmla="*/ 834 w 1005"/>
                <a:gd name="T31" fmla="*/ 378 h 443"/>
                <a:gd name="T32" fmla="*/ 830 w 1005"/>
                <a:gd name="T33" fmla="*/ 327 h 443"/>
                <a:gd name="T34" fmla="*/ 750 w 1005"/>
                <a:gd name="T35" fmla="*/ 327 h 443"/>
                <a:gd name="T36" fmla="*/ 750 w 1005"/>
                <a:gd name="T37" fmla="*/ 352 h 443"/>
                <a:gd name="T38" fmla="*/ 695 w 1005"/>
                <a:gd name="T39" fmla="*/ 354 h 443"/>
                <a:gd name="T40" fmla="*/ 695 w 1005"/>
                <a:gd name="T41" fmla="*/ 344 h 443"/>
                <a:gd name="T42" fmla="*/ 629 w 1005"/>
                <a:gd name="T43" fmla="*/ 335 h 443"/>
                <a:gd name="T44" fmla="*/ 625 w 1005"/>
                <a:gd name="T45" fmla="*/ 319 h 443"/>
                <a:gd name="T46" fmla="*/ 296 w 1005"/>
                <a:gd name="T47" fmla="*/ 318 h 443"/>
                <a:gd name="T48" fmla="*/ 296 w 1005"/>
                <a:gd name="T49" fmla="*/ 348 h 443"/>
                <a:gd name="T50" fmla="*/ 268 w 1005"/>
                <a:gd name="T51" fmla="*/ 348 h 443"/>
                <a:gd name="T52" fmla="*/ 268 w 1005"/>
                <a:gd name="T53" fmla="*/ 314 h 443"/>
                <a:gd name="T54" fmla="*/ 220 w 1005"/>
                <a:gd name="T55" fmla="*/ 314 h 443"/>
                <a:gd name="T56" fmla="*/ 222 w 1005"/>
                <a:gd name="T57" fmla="*/ 350 h 443"/>
                <a:gd name="T58" fmla="*/ 211 w 1005"/>
                <a:gd name="T59" fmla="*/ 350 h 443"/>
                <a:gd name="T60" fmla="*/ 205 w 1005"/>
                <a:gd name="T61" fmla="*/ 308 h 443"/>
                <a:gd name="T62" fmla="*/ 182 w 1005"/>
                <a:gd name="T63" fmla="*/ 312 h 443"/>
                <a:gd name="T64" fmla="*/ 186 w 1005"/>
                <a:gd name="T65" fmla="*/ 384 h 443"/>
                <a:gd name="T66" fmla="*/ 212 w 1005"/>
                <a:gd name="T67" fmla="*/ 397 h 443"/>
                <a:gd name="T68" fmla="*/ 372 w 1005"/>
                <a:gd name="T69" fmla="*/ 399 h 443"/>
                <a:gd name="T70" fmla="*/ 368 w 1005"/>
                <a:gd name="T71" fmla="*/ 375 h 443"/>
                <a:gd name="T72" fmla="*/ 443 w 1005"/>
                <a:gd name="T73" fmla="*/ 376 h 443"/>
                <a:gd name="T74" fmla="*/ 443 w 1005"/>
                <a:gd name="T75" fmla="*/ 413 h 443"/>
                <a:gd name="T76" fmla="*/ 882 w 1005"/>
                <a:gd name="T77" fmla="*/ 420 h 443"/>
                <a:gd name="T78" fmla="*/ 950 w 1005"/>
                <a:gd name="T79" fmla="*/ 333 h 443"/>
                <a:gd name="T80" fmla="*/ 975 w 1005"/>
                <a:gd name="T81" fmla="*/ 300 h 443"/>
                <a:gd name="T82" fmla="*/ 1005 w 1005"/>
                <a:gd name="T83" fmla="*/ 299 h 443"/>
                <a:gd name="T84" fmla="*/ 961 w 1005"/>
                <a:gd name="T85" fmla="*/ 350 h 443"/>
                <a:gd name="T86" fmla="*/ 914 w 1005"/>
                <a:gd name="T87" fmla="*/ 433 h 443"/>
                <a:gd name="T88" fmla="*/ 861 w 1005"/>
                <a:gd name="T89" fmla="*/ 443 h 443"/>
                <a:gd name="T90" fmla="*/ 446 w 1005"/>
                <a:gd name="T91" fmla="*/ 439 h 443"/>
                <a:gd name="T92" fmla="*/ 173 w 1005"/>
                <a:gd name="T93" fmla="*/ 422 h 443"/>
                <a:gd name="T94" fmla="*/ 161 w 1005"/>
                <a:gd name="T95" fmla="*/ 401 h 443"/>
                <a:gd name="T96" fmla="*/ 138 w 1005"/>
                <a:gd name="T97" fmla="*/ 318 h 443"/>
                <a:gd name="T98" fmla="*/ 74 w 1005"/>
                <a:gd name="T99" fmla="*/ 304 h 443"/>
                <a:gd name="T100" fmla="*/ 30 w 1005"/>
                <a:gd name="T101" fmla="*/ 276 h 443"/>
                <a:gd name="T102" fmla="*/ 24 w 1005"/>
                <a:gd name="T103" fmla="*/ 264 h 443"/>
                <a:gd name="T104" fmla="*/ 20 w 1005"/>
                <a:gd name="T105" fmla="*/ 179 h 443"/>
                <a:gd name="T106" fmla="*/ 1 w 1005"/>
                <a:gd name="T107" fmla="*/ 158 h 443"/>
                <a:gd name="T108" fmla="*/ 0 w 1005"/>
                <a:gd name="T109" fmla="*/ 61 h 443"/>
                <a:gd name="T110" fmla="*/ 15 w 1005"/>
                <a:gd name="T111" fmla="*/ 8 h 443"/>
                <a:gd name="T112" fmla="*/ 30 w 1005"/>
                <a:gd name="T113" fmla="*/ 0 h 443"/>
                <a:gd name="T114" fmla="*/ 289 w 1005"/>
                <a:gd name="T115" fmla="*/ 2 h 443"/>
                <a:gd name="T116" fmla="*/ 302 w 1005"/>
                <a:gd name="T117" fmla="*/ 17 h 443"/>
                <a:gd name="T118" fmla="*/ 302 w 1005"/>
                <a:gd name="T119" fmla="*/ 17 h 4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05"/>
                <a:gd name="T181" fmla="*/ 0 h 443"/>
                <a:gd name="T182" fmla="*/ 1005 w 1005"/>
                <a:gd name="T183" fmla="*/ 443 h 4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05" h="443">
                  <a:moveTo>
                    <a:pt x="302" y="17"/>
                  </a:moveTo>
                  <a:lnTo>
                    <a:pt x="28" y="15"/>
                  </a:lnTo>
                  <a:lnTo>
                    <a:pt x="13" y="63"/>
                  </a:lnTo>
                  <a:lnTo>
                    <a:pt x="17" y="156"/>
                  </a:lnTo>
                  <a:lnTo>
                    <a:pt x="34" y="173"/>
                  </a:lnTo>
                  <a:lnTo>
                    <a:pt x="180" y="173"/>
                  </a:lnTo>
                  <a:lnTo>
                    <a:pt x="180" y="190"/>
                  </a:lnTo>
                  <a:lnTo>
                    <a:pt x="36" y="190"/>
                  </a:lnTo>
                  <a:lnTo>
                    <a:pt x="39" y="266"/>
                  </a:lnTo>
                  <a:lnTo>
                    <a:pt x="79" y="291"/>
                  </a:lnTo>
                  <a:lnTo>
                    <a:pt x="135" y="297"/>
                  </a:lnTo>
                  <a:lnTo>
                    <a:pt x="948" y="308"/>
                  </a:lnTo>
                  <a:lnTo>
                    <a:pt x="876" y="325"/>
                  </a:lnTo>
                  <a:lnTo>
                    <a:pt x="849" y="327"/>
                  </a:lnTo>
                  <a:lnTo>
                    <a:pt x="849" y="376"/>
                  </a:lnTo>
                  <a:lnTo>
                    <a:pt x="834" y="378"/>
                  </a:lnTo>
                  <a:lnTo>
                    <a:pt x="830" y="327"/>
                  </a:lnTo>
                  <a:lnTo>
                    <a:pt x="750" y="327"/>
                  </a:lnTo>
                  <a:lnTo>
                    <a:pt x="750" y="352"/>
                  </a:lnTo>
                  <a:lnTo>
                    <a:pt x="695" y="354"/>
                  </a:lnTo>
                  <a:lnTo>
                    <a:pt x="695" y="344"/>
                  </a:lnTo>
                  <a:lnTo>
                    <a:pt x="629" y="335"/>
                  </a:lnTo>
                  <a:lnTo>
                    <a:pt x="625" y="319"/>
                  </a:lnTo>
                  <a:lnTo>
                    <a:pt x="296" y="318"/>
                  </a:lnTo>
                  <a:lnTo>
                    <a:pt x="296" y="348"/>
                  </a:lnTo>
                  <a:lnTo>
                    <a:pt x="268" y="348"/>
                  </a:lnTo>
                  <a:lnTo>
                    <a:pt x="268" y="314"/>
                  </a:lnTo>
                  <a:lnTo>
                    <a:pt x="220" y="314"/>
                  </a:lnTo>
                  <a:lnTo>
                    <a:pt x="222" y="350"/>
                  </a:lnTo>
                  <a:lnTo>
                    <a:pt x="211" y="350"/>
                  </a:lnTo>
                  <a:lnTo>
                    <a:pt x="205" y="308"/>
                  </a:lnTo>
                  <a:lnTo>
                    <a:pt x="182" y="312"/>
                  </a:lnTo>
                  <a:lnTo>
                    <a:pt x="186" y="384"/>
                  </a:lnTo>
                  <a:lnTo>
                    <a:pt x="212" y="397"/>
                  </a:lnTo>
                  <a:lnTo>
                    <a:pt x="372" y="399"/>
                  </a:lnTo>
                  <a:lnTo>
                    <a:pt x="368" y="375"/>
                  </a:lnTo>
                  <a:lnTo>
                    <a:pt x="443" y="376"/>
                  </a:lnTo>
                  <a:lnTo>
                    <a:pt x="443" y="413"/>
                  </a:lnTo>
                  <a:lnTo>
                    <a:pt x="882" y="420"/>
                  </a:lnTo>
                  <a:lnTo>
                    <a:pt x="950" y="333"/>
                  </a:lnTo>
                  <a:lnTo>
                    <a:pt x="975" y="300"/>
                  </a:lnTo>
                  <a:lnTo>
                    <a:pt x="1005" y="299"/>
                  </a:lnTo>
                  <a:lnTo>
                    <a:pt x="961" y="350"/>
                  </a:lnTo>
                  <a:lnTo>
                    <a:pt x="914" y="433"/>
                  </a:lnTo>
                  <a:lnTo>
                    <a:pt x="861" y="443"/>
                  </a:lnTo>
                  <a:lnTo>
                    <a:pt x="446" y="439"/>
                  </a:lnTo>
                  <a:lnTo>
                    <a:pt x="173" y="422"/>
                  </a:lnTo>
                  <a:lnTo>
                    <a:pt x="161" y="401"/>
                  </a:lnTo>
                  <a:lnTo>
                    <a:pt x="138" y="318"/>
                  </a:lnTo>
                  <a:lnTo>
                    <a:pt x="74" y="304"/>
                  </a:lnTo>
                  <a:lnTo>
                    <a:pt x="30" y="276"/>
                  </a:lnTo>
                  <a:lnTo>
                    <a:pt x="24" y="264"/>
                  </a:lnTo>
                  <a:lnTo>
                    <a:pt x="20" y="179"/>
                  </a:lnTo>
                  <a:lnTo>
                    <a:pt x="1" y="158"/>
                  </a:lnTo>
                  <a:lnTo>
                    <a:pt x="0" y="61"/>
                  </a:lnTo>
                  <a:lnTo>
                    <a:pt x="15" y="8"/>
                  </a:lnTo>
                  <a:lnTo>
                    <a:pt x="30" y="0"/>
                  </a:lnTo>
                  <a:lnTo>
                    <a:pt x="289" y="2"/>
                  </a:lnTo>
                  <a:lnTo>
                    <a:pt x="302" y="17"/>
                  </a:lnTo>
                  <a:close/>
                </a:path>
              </a:pathLst>
            </a:custGeom>
            <a:solidFill>
              <a:srgbClr val="000000"/>
            </a:solidFill>
            <a:ln w="9525">
              <a:noFill/>
              <a:round/>
              <a:headEnd/>
              <a:tailEnd/>
            </a:ln>
          </p:spPr>
          <p:txBody>
            <a:bodyPr/>
            <a:lstStyle/>
            <a:p>
              <a:endParaRPr lang="id-ID"/>
            </a:p>
          </p:txBody>
        </p:sp>
        <p:sp>
          <p:nvSpPr>
            <p:cNvPr id="12420" name="Freeform 129"/>
            <p:cNvSpPr>
              <a:spLocks/>
            </p:cNvSpPr>
            <p:nvPr/>
          </p:nvSpPr>
          <p:spPr bwMode="auto">
            <a:xfrm>
              <a:off x="2188" y="3050"/>
              <a:ext cx="485" cy="49"/>
            </a:xfrm>
            <a:custGeom>
              <a:avLst/>
              <a:gdLst>
                <a:gd name="T0" fmla="*/ 0 w 971"/>
                <a:gd name="T1" fmla="*/ 0 h 97"/>
                <a:gd name="T2" fmla="*/ 74 w 971"/>
                <a:gd name="T3" fmla="*/ 0 h 97"/>
                <a:gd name="T4" fmla="*/ 76 w 971"/>
                <a:gd name="T5" fmla="*/ 51 h 97"/>
                <a:gd name="T6" fmla="*/ 797 w 971"/>
                <a:gd name="T7" fmla="*/ 72 h 97"/>
                <a:gd name="T8" fmla="*/ 848 w 971"/>
                <a:gd name="T9" fmla="*/ 70 h 97"/>
                <a:gd name="T10" fmla="*/ 897 w 971"/>
                <a:gd name="T11" fmla="*/ 55 h 97"/>
                <a:gd name="T12" fmla="*/ 966 w 971"/>
                <a:gd name="T13" fmla="*/ 57 h 97"/>
                <a:gd name="T14" fmla="*/ 971 w 971"/>
                <a:gd name="T15" fmla="*/ 76 h 97"/>
                <a:gd name="T16" fmla="*/ 947 w 971"/>
                <a:gd name="T17" fmla="*/ 64 h 97"/>
                <a:gd name="T18" fmla="*/ 913 w 971"/>
                <a:gd name="T19" fmla="*/ 64 h 97"/>
                <a:gd name="T20" fmla="*/ 854 w 971"/>
                <a:gd name="T21" fmla="*/ 93 h 97"/>
                <a:gd name="T22" fmla="*/ 804 w 971"/>
                <a:gd name="T23" fmla="*/ 97 h 97"/>
                <a:gd name="T24" fmla="*/ 72 w 971"/>
                <a:gd name="T25" fmla="*/ 68 h 97"/>
                <a:gd name="T26" fmla="*/ 74 w 971"/>
                <a:gd name="T27" fmla="*/ 85 h 97"/>
                <a:gd name="T28" fmla="*/ 25 w 971"/>
                <a:gd name="T29" fmla="*/ 85 h 97"/>
                <a:gd name="T30" fmla="*/ 25 w 971"/>
                <a:gd name="T31" fmla="*/ 41 h 97"/>
                <a:gd name="T32" fmla="*/ 2 w 971"/>
                <a:gd name="T33" fmla="*/ 24 h 97"/>
                <a:gd name="T34" fmla="*/ 0 w 971"/>
                <a:gd name="T35" fmla="*/ 0 h 97"/>
                <a:gd name="T36" fmla="*/ 0 w 971"/>
                <a:gd name="T37" fmla="*/ 0 h 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71"/>
                <a:gd name="T58" fmla="*/ 0 h 97"/>
                <a:gd name="T59" fmla="*/ 971 w 971"/>
                <a:gd name="T60" fmla="*/ 97 h 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71" h="97">
                  <a:moveTo>
                    <a:pt x="0" y="0"/>
                  </a:moveTo>
                  <a:lnTo>
                    <a:pt x="74" y="0"/>
                  </a:lnTo>
                  <a:lnTo>
                    <a:pt x="76" y="51"/>
                  </a:lnTo>
                  <a:lnTo>
                    <a:pt x="797" y="72"/>
                  </a:lnTo>
                  <a:lnTo>
                    <a:pt x="848" y="70"/>
                  </a:lnTo>
                  <a:lnTo>
                    <a:pt x="897" y="55"/>
                  </a:lnTo>
                  <a:lnTo>
                    <a:pt x="966" y="57"/>
                  </a:lnTo>
                  <a:lnTo>
                    <a:pt x="971" y="76"/>
                  </a:lnTo>
                  <a:lnTo>
                    <a:pt x="947" y="64"/>
                  </a:lnTo>
                  <a:lnTo>
                    <a:pt x="913" y="64"/>
                  </a:lnTo>
                  <a:lnTo>
                    <a:pt x="854" y="93"/>
                  </a:lnTo>
                  <a:lnTo>
                    <a:pt x="804" y="97"/>
                  </a:lnTo>
                  <a:lnTo>
                    <a:pt x="72" y="68"/>
                  </a:lnTo>
                  <a:lnTo>
                    <a:pt x="74" y="85"/>
                  </a:lnTo>
                  <a:lnTo>
                    <a:pt x="25" y="85"/>
                  </a:lnTo>
                  <a:lnTo>
                    <a:pt x="25" y="41"/>
                  </a:lnTo>
                  <a:lnTo>
                    <a:pt x="2" y="24"/>
                  </a:lnTo>
                  <a:lnTo>
                    <a:pt x="0" y="0"/>
                  </a:lnTo>
                  <a:close/>
                </a:path>
              </a:pathLst>
            </a:custGeom>
            <a:solidFill>
              <a:srgbClr val="000000"/>
            </a:solidFill>
            <a:ln w="9525">
              <a:noFill/>
              <a:round/>
              <a:headEnd/>
              <a:tailEnd/>
            </a:ln>
          </p:spPr>
          <p:txBody>
            <a:bodyPr/>
            <a:lstStyle/>
            <a:p>
              <a:endParaRPr lang="id-ID"/>
            </a:p>
          </p:txBody>
        </p:sp>
        <p:sp>
          <p:nvSpPr>
            <p:cNvPr id="12421" name="Freeform 130"/>
            <p:cNvSpPr>
              <a:spLocks/>
            </p:cNvSpPr>
            <p:nvPr/>
          </p:nvSpPr>
          <p:spPr bwMode="auto">
            <a:xfrm>
              <a:off x="2594" y="3085"/>
              <a:ext cx="159" cy="60"/>
            </a:xfrm>
            <a:custGeom>
              <a:avLst/>
              <a:gdLst>
                <a:gd name="T0" fmla="*/ 7 w 317"/>
                <a:gd name="T1" fmla="*/ 120 h 120"/>
                <a:gd name="T2" fmla="*/ 135 w 317"/>
                <a:gd name="T3" fmla="*/ 70 h 120"/>
                <a:gd name="T4" fmla="*/ 317 w 317"/>
                <a:gd name="T5" fmla="*/ 70 h 120"/>
                <a:gd name="T6" fmla="*/ 298 w 317"/>
                <a:gd name="T7" fmla="*/ 47 h 120"/>
                <a:gd name="T8" fmla="*/ 264 w 317"/>
                <a:gd name="T9" fmla="*/ 34 h 120"/>
                <a:gd name="T10" fmla="*/ 249 w 317"/>
                <a:gd name="T11" fmla="*/ 17 h 120"/>
                <a:gd name="T12" fmla="*/ 197 w 317"/>
                <a:gd name="T13" fmla="*/ 27 h 120"/>
                <a:gd name="T14" fmla="*/ 175 w 317"/>
                <a:gd name="T15" fmla="*/ 25 h 120"/>
                <a:gd name="T16" fmla="*/ 154 w 317"/>
                <a:gd name="T17" fmla="*/ 0 h 120"/>
                <a:gd name="T18" fmla="*/ 146 w 317"/>
                <a:gd name="T19" fmla="*/ 28 h 120"/>
                <a:gd name="T20" fmla="*/ 127 w 317"/>
                <a:gd name="T21" fmla="*/ 57 h 120"/>
                <a:gd name="T22" fmla="*/ 38 w 317"/>
                <a:gd name="T23" fmla="*/ 91 h 120"/>
                <a:gd name="T24" fmla="*/ 0 w 317"/>
                <a:gd name="T25" fmla="*/ 108 h 120"/>
                <a:gd name="T26" fmla="*/ 7 w 317"/>
                <a:gd name="T27" fmla="*/ 120 h 120"/>
                <a:gd name="T28" fmla="*/ 7 w 317"/>
                <a:gd name="T29" fmla="*/ 120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7"/>
                <a:gd name="T46" fmla="*/ 0 h 120"/>
                <a:gd name="T47" fmla="*/ 317 w 317"/>
                <a:gd name="T48" fmla="*/ 120 h 1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7" h="120">
                  <a:moveTo>
                    <a:pt x="7" y="120"/>
                  </a:moveTo>
                  <a:lnTo>
                    <a:pt x="135" y="70"/>
                  </a:lnTo>
                  <a:lnTo>
                    <a:pt x="317" y="70"/>
                  </a:lnTo>
                  <a:lnTo>
                    <a:pt x="298" y="47"/>
                  </a:lnTo>
                  <a:lnTo>
                    <a:pt x="264" y="34"/>
                  </a:lnTo>
                  <a:lnTo>
                    <a:pt x="249" y="17"/>
                  </a:lnTo>
                  <a:lnTo>
                    <a:pt x="197" y="27"/>
                  </a:lnTo>
                  <a:lnTo>
                    <a:pt x="175" y="25"/>
                  </a:lnTo>
                  <a:lnTo>
                    <a:pt x="154" y="0"/>
                  </a:lnTo>
                  <a:lnTo>
                    <a:pt x="146" y="28"/>
                  </a:lnTo>
                  <a:lnTo>
                    <a:pt x="127" y="57"/>
                  </a:lnTo>
                  <a:lnTo>
                    <a:pt x="38" y="91"/>
                  </a:lnTo>
                  <a:lnTo>
                    <a:pt x="0" y="108"/>
                  </a:lnTo>
                  <a:lnTo>
                    <a:pt x="7" y="120"/>
                  </a:lnTo>
                  <a:close/>
                </a:path>
              </a:pathLst>
            </a:custGeom>
            <a:solidFill>
              <a:srgbClr val="000000"/>
            </a:solidFill>
            <a:ln w="9525">
              <a:noFill/>
              <a:round/>
              <a:headEnd/>
              <a:tailEnd/>
            </a:ln>
          </p:spPr>
          <p:txBody>
            <a:bodyPr/>
            <a:lstStyle/>
            <a:p>
              <a:endParaRPr lang="id-ID"/>
            </a:p>
          </p:txBody>
        </p:sp>
        <p:sp>
          <p:nvSpPr>
            <p:cNvPr id="12422" name="Freeform 131"/>
            <p:cNvSpPr>
              <a:spLocks/>
            </p:cNvSpPr>
            <p:nvPr/>
          </p:nvSpPr>
          <p:spPr bwMode="auto">
            <a:xfrm>
              <a:off x="2225" y="2405"/>
              <a:ext cx="37" cy="391"/>
            </a:xfrm>
            <a:custGeom>
              <a:avLst/>
              <a:gdLst>
                <a:gd name="T0" fmla="*/ 31 w 74"/>
                <a:gd name="T1" fmla="*/ 38 h 781"/>
                <a:gd name="T2" fmla="*/ 27 w 74"/>
                <a:gd name="T3" fmla="*/ 112 h 781"/>
                <a:gd name="T4" fmla="*/ 48 w 74"/>
                <a:gd name="T5" fmla="*/ 200 h 781"/>
                <a:gd name="T6" fmla="*/ 65 w 74"/>
                <a:gd name="T7" fmla="*/ 302 h 781"/>
                <a:gd name="T8" fmla="*/ 71 w 74"/>
                <a:gd name="T9" fmla="*/ 517 h 781"/>
                <a:gd name="T10" fmla="*/ 74 w 74"/>
                <a:gd name="T11" fmla="*/ 696 h 781"/>
                <a:gd name="T12" fmla="*/ 61 w 74"/>
                <a:gd name="T13" fmla="*/ 781 h 781"/>
                <a:gd name="T14" fmla="*/ 46 w 74"/>
                <a:gd name="T15" fmla="*/ 591 h 781"/>
                <a:gd name="T16" fmla="*/ 42 w 74"/>
                <a:gd name="T17" fmla="*/ 283 h 781"/>
                <a:gd name="T18" fmla="*/ 23 w 74"/>
                <a:gd name="T19" fmla="*/ 171 h 781"/>
                <a:gd name="T20" fmla="*/ 0 w 74"/>
                <a:gd name="T21" fmla="*/ 116 h 781"/>
                <a:gd name="T22" fmla="*/ 8 w 74"/>
                <a:gd name="T23" fmla="*/ 61 h 781"/>
                <a:gd name="T24" fmla="*/ 12 w 74"/>
                <a:gd name="T25" fmla="*/ 34 h 781"/>
                <a:gd name="T26" fmla="*/ 50 w 74"/>
                <a:gd name="T27" fmla="*/ 0 h 781"/>
                <a:gd name="T28" fmla="*/ 31 w 74"/>
                <a:gd name="T29" fmla="*/ 38 h 781"/>
                <a:gd name="T30" fmla="*/ 31 w 74"/>
                <a:gd name="T31" fmla="*/ 38 h 7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4"/>
                <a:gd name="T49" fmla="*/ 0 h 781"/>
                <a:gd name="T50" fmla="*/ 74 w 74"/>
                <a:gd name="T51" fmla="*/ 781 h 78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4" h="781">
                  <a:moveTo>
                    <a:pt x="31" y="38"/>
                  </a:moveTo>
                  <a:lnTo>
                    <a:pt x="27" y="112"/>
                  </a:lnTo>
                  <a:lnTo>
                    <a:pt x="48" y="200"/>
                  </a:lnTo>
                  <a:lnTo>
                    <a:pt x="65" y="302"/>
                  </a:lnTo>
                  <a:lnTo>
                    <a:pt x="71" y="517"/>
                  </a:lnTo>
                  <a:lnTo>
                    <a:pt x="74" y="696"/>
                  </a:lnTo>
                  <a:lnTo>
                    <a:pt x="61" y="781"/>
                  </a:lnTo>
                  <a:lnTo>
                    <a:pt x="46" y="591"/>
                  </a:lnTo>
                  <a:lnTo>
                    <a:pt x="42" y="283"/>
                  </a:lnTo>
                  <a:lnTo>
                    <a:pt x="23" y="171"/>
                  </a:lnTo>
                  <a:lnTo>
                    <a:pt x="0" y="116"/>
                  </a:lnTo>
                  <a:lnTo>
                    <a:pt x="8" y="61"/>
                  </a:lnTo>
                  <a:lnTo>
                    <a:pt x="12" y="34"/>
                  </a:lnTo>
                  <a:lnTo>
                    <a:pt x="50" y="0"/>
                  </a:lnTo>
                  <a:lnTo>
                    <a:pt x="31" y="38"/>
                  </a:lnTo>
                  <a:close/>
                </a:path>
              </a:pathLst>
            </a:custGeom>
            <a:solidFill>
              <a:srgbClr val="000000"/>
            </a:solidFill>
            <a:ln w="9525">
              <a:noFill/>
              <a:round/>
              <a:headEnd/>
              <a:tailEnd/>
            </a:ln>
          </p:spPr>
          <p:txBody>
            <a:bodyPr/>
            <a:lstStyle/>
            <a:p>
              <a:endParaRPr lang="id-ID"/>
            </a:p>
          </p:txBody>
        </p:sp>
        <p:sp>
          <p:nvSpPr>
            <p:cNvPr id="12423" name="Freeform 132"/>
            <p:cNvSpPr>
              <a:spLocks/>
            </p:cNvSpPr>
            <p:nvPr/>
          </p:nvSpPr>
          <p:spPr bwMode="auto">
            <a:xfrm>
              <a:off x="2407" y="2883"/>
              <a:ext cx="474" cy="395"/>
            </a:xfrm>
            <a:custGeom>
              <a:avLst/>
              <a:gdLst>
                <a:gd name="T0" fmla="*/ 19 w 949"/>
                <a:gd name="T1" fmla="*/ 238 h 791"/>
                <a:gd name="T2" fmla="*/ 46 w 949"/>
                <a:gd name="T3" fmla="*/ 173 h 791"/>
                <a:gd name="T4" fmla="*/ 95 w 949"/>
                <a:gd name="T5" fmla="*/ 84 h 791"/>
                <a:gd name="T6" fmla="*/ 147 w 949"/>
                <a:gd name="T7" fmla="*/ 34 h 791"/>
                <a:gd name="T8" fmla="*/ 207 w 949"/>
                <a:gd name="T9" fmla="*/ 15 h 791"/>
                <a:gd name="T10" fmla="*/ 390 w 949"/>
                <a:gd name="T11" fmla="*/ 44 h 791"/>
                <a:gd name="T12" fmla="*/ 441 w 949"/>
                <a:gd name="T13" fmla="*/ 127 h 791"/>
                <a:gd name="T14" fmla="*/ 489 w 949"/>
                <a:gd name="T15" fmla="*/ 253 h 791"/>
                <a:gd name="T16" fmla="*/ 494 w 949"/>
                <a:gd name="T17" fmla="*/ 308 h 791"/>
                <a:gd name="T18" fmla="*/ 544 w 949"/>
                <a:gd name="T19" fmla="*/ 348 h 791"/>
                <a:gd name="T20" fmla="*/ 553 w 949"/>
                <a:gd name="T21" fmla="*/ 382 h 791"/>
                <a:gd name="T22" fmla="*/ 576 w 949"/>
                <a:gd name="T23" fmla="*/ 357 h 791"/>
                <a:gd name="T24" fmla="*/ 618 w 949"/>
                <a:gd name="T25" fmla="*/ 361 h 791"/>
                <a:gd name="T26" fmla="*/ 694 w 949"/>
                <a:gd name="T27" fmla="*/ 394 h 791"/>
                <a:gd name="T28" fmla="*/ 743 w 949"/>
                <a:gd name="T29" fmla="*/ 468 h 791"/>
                <a:gd name="T30" fmla="*/ 920 w 949"/>
                <a:gd name="T31" fmla="*/ 540 h 791"/>
                <a:gd name="T32" fmla="*/ 937 w 949"/>
                <a:gd name="T33" fmla="*/ 658 h 791"/>
                <a:gd name="T34" fmla="*/ 920 w 949"/>
                <a:gd name="T35" fmla="*/ 791 h 791"/>
                <a:gd name="T36" fmla="*/ 949 w 949"/>
                <a:gd name="T37" fmla="*/ 719 h 791"/>
                <a:gd name="T38" fmla="*/ 943 w 949"/>
                <a:gd name="T39" fmla="*/ 570 h 791"/>
                <a:gd name="T40" fmla="*/ 915 w 949"/>
                <a:gd name="T41" fmla="*/ 481 h 791"/>
                <a:gd name="T42" fmla="*/ 839 w 949"/>
                <a:gd name="T43" fmla="*/ 458 h 791"/>
                <a:gd name="T44" fmla="*/ 745 w 949"/>
                <a:gd name="T45" fmla="*/ 414 h 791"/>
                <a:gd name="T46" fmla="*/ 681 w 949"/>
                <a:gd name="T47" fmla="*/ 359 h 791"/>
                <a:gd name="T48" fmla="*/ 620 w 949"/>
                <a:gd name="T49" fmla="*/ 348 h 791"/>
                <a:gd name="T50" fmla="*/ 572 w 949"/>
                <a:gd name="T51" fmla="*/ 331 h 791"/>
                <a:gd name="T52" fmla="*/ 553 w 949"/>
                <a:gd name="T53" fmla="*/ 327 h 791"/>
                <a:gd name="T54" fmla="*/ 510 w 949"/>
                <a:gd name="T55" fmla="*/ 300 h 791"/>
                <a:gd name="T56" fmla="*/ 496 w 949"/>
                <a:gd name="T57" fmla="*/ 209 h 791"/>
                <a:gd name="T58" fmla="*/ 447 w 949"/>
                <a:gd name="T59" fmla="*/ 101 h 791"/>
                <a:gd name="T60" fmla="*/ 394 w 949"/>
                <a:gd name="T61" fmla="*/ 27 h 791"/>
                <a:gd name="T62" fmla="*/ 171 w 949"/>
                <a:gd name="T63" fmla="*/ 0 h 791"/>
                <a:gd name="T64" fmla="*/ 118 w 949"/>
                <a:gd name="T65" fmla="*/ 29 h 791"/>
                <a:gd name="T66" fmla="*/ 72 w 949"/>
                <a:gd name="T67" fmla="*/ 89 h 791"/>
                <a:gd name="T68" fmla="*/ 36 w 949"/>
                <a:gd name="T69" fmla="*/ 141 h 791"/>
                <a:gd name="T70" fmla="*/ 0 w 949"/>
                <a:gd name="T71" fmla="*/ 262 h 791"/>
                <a:gd name="T72" fmla="*/ 69 w 949"/>
                <a:gd name="T73" fmla="*/ 306 h 791"/>
                <a:gd name="T74" fmla="*/ 312 w 949"/>
                <a:gd name="T75" fmla="*/ 331 h 791"/>
                <a:gd name="T76" fmla="*/ 97 w 949"/>
                <a:gd name="T77" fmla="*/ 310 h 791"/>
                <a:gd name="T78" fmla="*/ 257 w 949"/>
                <a:gd name="T79" fmla="*/ 297 h 791"/>
                <a:gd name="T80" fmla="*/ 46 w 949"/>
                <a:gd name="T81" fmla="*/ 278 h 791"/>
                <a:gd name="T82" fmla="*/ 23 w 949"/>
                <a:gd name="T83" fmla="*/ 276 h 7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49"/>
                <a:gd name="T127" fmla="*/ 0 h 791"/>
                <a:gd name="T128" fmla="*/ 949 w 949"/>
                <a:gd name="T129" fmla="*/ 791 h 79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49" h="791">
                  <a:moveTo>
                    <a:pt x="23" y="276"/>
                  </a:moveTo>
                  <a:lnTo>
                    <a:pt x="19" y="238"/>
                  </a:lnTo>
                  <a:lnTo>
                    <a:pt x="33" y="200"/>
                  </a:lnTo>
                  <a:lnTo>
                    <a:pt x="46" y="173"/>
                  </a:lnTo>
                  <a:lnTo>
                    <a:pt x="63" y="143"/>
                  </a:lnTo>
                  <a:lnTo>
                    <a:pt x="95" y="84"/>
                  </a:lnTo>
                  <a:lnTo>
                    <a:pt x="122" y="48"/>
                  </a:lnTo>
                  <a:lnTo>
                    <a:pt x="147" y="34"/>
                  </a:lnTo>
                  <a:lnTo>
                    <a:pt x="175" y="23"/>
                  </a:lnTo>
                  <a:lnTo>
                    <a:pt x="207" y="15"/>
                  </a:lnTo>
                  <a:lnTo>
                    <a:pt x="378" y="31"/>
                  </a:lnTo>
                  <a:lnTo>
                    <a:pt x="390" y="44"/>
                  </a:lnTo>
                  <a:lnTo>
                    <a:pt x="413" y="80"/>
                  </a:lnTo>
                  <a:lnTo>
                    <a:pt x="441" y="127"/>
                  </a:lnTo>
                  <a:lnTo>
                    <a:pt x="464" y="175"/>
                  </a:lnTo>
                  <a:lnTo>
                    <a:pt x="489" y="253"/>
                  </a:lnTo>
                  <a:lnTo>
                    <a:pt x="498" y="287"/>
                  </a:lnTo>
                  <a:lnTo>
                    <a:pt x="494" y="308"/>
                  </a:lnTo>
                  <a:lnTo>
                    <a:pt x="534" y="333"/>
                  </a:lnTo>
                  <a:lnTo>
                    <a:pt x="544" y="348"/>
                  </a:lnTo>
                  <a:lnTo>
                    <a:pt x="544" y="371"/>
                  </a:lnTo>
                  <a:lnTo>
                    <a:pt x="553" y="382"/>
                  </a:lnTo>
                  <a:lnTo>
                    <a:pt x="570" y="388"/>
                  </a:lnTo>
                  <a:lnTo>
                    <a:pt x="576" y="357"/>
                  </a:lnTo>
                  <a:lnTo>
                    <a:pt x="599" y="344"/>
                  </a:lnTo>
                  <a:lnTo>
                    <a:pt x="618" y="361"/>
                  </a:lnTo>
                  <a:lnTo>
                    <a:pt x="660" y="361"/>
                  </a:lnTo>
                  <a:lnTo>
                    <a:pt x="694" y="394"/>
                  </a:lnTo>
                  <a:lnTo>
                    <a:pt x="742" y="433"/>
                  </a:lnTo>
                  <a:lnTo>
                    <a:pt x="743" y="468"/>
                  </a:lnTo>
                  <a:lnTo>
                    <a:pt x="890" y="481"/>
                  </a:lnTo>
                  <a:lnTo>
                    <a:pt x="920" y="540"/>
                  </a:lnTo>
                  <a:lnTo>
                    <a:pt x="935" y="605"/>
                  </a:lnTo>
                  <a:lnTo>
                    <a:pt x="937" y="658"/>
                  </a:lnTo>
                  <a:lnTo>
                    <a:pt x="932" y="732"/>
                  </a:lnTo>
                  <a:lnTo>
                    <a:pt x="920" y="791"/>
                  </a:lnTo>
                  <a:lnTo>
                    <a:pt x="935" y="760"/>
                  </a:lnTo>
                  <a:lnTo>
                    <a:pt x="949" y="719"/>
                  </a:lnTo>
                  <a:lnTo>
                    <a:pt x="949" y="610"/>
                  </a:lnTo>
                  <a:lnTo>
                    <a:pt x="943" y="570"/>
                  </a:lnTo>
                  <a:lnTo>
                    <a:pt x="932" y="513"/>
                  </a:lnTo>
                  <a:lnTo>
                    <a:pt x="915" y="481"/>
                  </a:lnTo>
                  <a:lnTo>
                    <a:pt x="903" y="470"/>
                  </a:lnTo>
                  <a:lnTo>
                    <a:pt x="839" y="458"/>
                  </a:lnTo>
                  <a:lnTo>
                    <a:pt x="759" y="456"/>
                  </a:lnTo>
                  <a:lnTo>
                    <a:pt x="745" y="414"/>
                  </a:lnTo>
                  <a:lnTo>
                    <a:pt x="705" y="382"/>
                  </a:lnTo>
                  <a:lnTo>
                    <a:pt x="681" y="359"/>
                  </a:lnTo>
                  <a:lnTo>
                    <a:pt x="658" y="348"/>
                  </a:lnTo>
                  <a:lnTo>
                    <a:pt x="620" y="348"/>
                  </a:lnTo>
                  <a:lnTo>
                    <a:pt x="595" y="327"/>
                  </a:lnTo>
                  <a:lnTo>
                    <a:pt x="572" y="331"/>
                  </a:lnTo>
                  <a:lnTo>
                    <a:pt x="559" y="352"/>
                  </a:lnTo>
                  <a:lnTo>
                    <a:pt x="553" y="327"/>
                  </a:lnTo>
                  <a:lnTo>
                    <a:pt x="523" y="304"/>
                  </a:lnTo>
                  <a:lnTo>
                    <a:pt x="510" y="300"/>
                  </a:lnTo>
                  <a:lnTo>
                    <a:pt x="508" y="232"/>
                  </a:lnTo>
                  <a:lnTo>
                    <a:pt x="496" y="209"/>
                  </a:lnTo>
                  <a:lnTo>
                    <a:pt x="475" y="158"/>
                  </a:lnTo>
                  <a:lnTo>
                    <a:pt x="447" y="101"/>
                  </a:lnTo>
                  <a:lnTo>
                    <a:pt x="426" y="63"/>
                  </a:lnTo>
                  <a:lnTo>
                    <a:pt x="394" y="27"/>
                  </a:lnTo>
                  <a:lnTo>
                    <a:pt x="378" y="12"/>
                  </a:lnTo>
                  <a:lnTo>
                    <a:pt x="171" y="0"/>
                  </a:lnTo>
                  <a:lnTo>
                    <a:pt x="150" y="10"/>
                  </a:lnTo>
                  <a:lnTo>
                    <a:pt x="118" y="29"/>
                  </a:lnTo>
                  <a:lnTo>
                    <a:pt x="99" y="51"/>
                  </a:lnTo>
                  <a:lnTo>
                    <a:pt x="72" y="89"/>
                  </a:lnTo>
                  <a:lnTo>
                    <a:pt x="48" y="126"/>
                  </a:lnTo>
                  <a:lnTo>
                    <a:pt x="36" y="141"/>
                  </a:lnTo>
                  <a:lnTo>
                    <a:pt x="4" y="224"/>
                  </a:lnTo>
                  <a:lnTo>
                    <a:pt x="0" y="262"/>
                  </a:lnTo>
                  <a:lnTo>
                    <a:pt x="19" y="293"/>
                  </a:lnTo>
                  <a:lnTo>
                    <a:pt x="69" y="306"/>
                  </a:lnTo>
                  <a:lnTo>
                    <a:pt x="72" y="321"/>
                  </a:lnTo>
                  <a:lnTo>
                    <a:pt x="312" y="331"/>
                  </a:lnTo>
                  <a:lnTo>
                    <a:pt x="325" y="316"/>
                  </a:lnTo>
                  <a:lnTo>
                    <a:pt x="97" y="310"/>
                  </a:lnTo>
                  <a:lnTo>
                    <a:pt x="59" y="291"/>
                  </a:lnTo>
                  <a:lnTo>
                    <a:pt x="257" y="297"/>
                  </a:lnTo>
                  <a:lnTo>
                    <a:pt x="276" y="285"/>
                  </a:lnTo>
                  <a:lnTo>
                    <a:pt x="46" y="278"/>
                  </a:lnTo>
                  <a:lnTo>
                    <a:pt x="23" y="276"/>
                  </a:lnTo>
                  <a:close/>
                </a:path>
              </a:pathLst>
            </a:custGeom>
            <a:solidFill>
              <a:srgbClr val="000000"/>
            </a:solidFill>
            <a:ln w="9525">
              <a:noFill/>
              <a:round/>
              <a:headEnd/>
              <a:tailEnd/>
            </a:ln>
          </p:spPr>
          <p:txBody>
            <a:bodyPr/>
            <a:lstStyle/>
            <a:p>
              <a:endParaRPr lang="id-ID"/>
            </a:p>
          </p:txBody>
        </p:sp>
        <p:sp>
          <p:nvSpPr>
            <p:cNvPr id="12424" name="Freeform 133"/>
            <p:cNvSpPr>
              <a:spLocks/>
            </p:cNvSpPr>
            <p:nvPr/>
          </p:nvSpPr>
          <p:spPr bwMode="auto">
            <a:xfrm>
              <a:off x="2565" y="2928"/>
              <a:ext cx="26" cy="119"/>
            </a:xfrm>
            <a:custGeom>
              <a:avLst/>
              <a:gdLst>
                <a:gd name="T0" fmla="*/ 7 w 53"/>
                <a:gd name="T1" fmla="*/ 223 h 238"/>
                <a:gd name="T2" fmla="*/ 23 w 53"/>
                <a:gd name="T3" fmla="*/ 194 h 238"/>
                <a:gd name="T4" fmla="*/ 40 w 53"/>
                <a:gd name="T5" fmla="*/ 135 h 238"/>
                <a:gd name="T6" fmla="*/ 34 w 53"/>
                <a:gd name="T7" fmla="*/ 48 h 238"/>
                <a:gd name="T8" fmla="*/ 24 w 53"/>
                <a:gd name="T9" fmla="*/ 21 h 238"/>
                <a:gd name="T10" fmla="*/ 32 w 53"/>
                <a:gd name="T11" fmla="*/ 6 h 238"/>
                <a:gd name="T12" fmla="*/ 40 w 53"/>
                <a:gd name="T13" fmla="*/ 0 h 238"/>
                <a:gd name="T14" fmla="*/ 40 w 53"/>
                <a:gd name="T15" fmla="*/ 23 h 238"/>
                <a:gd name="T16" fmla="*/ 53 w 53"/>
                <a:gd name="T17" fmla="*/ 101 h 238"/>
                <a:gd name="T18" fmla="*/ 45 w 53"/>
                <a:gd name="T19" fmla="*/ 183 h 238"/>
                <a:gd name="T20" fmla="*/ 30 w 53"/>
                <a:gd name="T21" fmla="*/ 215 h 238"/>
                <a:gd name="T22" fmla="*/ 21 w 53"/>
                <a:gd name="T23" fmla="*/ 232 h 238"/>
                <a:gd name="T24" fmla="*/ 0 w 53"/>
                <a:gd name="T25" fmla="*/ 238 h 238"/>
                <a:gd name="T26" fmla="*/ 7 w 53"/>
                <a:gd name="T27" fmla="*/ 223 h 238"/>
                <a:gd name="T28" fmla="*/ 7 w 53"/>
                <a:gd name="T29" fmla="*/ 223 h 2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
                <a:gd name="T46" fmla="*/ 0 h 238"/>
                <a:gd name="T47" fmla="*/ 53 w 53"/>
                <a:gd name="T48" fmla="*/ 238 h 2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 h="238">
                  <a:moveTo>
                    <a:pt x="7" y="223"/>
                  </a:moveTo>
                  <a:lnTo>
                    <a:pt x="23" y="194"/>
                  </a:lnTo>
                  <a:lnTo>
                    <a:pt x="40" y="135"/>
                  </a:lnTo>
                  <a:lnTo>
                    <a:pt x="34" y="48"/>
                  </a:lnTo>
                  <a:lnTo>
                    <a:pt x="24" y="21"/>
                  </a:lnTo>
                  <a:lnTo>
                    <a:pt x="32" y="6"/>
                  </a:lnTo>
                  <a:lnTo>
                    <a:pt x="40" y="0"/>
                  </a:lnTo>
                  <a:lnTo>
                    <a:pt x="40" y="23"/>
                  </a:lnTo>
                  <a:lnTo>
                    <a:pt x="53" y="101"/>
                  </a:lnTo>
                  <a:lnTo>
                    <a:pt x="45" y="183"/>
                  </a:lnTo>
                  <a:lnTo>
                    <a:pt x="30" y="215"/>
                  </a:lnTo>
                  <a:lnTo>
                    <a:pt x="21" y="232"/>
                  </a:lnTo>
                  <a:lnTo>
                    <a:pt x="0" y="238"/>
                  </a:lnTo>
                  <a:lnTo>
                    <a:pt x="7" y="223"/>
                  </a:lnTo>
                  <a:close/>
                </a:path>
              </a:pathLst>
            </a:custGeom>
            <a:solidFill>
              <a:srgbClr val="000000"/>
            </a:solidFill>
            <a:ln w="9525">
              <a:noFill/>
              <a:round/>
              <a:headEnd/>
              <a:tailEnd/>
            </a:ln>
          </p:spPr>
          <p:txBody>
            <a:bodyPr/>
            <a:lstStyle/>
            <a:p>
              <a:endParaRPr lang="id-ID"/>
            </a:p>
          </p:txBody>
        </p:sp>
        <p:sp>
          <p:nvSpPr>
            <p:cNvPr id="12425" name="Freeform 134"/>
            <p:cNvSpPr>
              <a:spLocks/>
            </p:cNvSpPr>
            <p:nvPr/>
          </p:nvSpPr>
          <p:spPr bwMode="auto">
            <a:xfrm>
              <a:off x="2580" y="3041"/>
              <a:ext cx="76" cy="6"/>
            </a:xfrm>
            <a:custGeom>
              <a:avLst/>
              <a:gdLst>
                <a:gd name="T0" fmla="*/ 152 w 152"/>
                <a:gd name="T1" fmla="*/ 2 h 13"/>
                <a:gd name="T2" fmla="*/ 143 w 152"/>
                <a:gd name="T3" fmla="*/ 11 h 13"/>
                <a:gd name="T4" fmla="*/ 0 w 152"/>
                <a:gd name="T5" fmla="*/ 13 h 13"/>
                <a:gd name="T6" fmla="*/ 12 w 152"/>
                <a:gd name="T7" fmla="*/ 0 h 13"/>
                <a:gd name="T8" fmla="*/ 126 w 152"/>
                <a:gd name="T9" fmla="*/ 2 h 13"/>
                <a:gd name="T10" fmla="*/ 152 w 152"/>
                <a:gd name="T11" fmla="*/ 2 h 13"/>
                <a:gd name="T12" fmla="*/ 152 w 152"/>
                <a:gd name="T13" fmla="*/ 2 h 13"/>
                <a:gd name="T14" fmla="*/ 0 60000 65536"/>
                <a:gd name="T15" fmla="*/ 0 60000 65536"/>
                <a:gd name="T16" fmla="*/ 0 60000 65536"/>
                <a:gd name="T17" fmla="*/ 0 60000 65536"/>
                <a:gd name="T18" fmla="*/ 0 60000 65536"/>
                <a:gd name="T19" fmla="*/ 0 60000 65536"/>
                <a:gd name="T20" fmla="*/ 0 60000 65536"/>
                <a:gd name="T21" fmla="*/ 0 w 152"/>
                <a:gd name="T22" fmla="*/ 0 h 13"/>
                <a:gd name="T23" fmla="*/ 152 w 152"/>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3">
                  <a:moveTo>
                    <a:pt x="152" y="2"/>
                  </a:moveTo>
                  <a:lnTo>
                    <a:pt x="143" y="11"/>
                  </a:lnTo>
                  <a:lnTo>
                    <a:pt x="0" y="13"/>
                  </a:lnTo>
                  <a:lnTo>
                    <a:pt x="12" y="0"/>
                  </a:lnTo>
                  <a:lnTo>
                    <a:pt x="126" y="2"/>
                  </a:lnTo>
                  <a:lnTo>
                    <a:pt x="152" y="2"/>
                  </a:lnTo>
                  <a:close/>
                </a:path>
              </a:pathLst>
            </a:custGeom>
            <a:solidFill>
              <a:srgbClr val="000000"/>
            </a:solidFill>
            <a:ln w="9525">
              <a:noFill/>
              <a:round/>
              <a:headEnd/>
              <a:tailEnd/>
            </a:ln>
          </p:spPr>
          <p:txBody>
            <a:bodyPr/>
            <a:lstStyle/>
            <a:p>
              <a:endParaRPr lang="id-ID"/>
            </a:p>
          </p:txBody>
        </p:sp>
        <p:sp>
          <p:nvSpPr>
            <p:cNvPr id="12426" name="Freeform 135"/>
            <p:cNvSpPr>
              <a:spLocks/>
            </p:cNvSpPr>
            <p:nvPr/>
          </p:nvSpPr>
          <p:spPr bwMode="auto">
            <a:xfrm>
              <a:off x="2566" y="3155"/>
              <a:ext cx="294" cy="35"/>
            </a:xfrm>
            <a:custGeom>
              <a:avLst/>
              <a:gdLst>
                <a:gd name="T0" fmla="*/ 5 w 587"/>
                <a:gd name="T1" fmla="*/ 30 h 70"/>
                <a:gd name="T2" fmla="*/ 361 w 587"/>
                <a:gd name="T3" fmla="*/ 19 h 70"/>
                <a:gd name="T4" fmla="*/ 416 w 587"/>
                <a:gd name="T5" fmla="*/ 11 h 70"/>
                <a:gd name="T6" fmla="*/ 494 w 587"/>
                <a:gd name="T7" fmla="*/ 0 h 70"/>
                <a:gd name="T8" fmla="*/ 549 w 587"/>
                <a:gd name="T9" fmla="*/ 5 h 70"/>
                <a:gd name="T10" fmla="*/ 551 w 587"/>
                <a:gd name="T11" fmla="*/ 36 h 70"/>
                <a:gd name="T12" fmla="*/ 587 w 587"/>
                <a:gd name="T13" fmla="*/ 70 h 70"/>
                <a:gd name="T14" fmla="*/ 560 w 587"/>
                <a:gd name="T15" fmla="*/ 51 h 70"/>
                <a:gd name="T16" fmla="*/ 536 w 587"/>
                <a:gd name="T17" fmla="*/ 40 h 70"/>
                <a:gd name="T18" fmla="*/ 511 w 587"/>
                <a:gd name="T19" fmla="*/ 32 h 70"/>
                <a:gd name="T20" fmla="*/ 306 w 587"/>
                <a:gd name="T21" fmla="*/ 38 h 70"/>
                <a:gd name="T22" fmla="*/ 0 w 587"/>
                <a:gd name="T23" fmla="*/ 45 h 70"/>
                <a:gd name="T24" fmla="*/ 5 w 587"/>
                <a:gd name="T25" fmla="*/ 30 h 70"/>
                <a:gd name="T26" fmla="*/ 5 w 587"/>
                <a:gd name="T27" fmla="*/ 30 h 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7"/>
                <a:gd name="T43" fmla="*/ 0 h 70"/>
                <a:gd name="T44" fmla="*/ 587 w 587"/>
                <a:gd name="T45" fmla="*/ 70 h 7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7" h="70">
                  <a:moveTo>
                    <a:pt x="5" y="30"/>
                  </a:moveTo>
                  <a:lnTo>
                    <a:pt x="361" y="19"/>
                  </a:lnTo>
                  <a:lnTo>
                    <a:pt x="416" y="11"/>
                  </a:lnTo>
                  <a:lnTo>
                    <a:pt x="494" y="0"/>
                  </a:lnTo>
                  <a:lnTo>
                    <a:pt x="549" y="5"/>
                  </a:lnTo>
                  <a:lnTo>
                    <a:pt x="551" y="36"/>
                  </a:lnTo>
                  <a:lnTo>
                    <a:pt x="587" y="70"/>
                  </a:lnTo>
                  <a:lnTo>
                    <a:pt x="560" y="51"/>
                  </a:lnTo>
                  <a:lnTo>
                    <a:pt x="536" y="40"/>
                  </a:lnTo>
                  <a:lnTo>
                    <a:pt x="511" y="32"/>
                  </a:lnTo>
                  <a:lnTo>
                    <a:pt x="306" y="38"/>
                  </a:lnTo>
                  <a:lnTo>
                    <a:pt x="0" y="45"/>
                  </a:lnTo>
                  <a:lnTo>
                    <a:pt x="5" y="30"/>
                  </a:lnTo>
                  <a:close/>
                </a:path>
              </a:pathLst>
            </a:custGeom>
            <a:solidFill>
              <a:srgbClr val="000000"/>
            </a:solidFill>
            <a:ln w="9525">
              <a:noFill/>
              <a:round/>
              <a:headEnd/>
              <a:tailEnd/>
            </a:ln>
          </p:spPr>
          <p:txBody>
            <a:bodyPr/>
            <a:lstStyle/>
            <a:p>
              <a:endParaRPr lang="id-ID"/>
            </a:p>
          </p:txBody>
        </p:sp>
        <p:sp>
          <p:nvSpPr>
            <p:cNvPr id="12427" name="Freeform 136"/>
            <p:cNvSpPr>
              <a:spLocks/>
            </p:cNvSpPr>
            <p:nvPr/>
          </p:nvSpPr>
          <p:spPr bwMode="auto">
            <a:xfrm>
              <a:off x="795" y="2973"/>
              <a:ext cx="1327" cy="210"/>
            </a:xfrm>
            <a:custGeom>
              <a:avLst/>
              <a:gdLst>
                <a:gd name="T0" fmla="*/ 2635 w 2654"/>
                <a:gd name="T1" fmla="*/ 281 h 420"/>
                <a:gd name="T2" fmla="*/ 2580 w 2654"/>
                <a:gd name="T3" fmla="*/ 296 h 420"/>
                <a:gd name="T4" fmla="*/ 2521 w 2654"/>
                <a:gd name="T5" fmla="*/ 311 h 420"/>
                <a:gd name="T6" fmla="*/ 2454 w 2654"/>
                <a:gd name="T7" fmla="*/ 329 h 420"/>
                <a:gd name="T8" fmla="*/ 2386 w 2654"/>
                <a:gd name="T9" fmla="*/ 348 h 420"/>
                <a:gd name="T10" fmla="*/ 2325 w 2654"/>
                <a:gd name="T11" fmla="*/ 365 h 420"/>
                <a:gd name="T12" fmla="*/ 2253 w 2654"/>
                <a:gd name="T13" fmla="*/ 386 h 420"/>
                <a:gd name="T14" fmla="*/ 2025 w 2654"/>
                <a:gd name="T15" fmla="*/ 368 h 420"/>
                <a:gd name="T16" fmla="*/ 1800 w 2654"/>
                <a:gd name="T17" fmla="*/ 348 h 420"/>
                <a:gd name="T18" fmla="*/ 1546 w 2654"/>
                <a:gd name="T19" fmla="*/ 323 h 420"/>
                <a:gd name="T20" fmla="*/ 1293 w 2654"/>
                <a:gd name="T21" fmla="*/ 296 h 420"/>
                <a:gd name="T22" fmla="*/ 1072 w 2654"/>
                <a:gd name="T23" fmla="*/ 273 h 420"/>
                <a:gd name="T24" fmla="*/ 858 w 2654"/>
                <a:gd name="T25" fmla="*/ 251 h 420"/>
                <a:gd name="T26" fmla="*/ 103 w 2654"/>
                <a:gd name="T27" fmla="*/ 146 h 420"/>
                <a:gd name="T28" fmla="*/ 342 w 2654"/>
                <a:gd name="T29" fmla="*/ 100 h 420"/>
                <a:gd name="T30" fmla="*/ 1030 w 2654"/>
                <a:gd name="T31" fmla="*/ 7 h 420"/>
                <a:gd name="T32" fmla="*/ 970 w 2654"/>
                <a:gd name="T33" fmla="*/ 0 h 420"/>
                <a:gd name="T34" fmla="*/ 264 w 2654"/>
                <a:gd name="T35" fmla="*/ 93 h 420"/>
                <a:gd name="T36" fmla="*/ 38 w 2654"/>
                <a:gd name="T37" fmla="*/ 146 h 420"/>
                <a:gd name="T38" fmla="*/ 0 w 2654"/>
                <a:gd name="T39" fmla="*/ 167 h 420"/>
                <a:gd name="T40" fmla="*/ 1538 w 2654"/>
                <a:gd name="T41" fmla="*/ 359 h 420"/>
                <a:gd name="T42" fmla="*/ 1643 w 2654"/>
                <a:gd name="T43" fmla="*/ 368 h 420"/>
                <a:gd name="T44" fmla="*/ 1875 w 2654"/>
                <a:gd name="T45" fmla="*/ 389 h 420"/>
                <a:gd name="T46" fmla="*/ 2114 w 2654"/>
                <a:gd name="T47" fmla="*/ 410 h 420"/>
                <a:gd name="T48" fmla="*/ 2241 w 2654"/>
                <a:gd name="T49" fmla="*/ 420 h 420"/>
                <a:gd name="T50" fmla="*/ 2363 w 2654"/>
                <a:gd name="T51" fmla="*/ 395 h 420"/>
                <a:gd name="T52" fmla="*/ 2426 w 2654"/>
                <a:gd name="T53" fmla="*/ 378 h 420"/>
                <a:gd name="T54" fmla="*/ 2454 w 2654"/>
                <a:gd name="T55" fmla="*/ 370 h 420"/>
                <a:gd name="T56" fmla="*/ 2654 w 2654"/>
                <a:gd name="T57" fmla="*/ 319 h 420"/>
                <a:gd name="T58" fmla="*/ 2635 w 2654"/>
                <a:gd name="T59" fmla="*/ 281 h 420"/>
                <a:gd name="T60" fmla="*/ 2635 w 2654"/>
                <a:gd name="T61" fmla="*/ 281 h 4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54"/>
                <a:gd name="T94" fmla="*/ 0 h 420"/>
                <a:gd name="T95" fmla="*/ 2654 w 2654"/>
                <a:gd name="T96" fmla="*/ 420 h 4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54" h="420">
                  <a:moveTo>
                    <a:pt x="2635" y="281"/>
                  </a:moveTo>
                  <a:lnTo>
                    <a:pt x="2580" y="296"/>
                  </a:lnTo>
                  <a:lnTo>
                    <a:pt x="2521" y="311"/>
                  </a:lnTo>
                  <a:lnTo>
                    <a:pt x="2454" y="329"/>
                  </a:lnTo>
                  <a:lnTo>
                    <a:pt x="2386" y="348"/>
                  </a:lnTo>
                  <a:lnTo>
                    <a:pt x="2325" y="365"/>
                  </a:lnTo>
                  <a:lnTo>
                    <a:pt x="2253" y="386"/>
                  </a:lnTo>
                  <a:lnTo>
                    <a:pt x="2025" y="368"/>
                  </a:lnTo>
                  <a:lnTo>
                    <a:pt x="1800" y="348"/>
                  </a:lnTo>
                  <a:lnTo>
                    <a:pt x="1546" y="323"/>
                  </a:lnTo>
                  <a:lnTo>
                    <a:pt x="1293" y="296"/>
                  </a:lnTo>
                  <a:lnTo>
                    <a:pt x="1072" y="273"/>
                  </a:lnTo>
                  <a:lnTo>
                    <a:pt x="858" y="251"/>
                  </a:lnTo>
                  <a:lnTo>
                    <a:pt x="103" y="146"/>
                  </a:lnTo>
                  <a:lnTo>
                    <a:pt x="342" y="100"/>
                  </a:lnTo>
                  <a:lnTo>
                    <a:pt x="1030" y="7"/>
                  </a:lnTo>
                  <a:lnTo>
                    <a:pt x="970" y="0"/>
                  </a:lnTo>
                  <a:lnTo>
                    <a:pt x="264" y="93"/>
                  </a:lnTo>
                  <a:lnTo>
                    <a:pt x="38" y="146"/>
                  </a:lnTo>
                  <a:lnTo>
                    <a:pt x="0" y="167"/>
                  </a:lnTo>
                  <a:lnTo>
                    <a:pt x="1538" y="359"/>
                  </a:lnTo>
                  <a:lnTo>
                    <a:pt x="1643" y="368"/>
                  </a:lnTo>
                  <a:lnTo>
                    <a:pt x="1875" y="389"/>
                  </a:lnTo>
                  <a:lnTo>
                    <a:pt x="2114" y="410"/>
                  </a:lnTo>
                  <a:lnTo>
                    <a:pt x="2241" y="420"/>
                  </a:lnTo>
                  <a:lnTo>
                    <a:pt x="2363" y="395"/>
                  </a:lnTo>
                  <a:lnTo>
                    <a:pt x="2426" y="378"/>
                  </a:lnTo>
                  <a:lnTo>
                    <a:pt x="2454" y="370"/>
                  </a:lnTo>
                  <a:lnTo>
                    <a:pt x="2654" y="319"/>
                  </a:lnTo>
                  <a:lnTo>
                    <a:pt x="2635" y="281"/>
                  </a:lnTo>
                  <a:close/>
                </a:path>
              </a:pathLst>
            </a:custGeom>
            <a:solidFill>
              <a:srgbClr val="000000"/>
            </a:solidFill>
            <a:ln w="9525">
              <a:noFill/>
              <a:round/>
              <a:headEnd/>
              <a:tailEnd/>
            </a:ln>
          </p:spPr>
          <p:txBody>
            <a:bodyPr/>
            <a:lstStyle/>
            <a:p>
              <a:endParaRPr lang="id-ID"/>
            </a:p>
          </p:txBody>
        </p:sp>
        <p:sp>
          <p:nvSpPr>
            <p:cNvPr id="12428" name="Freeform 137"/>
            <p:cNvSpPr>
              <a:spLocks/>
            </p:cNvSpPr>
            <p:nvPr/>
          </p:nvSpPr>
          <p:spPr bwMode="auto">
            <a:xfrm>
              <a:off x="528" y="2945"/>
              <a:ext cx="730" cy="36"/>
            </a:xfrm>
            <a:custGeom>
              <a:avLst/>
              <a:gdLst>
                <a:gd name="T0" fmla="*/ 1460 w 1460"/>
                <a:gd name="T1" fmla="*/ 26 h 72"/>
                <a:gd name="T2" fmla="*/ 935 w 1460"/>
                <a:gd name="T3" fmla="*/ 43 h 72"/>
                <a:gd name="T4" fmla="*/ 264 w 1460"/>
                <a:gd name="T5" fmla="*/ 61 h 72"/>
                <a:gd name="T6" fmla="*/ 0 w 1460"/>
                <a:gd name="T7" fmla="*/ 72 h 72"/>
                <a:gd name="T8" fmla="*/ 13 w 1460"/>
                <a:gd name="T9" fmla="*/ 49 h 72"/>
                <a:gd name="T10" fmla="*/ 430 w 1460"/>
                <a:gd name="T11" fmla="*/ 38 h 72"/>
                <a:gd name="T12" fmla="*/ 952 w 1460"/>
                <a:gd name="T13" fmla="*/ 22 h 72"/>
                <a:gd name="T14" fmla="*/ 1258 w 1460"/>
                <a:gd name="T15" fmla="*/ 9 h 72"/>
                <a:gd name="T16" fmla="*/ 1456 w 1460"/>
                <a:gd name="T17" fmla="*/ 0 h 72"/>
                <a:gd name="T18" fmla="*/ 1460 w 1460"/>
                <a:gd name="T19" fmla="*/ 26 h 72"/>
                <a:gd name="T20" fmla="*/ 1460 w 1460"/>
                <a:gd name="T21" fmla="*/ 26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0"/>
                <a:gd name="T34" fmla="*/ 0 h 72"/>
                <a:gd name="T35" fmla="*/ 1460 w 1460"/>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0" h="72">
                  <a:moveTo>
                    <a:pt x="1460" y="26"/>
                  </a:moveTo>
                  <a:lnTo>
                    <a:pt x="935" y="43"/>
                  </a:lnTo>
                  <a:lnTo>
                    <a:pt x="264" y="61"/>
                  </a:lnTo>
                  <a:lnTo>
                    <a:pt x="0" y="72"/>
                  </a:lnTo>
                  <a:lnTo>
                    <a:pt x="13" y="49"/>
                  </a:lnTo>
                  <a:lnTo>
                    <a:pt x="430" y="38"/>
                  </a:lnTo>
                  <a:lnTo>
                    <a:pt x="952" y="22"/>
                  </a:lnTo>
                  <a:lnTo>
                    <a:pt x="1258" y="9"/>
                  </a:lnTo>
                  <a:lnTo>
                    <a:pt x="1456" y="0"/>
                  </a:lnTo>
                  <a:lnTo>
                    <a:pt x="1460" y="26"/>
                  </a:lnTo>
                  <a:close/>
                </a:path>
              </a:pathLst>
            </a:custGeom>
            <a:solidFill>
              <a:srgbClr val="000000"/>
            </a:solidFill>
            <a:ln w="9525">
              <a:noFill/>
              <a:round/>
              <a:headEnd/>
              <a:tailEnd/>
            </a:ln>
          </p:spPr>
          <p:txBody>
            <a:bodyPr/>
            <a:lstStyle/>
            <a:p>
              <a:endParaRPr lang="id-ID"/>
            </a:p>
          </p:txBody>
        </p:sp>
        <p:sp>
          <p:nvSpPr>
            <p:cNvPr id="12429" name="Freeform 138"/>
            <p:cNvSpPr>
              <a:spLocks/>
            </p:cNvSpPr>
            <p:nvPr/>
          </p:nvSpPr>
          <p:spPr bwMode="auto">
            <a:xfrm>
              <a:off x="2572" y="3183"/>
              <a:ext cx="300" cy="201"/>
            </a:xfrm>
            <a:custGeom>
              <a:avLst/>
              <a:gdLst>
                <a:gd name="T0" fmla="*/ 553 w 599"/>
                <a:gd name="T1" fmla="*/ 0 h 401"/>
                <a:gd name="T2" fmla="*/ 576 w 599"/>
                <a:gd name="T3" fmla="*/ 59 h 401"/>
                <a:gd name="T4" fmla="*/ 566 w 599"/>
                <a:gd name="T5" fmla="*/ 89 h 401"/>
                <a:gd name="T6" fmla="*/ 551 w 599"/>
                <a:gd name="T7" fmla="*/ 118 h 401"/>
                <a:gd name="T8" fmla="*/ 530 w 599"/>
                <a:gd name="T9" fmla="*/ 150 h 401"/>
                <a:gd name="T10" fmla="*/ 513 w 599"/>
                <a:gd name="T11" fmla="*/ 163 h 401"/>
                <a:gd name="T12" fmla="*/ 492 w 599"/>
                <a:gd name="T13" fmla="*/ 176 h 401"/>
                <a:gd name="T14" fmla="*/ 469 w 599"/>
                <a:gd name="T15" fmla="*/ 192 h 401"/>
                <a:gd name="T16" fmla="*/ 445 w 599"/>
                <a:gd name="T17" fmla="*/ 209 h 401"/>
                <a:gd name="T18" fmla="*/ 418 w 599"/>
                <a:gd name="T19" fmla="*/ 226 h 401"/>
                <a:gd name="T20" fmla="*/ 393 w 599"/>
                <a:gd name="T21" fmla="*/ 239 h 401"/>
                <a:gd name="T22" fmla="*/ 373 w 599"/>
                <a:gd name="T23" fmla="*/ 251 h 401"/>
                <a:gd name="T24" fmla="*/ 346 w 599"/>
                <a:gd name="T25" fmla="*/ 262 h 401"/>
                <a:gd name="T26" fmla="*/ 310 w 599"/>
                <a:gd name="T27" fmla="*/ 275 h 401"/>
                <a:gd name="T28" fmla="*/ 264 w 599"/>
                <a:gd name="T29" fmla="*/ 292 h 401"/>
                <a:gd name="T30" fmla="*/ 219 w 599"/>
                <a:gd name="T31" fmla="*/ 310 h 401"/>
                <a:gd name="T32" fmla="*/ 175 w 599"/>
                <a:gd name="T33" fmla="*/ 325 h 401"/>
                <a:gd name="T34" fmla="*/ 139 w 599"/>
                <a:gd name="T35" fmla="*/ 338 h 401"/>
                <a:gd name="T36" fmla="*/ 103 w 599"/>
                <a:gd name="T37" fmla="*/ 351 h 401"/>
                <a:gd name="T38" fmla="*/ 0 w 599"/>
                <a:gd name="T39" fmla="*/ 389 h 401"/>
                <a:gd name="T40" fmla="*/ 49 w 599"/>
                <a:gd name="T41" fmla="*/ 401 h 401"/>
                <a:gd name="T42" fmla="*/ 106 w 599"/>
                <a:gd name="T43" fmla="*/ 380 h 401"/>
                <a:gd name="T44" fmla="*/ 165 w 599"/>
                <a:gd name="T45" fmla="*/ 357 h 401"/>
                <a:gd name="T46" fmla="*/ 234 w 599"/>
                <a:gd name="T47" fmla="*/ 330 h 401"/>
                <a:gd name="T48" fmla="*/ 304 w 599"/>
                <a:gd name="T49" fmla="*/ 302 h 401"/>
                <a:gd name="T50" fmla="*/ 369 w 599"/>
                <a:gd name="T51" fmla="*/ 277 h 401"/>
                <a:gd name="T52" fmla="*/ 418 w 599"/>
                <a:gd name="T53" fmla="*/ 256 h 401"/>
                <a:gd name="T54" fmla="*/ 445 w 599"/>
                <a:gd name="T55" fmla="*/ 243 h 401"/>
                <a:gd name="T56" fmla="*/ 477 w 599"/>
                <a:gd name="T57" fmla="*/ 218 h 401"/>
                <a:gd name="T58" fmla="*/ 515 w 599"/>
                <a:gd name="T59" fmla="*/ 186 h 401"/>
                <a:gd name="T60" fmla="*/ 549 w 599"/>
                <a:gd name="T61" fmla="*/ 156 h 401"/>
                <a:gd name="T62" fmla="*/ 572 w 599"/>
                <a:gd name="T63" fmla="*/ 131 h 401"/>
                <a:gd name="T64" fmla="*/ 599 w 599"/>
                <a:gd name="T65" fmla="*/ 85 h 401"/>
                <a:gd name="T66" fmla="*/ 595 w 599"/>
                <a:gd name="T67" fmla="*/ 55 h 401"/>
                <a:gd name="T68" fmla="*/ 587 w 599"/>
                <a:gd name="T69" fmla="*/ 19 h 401"/>
                <a:gd name="T70" fmla="*/ 553 w 599"/>
                <a:gd name="T71" fmla="*/ 0 h 401"/>
                <a:gd name="T72" fmla="*/ 553 w 599"/>
                <a:gd name="T73" fmla="*/ 0 h 40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99"/>
                <a:gd name="T112" fmla="*/ 0 h 401"/>
                <a:gd name="T113" fmla="*/ 599 w 599"/>
                <a:gd name="T114" fmla="*/ 401 h 40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99" h="401">
                  <a:moveTo>
                    <a:pt x="553" y="0"/>
                  </a:moveTo>
                  <a:lnTo>
                    <a:pt x="576" y="59"/>
                  </a:lnTo>
                  <a:lnTo>
                    <a:pt x="566" y="89"/>
                  </a:lnTo>
                  <a:lnTo>
                    <a:pt x="551" y="118"/>
                  </a:lnTo>
                  <a:lnTo>
                    <a:pt x="530" y="150"/>
                  </a:lnTo>
                  <a:lnTo>
                    <a:pt x="513" y="163"/>
                  </a:lnTo>
                  <a:lnTo>
                    <a:pt x="492" y="176"/>
                  </a:lnTo>
                  <a:lnTo>
                    <a:pt x="469" y="192"/>
                  </a:lnTo>
                  <a:lnTo>
                    <a:pt x="445" y="209"/>
                  </a:lnTo>
                  <a:lnTo>
                    <a:pt x="418" y="226"/>
                  </a:lnTo>
                  <a:lnTo>
                    <a:pt x="393" y="239"/>
                  </a:lnTo>
                  <a:lnTo>
                    <a:pt x="373" y="251"/>
                  </a:lnTo>
                  <a:lnTo>
                    <a:pt x="346" y="262"/>
                  </a:lnTo>
                  <a:lnTo>
                    <a:pt x="310" y="275"/>
                  </a:lnTo>
                  <a:lnTo>
                    <a:pt x="264" y="292"/>
                  </a:lnTo>
                  <a:lnTo>
                    <a:pt x="219" y="310"/>
                  </a:lnTo>
                  <a:lnTo>
                    <a:pt x="175" y="325"/>
                  </a:lnTo>
                  <a:lnTo>
                    <a:pt x="139" y="338"/>
                  </a:lnTo>
                  <a:lnTo>
                    <a:pt x="103" y="351"/>
                  </a:lnTo>
                  <a:lnTo>
                    <a:pt x="0" y="389"/>
                  </a:lnTo>
                  <a:lnTo>
                    <a:pt x="49" y="401"/>
                  </a:lnTo>
                  <a:lnTo>
                    <a:pt x="106" y="380"/>
                  </a:lnTo>
                  <a:lnTo>
                    <a:pt x="165" y="357"/>
                  </a:lnTo>
                  <a:lnTo>
                    <a:pt x="234" y="330"/>
                  </a:lnTo>
                  <a:lnTo>
                    <a:pt x="304" y="302"/>
                  </a:lnTo>
                  <a:lnTo>
                    <a:pt x="369" y="277"/>
                  </a:lnTo>
                  <a:lnTo>
                    <a:pt x="418" y="256"/>
                  </a:lnTo>
                  <a:lnTo>
                    <a:pt x="445" y="243"/>
                  </a:lnTo>
                  <a:lnTo>
                    <a:pt x="477" y="218"/>
                  </a:lnTo>
                  <a:lnTo>
                    <a:pt x="515" y="186"/>
                  </a:lnTo>
                  <a:lnTo>
                    <a:pt x="549" y="156"/>
                  </a:lnTo>
                  <a:lnTo>
                    <a:pt x="572" y="131"/>
                  </a:lnTo>
                  <a:lnTo>
                    <a:pt x="599" y="85"/>
                  </a:lnTo>
                  <a:lnTo>
                    <a:pt x="595" y="55"/>
                  </a:lnTo>
                  <a:lnTo>
                    <a:pt x="587" y="19"/>
                  </a:lnTo>
                  <a:lnTo>
                    <a:pt x="553" y="0"/>
                  </a:lnTo>
                  <a:close/>
                </a:path>
              </a:pathLst>
            </a:custGeom>
            <a:solidFill>
              <a:srgbClr val="000000"/>
            </a:solidFill>
            <a:ln w="9525">
              <a:noFill/>
              <a:round/>
              <a:headEnd/>
              <a:tailEnd/>
            </a:ln>
          </p:spPr>
          <p:txBody>
            <a:bodyPr/>
            <a:lstStyle/>
            <a:p>
              <a:endParaRPr lang="id-ID"/>
            </a:p>
          </p:txBody>
        </p:sp>
        <p:sp>
          <p:nvSpPr>
            <p:cNvPr id="12430" name="Freeform 139"/>
            <p:cNvSpPr>
              <a:spLocks/>
            </p:cNvSpPr>
            <p:nvPr/>
          </p:nvSpPr>
          <p:spPr bwMode="auto">
            <a:xfrm>
              <a:off x="2728" y="3222"/>
              <a:ext cx="151" cy="196"/>
            </a:xfrm>
            <a:custGeom>
              <a:avLst/>
              <a:gdLst>
                <a:gd name="T0" fmla="*/ 283 w 302"/>
                <a:gd name="T1" fmla="*/ 0 h 391"/>
                <a:gd name="T2" fmla="*/ 273 w 302"/>
                <a:gd name="T3" fmla="*/ 127 h 391"/>
                <a:gd name="T4" fmla="*/ 264 w 302"/>
                <a:gd name="T5" fmla="*/ 222 h 391"/>
                <a:gd name="T6" fmla="*/ 245 w 302"/>
                <a:gd name="T7" fmla="*/ 237 h 391"/>
                <a:gd name="T8" fmla="*/ 201 w 302"/>
                <a:gd name="T9" fmla="*/ 273 h 391"/>
                <a:gd name="T10" fmla="*/ 175 w 302"/>
                <a:gd name="T11" fmla="*/ 294 h 391"/>
                <a:gd name="T12" fmla="*/ 148 w 302"/>
                <a:gd name="T13" fmla="*/ 313 h 391"/>
                <a:gd name="T14" fmla="*/ 123 w 302"/>
                <a:gd name="T15" fmla="*/ 330 h 391"/>
                <a:gd name="T16" fmla="*/ 102 w 302"/>
                <a:gd name="T17" fmla="*/ 342 h 391"/>
                <a:gd name="T18" fmla="*/ 66 w 302"/>
                <a:gd name="T19" fmla="*/ 359 h 391"/>
                <a:gd name="T20" fmla="*/ 34 w 302"/>
                <a:gd name="T21" fmla="*/ 376 h 391"/>
                <a:gd name="T22" fmla="*/ 0 w 302"/>
                <a:gd name="T23" fmla="*/ 391 h 391"/>
                <a:gd name="T24" fmla="*/ 95 w 302"/>
                <a:gd name="T25" fmla="*/ 376 h 391"/>
                <a:gd name="T26" fmla="*/ 114 w 302"/>
                <a:gd name="T27" fmla="*/ 363 h 391"/>
                <a:gd name="T28" fmla="*/ 135 w 302"/>
                <a:gd name="T29" fmla="*/ 349 h 391"/>
                <a:gd name="T30" fmla="*/ 159 w 302"/>
                <a:gd name="T31" fmla="*/ 332 h 391"/>
                <a:gd name="T32" fmla="*/ 186 w 302"/>
                <a:gd name="T33" fmla="*/ 313 h 391"/>
                <a:gd name="T34" fmla="*/ 213 w 302"/>
                <a:gd name="T35" fmla="*/ 296 h 391"/>
                <a:gd name="T36" fmla="*/ 249 w 302"/>
                <a:gd name="T37" fmla="*/ 266 h 391"/>
                <a:gd name="T38" fmla="*/ 285 w 302"/>
                <a:gd name="T39" fmla="*/ 218 h 391"/>
                <a:gd name="T40" fmla="*/ 298 w 302"/>
                <a:gd name="T41" fmla="*/ 195 h 391"/>
                <a:gd name="T42" fmla="*/ 302 w 302"/>
                <a:gd name="T43" fmla="*/ 19 h 391"/>
                <a:gd name="T44" fmla="*/ 283 w 302"/>
                <a:gd name="T45" fmla="*/ 0 h 391"/>
                <a:gd name="T46" fmla="*/ 283 w 302"/>
                <a:gd name="T47" fmla="*/ 0 h 39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2"/>
                <a:gd name="T73" fmla="*/ 0 h 391"/>
                <a:gd name="T74" fmla="*/ 302 w 302"/>
                <a:gd name="T75" fmla="*/ 391 h 39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2" h="391">
                  <a:moveTo>
                    <a:pt x="283" y="0"/>
                  </a:moveTo>
                  <a:lnTo>
                    <a:pt x="273" y="127"/>
                  </a:lnTo>
                  <a:lnTo>
                    <a:pt x="264" y="222"/>
                  </a:lnTo>
                  <a:lnTo>
                    <a:pt x="245" y="237"/>
                  </a:lnTo>
                  <a:lnTo>
                    <a:pt x="201" y="273"/>
                  </a:lnTo>
                  <a:lnTo>
                    <a:pt x="175" y="294"/>
                  </a:lnTo>
                  <a:lnTo>
                    <a:pt x="148" y="313"/>
                  </a:lnTo>
                  <a:lnTo>
                    <a:pt x="123" y="330"/>
                  </a:lnTo>
                  <a:lnTo>
                    <a:pt x="102" y="342"/>
                  </a:lnTo>
                  <a:lnTo>
                    <a:pt x="66" y="359"/>
                  </a:lnTo>
                  <a:lnTo>
                    <a:pt x="34" y="376"/>
                  </a:lnTo>
                  <a:lnTo>
                    <a:pt x="0" y="391"/>
                  </a:lnTo>
                  <a:lnTo>
                    <a:pt x="95" y="376"/>
                  </a:lnTo>
                  <a:lnTo>
                    <a:pt x="114" y="363"/>
                  </a:lnTo>
                  <a:lnTo>
                    <a:pt x="135" y="349"/>
                  </a:lnTo>
                  <a:lnTo>
                    <a:pt x="159" y="332"/>
                  </a:lnTo>
                  <a:lnTo>
                    <a:pt x="186" y="313"/>
                  </a:lnTo>
                  <a:lnTo>
                    <a:pt x="213" y="296"/>
                  </a:lnTo>
                  <a:lnTo>
                    <a:pt x="249" y="266"/>
                  </a:lnTo>
                  <a:lnTo>
                    <a:pt x="285" y="218"/>
                  </a:lnTo>
                  <a:lnTo>
                    <a:pt x="298" y="195"/>
                  </a:lnTo>
                  <a:lnTo>
                    <a:pt x="302" y="19"/>
                  </a:lnTo>
                  <a:lnTo>
                    <a:pt x="283" y="0"/>
                  </a:lnTo>
                  <a:close/>
                </a:path>
              </a:pathLst>
            </a:custGeom>
            <a:solidFill>
              <a:srgbClr val="000000"/>
            </a:solidFill>
            <a:ln w="9525">
              <a:noFill/>
              <a:round/>
              <a:headEnd/>
              <a:tailEnd/>
            </a:ln>
          </p:spPr>
          <p:txBody>
            <a:bodyPr/>
            <a:lstStyle/>
            <a:p>
              <a:endParaRPr lang="id-ID"/>
            </a:p>
          </p:txBody>
        </p:sp>
        <p:sp>
          <p:nvSpPr>
            <p:cNvPr id="12431" name="Freeform 140"/>
            <p:cNvSpPr>
              <a:spLocks/>
            </p:cNvSpPr>
            <p:nvPr/>
          </p:nvSpPr>
          <p:spPr bwMode="auto">
            <a:xfrm>
              <a:off x="2828" y="2968"/>
              <a:ext cx="38" cy="172"/>
            </a:xfrm>
            <a:custGeom>
              <a:avLst/>
              <a:gdLst>
                <a:gd name="T0" fmla="*/ 23 w 76"/>
                <a:gd name="T1" fmla="*/ 0 h 344"/>
                <a:gd name="T2" fmla="*/ 42 w 76"/>
                <a:gd name="T3" fmla="*/ 112 h 344"/>
                <a:gd name="T4" fmla="*/ 76 w 76"/>
                <a:gd name="T5" fmla="*/ 270 h 344"/>
                <a:gd name="T6" fmla="*/ 76 w 76"/>
                <a:gd name="T7" fmla="*/ 344 h 344"/>
                <a:gd name="T8" fmla="*/ 57 w 76"/>
                <a:gd name="T9" fmla="*/ 308 h 344"/>
                <a:gd name="T10" fmla="*/ 42 w 76"/>
                <a:gd name="T11" fmla="*/ 209 h 344"/>
                <a:gd name="T12" fmla="*/ 16 w 76"/>
                <a:gd name="T13" fmla="*/ 78 h 344"/>
                <a:gd name="T14" fmla="*/ 0 w 76"/>
                <a:gd name="T15" fmla="*/ 16 h 344"/>
                <a:gd name="T16" fmla="*/ 23 w 76"/>
                <a:gd name="T17" fmla="*/ 0 h 344"/>
                <a:gd name="T18" fmla="*/ 23 w 76"/>
                <a:gd name="T19" fmla="*/ 0 h 3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6"/>
                <a:gd name="T31" fmla="*/ 0 h 344"/>
                <a:gd name="T32" fmla="*/ 76 w 76"/>
                <a:gd name="T33" fmla="*/ 344 h 3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6" h="344">
                  <a:moveTo>
                    <a:pt x="23" y="0"/>
                  </a:moveTo>
                  <a:lnTo>
                    <a:pt x="42" y="112"/>
                  </a:lnTo>
                  <a:lnTo>
                    <a:pt x="76" y="270"/>
                  </a:lnTo>
                  <a:lnTo>
                    <a:pt x="76" y="344"/>
                  </a:lnTo>
                  <a:lnTo>
                    <a:pt x="57" y="308"/>
                  </a:lnTo>
                  <a:lnTo>
                    <a:pt x="42" y="209"/>
                  </a:lnTo>
                  <a:lnTo>
                    <a:pt x="16" y="78"/>
                  </a:lnTo>
                  <a:lnTo>
                    <a:pt x="0" y="16"/>
                  </a:lnTo>
                  <a:lnTo>
                    <a:pt x="23" y="0"/>
                  </a:lnTo>
                  <a:close/>
                </a:path>
              </a:pathLst>
            </a:custGeom>
            <a:solidFill>
              <a:srgbClr val="000000"/>
            </a:solidFill>
            <a:ln w="9525">
              <a:noFill/>
              <a:round/>
              <a:headEnd/>
              <a:tailEnd/>
            </a:ln>
          </p:spPr>
          <p:txBody>
            <a:bodyPr/>
            <a:lstStyle/>
            <a:p>
              <a:endParaRPr lang="id-ID"/>
            </a:p>
          </p:txBody>
        </p:sp>
        <p:sp>
          <p:nvSpPr>
            <p:cNvPr id="12432" name="Freeform 141"/>
            <p:cNvSpPr>
              <a:spLocks/>
            </p:cNvSpPr>
            <p:nvPr/>
          </p:nvSpPr>
          <p:spPr bwMode="auto">
            <a:xfrm>
              <a:off x="1781" y="2427"/>
              <a:ext cx="93" cy="426"/>
            </a:xfrm>
            <a:custGeom>
              <a:avLst/>
              <a:gdLst>
                <a:gd name="T0" fmla="*/ 126 w 187"/>
                <a:gd name="T1" fmla="*/ 0 h 851"/>
                <a:gd name="T2" fmla="*/ 153 w 187"/>
                <a:gd name="T3" fmla="*/ 42 h 851"/>
                <a:gd name="T4" fmla="*/ 183 w 187"/>
                <a:gd name="T5" fmla="*/ 133 h 851"/>
                <a:gd name="T6" fmla="*/ 181 w 187"/>
                <a:gd name="T7" fmla="*/ 234 h 851"/>
                <a:gd name="T8" fmla="*/ 175 w 187"/>
                <a:gd name="T9" fmla="*/ 289 h 851"/>
                <a:gd name="T10" fmla="*/ 185 w 187"/>
                <a:gd name="T11" fmla="*/ 511 h 851"/>
                <a:gd name="T12" fmla="*/ 185 w 187"/>
                <a:gd name="T13" fmla="*/ 781 h 851"/>
                <a:gd name="T14" fmla="*/ 187 w 187"/>
                <a:gd name="T15" fmla="*/ 842 h 851"/>
                <a:gd name="T16" fmla="*/ 164 w 187"/>
                <a:gd name="T17" fmla="*/ 851 h 851"/>
                <a:gd name="T18" fmla="*/ 137 w 187"/>
                <a:gd name="T19" fmla="*/ 821 h 851"/>
                <a:gd name="T20" fmla="*/ 134 w 187"/>
                <a:gd name="T21" fmla="*/ 771 h 851"/>
                <a:gd name="T22" fmla="*/ 126 w 187"/>
                <a:gd name="T23" fmla="*/ 701 h 851"/>
                <a:gd name="T24" fmla="*/ 57 w 187"/>
                <a:gd name="T25" fmla="*/ 690 h 851"/>
                <a:gd name="T26" fmla="*/ 0 w 187"/>
                <a:gd name="T27" fmla="*/ 688 h 851"/>
                <a:gd name="T28" fmla="*/ 88 w 187"/>
                <a:gd name="T29" fmla="*/ 657 h 851"/>
                <a:gd name="T30" fmla="*/ 113 w 187"/>
                <a:gd name="T31" fmla="*/ 657 h 851"/>
                <a:gd name="T32" fmla="*/ 141 w 187"/>
                <a:gd name="T33" fmla="*/ 631 h 851"/>
                <a:gd name="T34" fmla="*/ 143 w 187"/>
                <a:gd name="T35" fmla="*/ 532 h 851"/>
                <a:gd name="T36" fmla="*/ 118 w 187"/>
                <a:gd name="T37" fmla="*/ 485 h 851"/>
                <a:gd name="T38" fmla="*/ 143 w 187"/>
                <a:gd name="T39" fmla="*/ 462 h 851"/>
                <a:gd name="T40" fmla="*/ 147 w 187"/>
                <a:gd name="T41" fmla="*/ 296 h 851"/>
                <a:gd name="T42" fmla="*/ 92 w 187"/>
                <a:gd name="T43" fmla="*/ 179 h 851"/>
                <a:gd name="T44" fmla="*/ 149 w 187"/>
                <a:gd name="T45" fmla="*/ 198 h 851"/>
                <a:gd name="T46" fmla="*/ 151 w 187"/>
                <a:gd name="T47" fmla="*/ 114 h 851"/>
                <a:gd name="T48" fmla="*/ 115 w 187"/>
                <a:gd name="T49" fmla="*/ 44 h 851"/>
                <a:gd name="T50" fmla="*/ 126 w 187"/>
                <a:gd name="T51" fmla="*/ 0 h 851"/>
                <a:gd name="T52" fmla="*/ 126 w 187"/>
                <a:gd name="T53" fmla="*/ 0 h 8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7"/>
                <a:gd name="T82" fmla="*/ 0 h 851"/>
                <a:gd name="T83" fmla="*/ 187 w 187"/>
                <a:gd name="T84" fmla="*/ 851 h 8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7" h="851">
                  <a:moveTo>
                    <a:pt x="126" y="0"/>
                  </a:moveTo>
                  <a:lnTo>
                    <a:pt x="153" y="42"/>
                  </a:lnTo>
                  <a:lnTo>
                    <a:pt x="183" y="133"/>
                  </a:lnTo>
                  <a:lnTo>
                    <a:pt x="181" y="234"/>
                  </a:lnTo>
                  <a:lnTo>
                    <a:pt x="175" y="289"/>
                  </a:lnTo>
                  <a:lnTo>
                    <a:pt x="185" y="511"/>
                  </a:lnTo>
                  <a:lnTo>
                    <a:pt x="185" y="781"/>
                  </a:lnTo>
                  <a:lnTo>
                    <a:pt x="187" y="842"/>
                  </a:lnTo>
                  <a:lnTo>
                    <a:pt x="164" y="851"/>
                  </a:lnTo>
                  <a:lnTo>
                    <a:pt x="137" y="821"/>
                  </a:lnTo>
                  <a:lnTo>
                    <a:pt x="134" y="771"/>
                  </a:lnTo>
                  <a:lnTo>
                    <a:pt x="126" y="701"/>
                  </a:lnTo>
                  <a:lnTo>
                    <a:pt x="57" y="690"/>
                  </a:lnTo>
                  <a:lnTo>
                    <a:pt x="0" y="688"/>
                  </a:lnTo>
                  <a:lnTo>
                    <a:pt x="88" y="657"/>
                  </a:lnTo>
                  <a:lnTo>
                    <a:pt x="113" y="657"/>
                  </a:lnTo>
                  <a:lnTo>
                    <a:pt x="141" y="631"/>
                  </a:lnTo>
                  <a:lnTo>
                    <a:pt x="143" y="532"/>
                  </a:lnTo>
                  <a:lnTo>
                    <a:pt x="118" y="485"/>
                  </a:lnTo>
                  <a:lnTo>
                    <a:pt x="143" y="462"/>
                  </a:lnTo>
                  <a:lnTo>
                    <a:pt x="147" y="296"/>
                  </a:lnTo>
                  <a:lnTo>
                    <a:pt x="92" y="179"/>
                  </a:lnTo>
                  <a:lnTo>
                    <a:pt x="149" y="198"/>
                  </a:lnTo>
                  <a:lnTo>
                    <a:pt x="151" y="114"/>
                  </a:lnTo>
                  <a:lnTo>
                    <a:pt x="115" y="44"/>
                  </a:lnTo>
                  <a:lnTo>
                    <a:pt x="126" y="0"/>
                  </a:lnTo>
                  <a:close/>
                </a:path>
              </a:pathLst>
            </a:custGeom>
            <a:solidFill>
              <a:srgbClr val="000000"/>
            </a:solidFill>
            <a:ln w="9525">
              <a:noFill/>
              <a:round/>
              <a:headEnd/>
              <a:tailEnd/>
            </a:ln>
          </p:spPr>
          <p:txBody>
            <a:bodyPr/>
            <a:lstStyle/>
            <a:p>
              <a:endParaRPr lang="id-ID"/>
            </a:p>
          </p:txBody>
        </p:sp>
        <p:sp>
          <p:nvSpPr>
            <p:cNvPr id="12433" name="Freeform 142"/>
            <p:cNvSpPr>
              <a:spLocks/>
            </p:cNvSpPr>
            <p:nvPr/>
          </p:nvSpPr>
          <p:spPr bwMode="auto">
            <a:xfrm>
              <a:off x="1945" y="2391"/>
              <a:ext cx="102" cy="457"/>
            </a:xfrm>
            <a:custGeom>
              <a:avLst/>
              <a:gdLst>
                <a:gd name="T0" fmla="*/ 204 w 204"/>
                <a:gd name="T1" fmla="*/ 21 h 914"/>
                <a:gd name="T2" fmla="*/ 61 w 204"/>
                <a:gd name="T3" fmla="*/ 121 h 914"/>
                <a:gd name="T4" fmla="*/ 190 w 204"/>
                <a:gd name="T5" fmla="*/ 298 h 914"/>
                <a:gd name="T6" fmla="*/ 27 w 204"/>
                <a:gd name="T7" fmla="*/ 463 h 914"/>
                <a:gd name="T8" fmla="*/ 36 w 204"/>
                <a:gd name="T9" fmla="*/ 627 h 914"/>
                <a:gd name="T10" fmla="*/ 63 w 204"/>
                <a:gd name="T11" fmla="*/ 824 h 914"/>
                <a:gd name="T12" fmla="*/ 86 w 204"/>
                <a:gd name="T13" fmla="*/ 914 h 914"/>
                <a:gd name="T14" fmla="*/ 27 w 204"/>
                <a:gd name="T15" fmla="*/ 876 h 914"/>
                <a:gd name="T16" fmla="*/ 27 w 204"/>
                <a:gd name="T17" fmla="*/ 824 h 914"/>
                <a:gd name="T18" fmla="*/ 27 w 204"/>
                <a:gd name="T19" fmla="*/ 786 h 914"/>
                <a:gd name="T20" fmla="*/ 16 w 204"/>
                <a:gd name="T21" fmla="*/ 709 h 914"/>
                <a:gd name="T22" fmla="*/ 4 w 204"/>
                <a:gd name="T23" fmla="*/ 589 h 914"/>
                <a:gd name="T24" fmla="*/ 0 w 204"/>
                <a:gd name="T25" fmla="*/ 467 h 914"/>
                <a:gd name="T26" fmla="*/ 133 w 204"/>
                <a:gd name="T27" fmla="*/ 325 h 914"/>
                <a:gd name="T28" fmla="*/ 27 w 204"/>
                <a:gd name="T29" fmla="*/ 98 h 914"/>
                <a:gd name="T30" fmla="*/ 133 w 204"/>
                <a:gd name="T31" fmla="*/ 36 h 914"/>
                <a:gd name="T32" fmla="*/ 190 w 204"/>
                <a:gd name="T33" fmla="*/ 0 h 914"/>
                <a:gd name="T34" fmla="*/ 204 w 204"/>
                <a:gd name="T35" fmla="*/ 21 h 914"/>
                <a:gd name="T36" fmla="*/ 204 w 204"/>
                <a:gd name="T37" fmla="*/ 21 h 9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4"/>
                <a:gd name="T58" fmla="*/ 0 h 914"/>
                <a:gd name="T59" fmla="*/ 204 w 204"/>
                <a:gd name="T60" fmla="*/ 914 h 9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4" h="914">
                  <a:moveTo>
                    <a:pt x="204" y="21"/>
                  </a:moveTo>
                  <a:lnTo>
                    <a:pt x="61" y="121"/>
                  </a:lnTo>
                  <a:lnTo>
                    <a:pt x="190" y="298"/>
                  </a:lnTo>
                  <a:lnTo>
                    <a:pt x="27" y="463"/>
                  </a:lnTo>
                  <a:lnTo>
                    <a:pt x="36" y="627"/>
                  </a:lnTo>
                  <a:lnTo>
                    <a:pt x="63" y="824"/>
                  </a:lnTo>
                  <a:lnTo>
                    <a:pt x="86" y="914"/>
                  </a:lnTo>
                  <a:lnTo>
                    <a:pt x="27" y="876"/>
                  </a:lnTo>
                  <a:lnTo>
                    <a:pt x="27" y="824"/>
                  </a:lnTo>
                  <a:lnTo>
                    <a:pt x="27" y="786"/>
                  </a:lnTo>
                  <a:lnTo>
                    <a:pt x="16" y="709"/>
                  </a:lnTo>
                  <a:lnTo>
                    <a:pt x="4" y="589"/>
                  </a:lnTo>
                  <a:lnTo>
                    <a:pt x="0" y="467"/>
                  </a:lnTo>
                  <a:lnTo>
                    <a:pt x="133" y="325"/>
                  </a:lnTo>
                  <a:lnTo>
                    <a:pt x="27" y="98"/>
                  </a:lnTo>
                  <a:lnTo>
                    <a:pt x="133" y="36"/>
                  </a:lnTo>
                  <a:lnTo>
                    <a:pt x="190" y="0"/>
                  </a:lnTo>
                  <a:lnTo>
                    <a:pt x="204" y="21"/>
                  </a:lnTo>
                  <a:close/>
                </a:path>
              </a:pathLst>
            </a:custGeom>
            <a:solidFill>
              <a:srgbClr val="000000"/>
            </a:solidFill>
            <a:ln w="9525">
              <a:noFill/>
              <a:round/>
              <a:headEnd/>
              <a:tailEnd/>
            </a:ln>
          </p:spPr>
          <p:txBody>
            <a:bodyPr/>
            <a:lstStyle/>
            <a:p>
              <a:endParaRPr lang="id-ID"/>
            </a:p>
          </p:txBody>
        </p:sp>
        <p:sp>
          <p:nvSpPr>
            <p:cNvPr id="12434" name="Freeform 143"/>
            <p:cNvSpPr>
              <a:spLocks/>
            </p:cNvSpPr>
            <p:nvPr/>
          </p:nvSpPr>
          <p:spPr bwMode="auto">
            <a:xfrm>
              <a:off x="1677" y="2988"/>
              <a:ext cx="87" cy="75"/>
            </a:xfrm>
            <a:custGeom>
              <a:avLst/>
              <a:gdLst>
                <a:gd name="T0" fmla="*/ 173 w 173"/>
                <a:gd name="T1" fmla="*/ 2 h 150"/>
                <a:gd name="T2" fmla="*/ 71 w 173"/>
                <a:gd name="T3" fmla="*/ 107 h 150"/>
                <a:gd name="T4" fmla="*/ 0 w 173"/>
                <a:gd name="T5" fmla="*/ 150 h 150"/>
                <a:gd name="T6" fmla="*/ 69 w 173"/>
                <a:gd name="T7" fmla="*/ 86 h 150"/>
                <a:gd name="T8" fmla="*/ 158 w 173"/>
                <a:gd name="T9" fmla="*/ 0 h 150"/>
                <a:gd name="T10" fmla="*/ 173 w 173"/>
                <a:gd name="T11" fmla="*/ 2 h 150"/>
                <a:gd name="T12" fmla="*/ 173 w 173"/>
                <a:gd name="T13" fmla="*/ 2 h 150"/>
                <a:gd name="T14" fmla="*/ 0 60000 65536"/>
                <a:gd name="T15" fmla="*/ 0 60000 65536"/>
                <a:gd name="T16" fmla="*/ 0 60000 65536"/>
                <a:gd name="T17" fmla="*/ 0 60000 65536"/>
                <a:gd name="T18" fmla="*/ 0 60000 65536"/>
                <a:gd name="T19" fmla="*/ 0 60000 65536"/>
                <a:gd name="T20" fmla="*/ 0 60000 65536"/>
                <a:gd name="T21" fmla="*/ 0 w 173"/>
                <a:gd name="T22" fmla="*/ 0 h 150"/>
                <a:gd name="T23" fmla="*/ 173 w 173"/>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 h="150">
                  <a:moveTo>
                    <a:pt x="173" y="2"/>
                  </a:moveTo>
                  <a:lnTo>
                    <a:pt x="71" y="107"/>
                  </a:lnTo>
                  <a:lnTo>
                    <a:pt x="0" y="150"/>
                  </a:lnTo>
                  <a:lnTo>
                    <a:pt x="69" y="86"/>
                  </a:lnTo>
                  <a:lnTo>
                    <a:pt x="158" y="0"/>
                  </a:lnTo>
                  <a:lnTo>
                    <a:pt x="173" y="2"/>
                  </a:lnTo>
                  <a:close/>
                </a:path>
              </a:pathLst>
            </a:custGeom>
            <a:solidFill>
              <a:srgbClr val="000000"/>
            </a:solidFill>
            <a:ln w="9525">
              <a:noFill/>
              <a:round/>
              <a:headEnd/>
              <a:tailEnd/>
            </a:ln>
          </p:spPr>
          <p:txBody>
            <a:bodyPr/>
            <a:lstStyle/>
            <a:p>
              <a:endParaRPr lang="id-ID"/>
            </a:p>
          </p:txBody>
        </p:sp>
        <p:sp>
          <p:nvSpPr>
            <p:cNvPr id="12435" name="Freeform 144"/>
            <p:cNvSpPr>
              <a:spLocks/>
            </p:cNvSpPr>
            <p:nvPr/>
          </p:nvSpPr>
          <p:spPr bwMode="auto">
            <a:xfrm>
              <a:off x="1677" y="2977"/>
              <a:ext cx="52" cy="85"/>
            </a:xfrm>
            <a:custGeom>
              <a:avLst/>
              <a:gdLst>
                <a:gd name="T0" fmla="*/ 105 w 105"/>
                <a:gd name="T1" fmla="*/ 14 h 169"/>
                <a:gd name="T2" fmla="*/ 31 w 105"/>
                <a:gd name="T3" fmla="*/ 92 h 169"/>
                <a:gd name="T4" fmla="*/ 0 w 105"/>
                <a:gd name="T5" fmla="*/ 169 h 169"/>
                <a:gd name="T6" fmla="*/ 15 w 105"/>
                <a:gd name="T7" fmla="*/ 71 h 169"/>
                <a:gd name="T8" fmla="*/ 93 w 105"/>
                <a:gd name="T9" fmla="*/ 0 h 169"/>
                <a:gd name="T10" fmla="*/ 105 w 105"/>
                <a:gd name="T11" fmla="*/ 14 h 169"/>
                <a:gd name="T12" fmla="*/ 105 w 105"/>
                <a:gd name="T13" fmla="*/ 14 h 169"/>
                <a:gd name="T14" fmla="*/ 0 60000 65536"/>
                <a:gd name="T15" fmla="*/ 0 60000 65536"/>
                <a:gd name="T16" fmla="*/ 0 60000 65536"/>
                <a:gd name="T17" fmla="*/ 0 60000 65536"/>
                <a:gd name="T18" fmla="*/ 0 60000 65536"/>
                <a:gd name="T19" fmla="*/ 0 60000 65536"/>
                <a:gd name="T20" fmla="*/ 0 60000 65536"/>
                <a:gd name="T21" fmla="*/ 0 w 105"/>
                <a:gd name="T22" fmla="*/ 0 h 169"/>
                <a:gd name="T23" fmla="*/ 105 w 105"/>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69">
                  <a:moveTo>
                    <a:pt x="105" y="14"/>
                  </a:moveTo>
                  <a:lnTo>
                    <a:pt x="31" y="92"/>
                  </a:lnTo>
                  <a:lnTo>
                    <a:pt x="0" y="169"/>
                  </a:lnTo>
                  <a:lnTo>
                    <a:pt x="15" y="71"/>
                  </a:lnTo>
                  <a:lnTo>
                    <a:pt x="93" y="0"/>
                  </a:lnTo>
                  <a:lnTo>
                    <a:pt x="105" y="14"/>
                  </a:lnTo>
                  <a:close/>
                </a:path>
              </a:pathLst>
            </a:custGeom>
            <a:solidFill>
              <a:srgbClr val="000000"/>
            </a:solidFill>
            <a:ln w="9525">
              <a:noFill/>
              <a:round/>
              <a:headEnd/>
              <a:tailEnd/>
            </a:ln>
          </p:spPr>
          <p:txBody>
            <a:bodyPr/>
            <a:lstStyle/>
            <a:p>
              <a:endParaRPr lang="id-ID"/>
            </a:p>
          </p:txBody>
        </p:sp>
        <p:sp>
          <p:nvSpPr>
            <p:cNvPr id="12436" name="Freeform 145"/>
            <p:cNvSpPr>
              <a:spLocks/>
            </p:cNvSpPr>
            <p:nvPr/>
          </p:nvSpPr>
          <p:spPr bwMode="auto">
            <a:xfrm>
              <a:off x="1229" y="2743"/>
              <a:ext cx="22" cy="27"/>
            </a:xfrm>
            <a:custGeom>
              <a:avLst/>
              <a:gdLst>
                <a:gd name="T0" fmla="*/ 30 w 46"/>
                <a:gd name="T1" fmla="*/ 0 h 53"/>
                <a:gd name="T2" fmla="*/ 8 w 46"/>
                <a:gd name="T3" fmla="*/ 5 h 53"/>
                <a:gd name="T4" fmla="*/ 0 w 46"/>
                <a:gd name="T5" fmla="*/ 36 h 53"/>
                <a:gd name="T6" fmla="*/ 8 w 46"/>
                <a:gd name="T7" fmla="*/ 49 h 53"/>
                <a:gd name="T8" fmla="*/ 36 w 46"/>
                <a:gd name="T9" fmla="*/ 53 h 53"/>
                <a:gd name="T10" fmla="*/ 21 w 46"/>
                <a:gd name="T11" fmla="*/ 42 h 53"/>
                <a:gd name="T12" fmla="*/ 17 w 46"/>
                <a:gd name="T13" fmla="*/ 21 h 53"/>
                <a:gd name="T14" fmla="*/ 46 w 46"/>
                <a:gd name="T15" fmla="*/ 15 h 53"/>
                <a:gd name="T16" fmla="*/ 30 w 46"/>
                <a:gd name="T17" fmla="*/ 0 h 53"/>
                <a:gd name="T18" fmla="*/ 30 w 46"/>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
                <a:gd name="T31" fmla="*/ 0 h 53"/>
                <a:gd name="T32" fmla="*/ 46 w 46"/>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 h="53">
                  <a:moveTo>
                    <a:pt x="30" y="0"/>
                  </a:moveTo>
                  <a:lnTo>
                    <a:pt x="8" y="5"/>
                  </a:lnTo>
                  <a:lnTo>
                    <a:pt x="0" y="36"/>
                  </a:lnTo>
                  <a:lnTo>
                    <a:pt x="8" y="49"/>
                  </a:lnTo>
                  <a:lnTo>
                    <a:pt x="36" y="53"/>
                  </a:lnTo>
                  <a:lnTo>
                    <a:pt x="21" y="42"/>
                  </a:lnTo>
                  <a:lnTo>
                    <a:pt x="17" y="21"/>
                  </a:lnTo>
                  <a:lnTo>
                    <a:pt x="46" y="15"/>
                  </a:lnTo>
                  <a:lnTo>
                    <a:pt x="30" y="0"/>
                  </a:lnTo>
                  <a:close/>
                </a:path>
              </a:pathLst>
            </a:custGeom>
            <a:solidFill>
              <a:srgbClr val="000000"/>
            </a:solidFill>
            <a:ln w="9525">
              <a:noFill/>
              <a:round/>
              <a:headEnd/>
              <a:tailEnd/>
            </a:ln>
          </p:spPr>
          <p:txBody>
            <a:bodyPr/>
            <a:lstStyle/>
            <a:p>
              <a:endParaRPr lang="id-ID"/>
            </a:p>
          </p:txBody>
        </p:sp>
        <p:sp>
          <p:nvSpPr>
            <p:cNvPr id="12437" name="Freeform 146"/>
            <p:cNvSpPr>
              <a:spLocks/>
            </p:cNvSpPr>
            <p:nvPr/>
          </p:nvSpPr>
          <p:spPr bwMode="auto">
            <a:xfrm>
              <a:off x="1225" y="2789"/>
              <a:ext cx="15" cy="17"/>
            </a:xfrm>
            <a:custGeom>
              <a:avLst/>
              <a:gdLst>
                <a:gd name="T0" fmla="*/ 31 w 31"/>
                <a:gd name="T1" fmla="*/ 0 h 34"/>
                <a:gd name="T2" fmla="*/ 10 w 31"/>
                <a:gd name="T3" fmla="*/ 8 h 34"/>
                <a:gd name="T4" fmla="*/ 12 w 31"/>
                <a:gd name="T5" fmla="*/ 23 h 34"/>
                <a:gd name="T6" fmla="*/ 25 w 31"/>
                <a:gd name="T7" fmla="*/ 34 h 34"/>
                <a:gd name="T8" fmla="*/ 8 w 31"/>
                <a:gd name="T9" fmla="*/ 34 h 34"/>
                <a:gd name="T10" fmla="*/ 0 w 31"/>
                <a:gd name="T11" fmla="*/ 23 h 34"/>
                <a:gd name="T12" fmla="*/ 0 w 31"/>
                <a:gd name="T13" fmla="*/ 11 h 34"/>
                <a:gd name="T14" fmla="*/ 2 w 31"/>
                <a:gd name="T15" fmla="*/ 0 h 34"/>
                <a:gd name="T16" fmla="*/ 31 w 31"/>
                <a:gd name="T17" fmla="*/ 0 h 34"/>
                <a:gd name="T18" fmla="*/ 31 w 31"/>
                <a:gd name="T19" fmla="*/ 0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34"/>
                <a:gd name="T32" fmla="*/ 31 w 31"/>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34">
                  <a:moveTo>
                    <a:pt x="31" y="0"/>
                  </a:moveTo>
                  <a:lnTo>
                    <a:pt x="10" y="8"/>
                  </a:lnTo>
                  <a:lnTo>
                    <a:pt x="12" y="23"/>
                  </a:lnTo>
                  <a:lnTo>
                    <a:pt x="25" y="34"/>
                  </a:lnTo>
                  <a:lnTo>
                    <a:pt x="8" y="34"/>
                  </a:lnTo>
                  <a:lnTo>
                    <a:pt x="0" y="23"/>
                  </a:lnTo>
                  <a:lnTo>
                    <a:pt x="0" y="11"/>
                  </a:lnTo>
                  <a:lnTo>
                    <a:pt x="2" y="0"/>
                  </a:lnTo>
                  <a:lnTo>
                    <a:pt x="31" y="0"/>
                  </a:lnTo>
                  <a:close/>
                </a:path>
              </a:pathLst>
            </a:custGeom>
            <a:solidFill>
              <a:srgbClr val="000000"/>
            </a:solidFill>
            <a:ln w="9525">
              <a:noFill/>
              <a:round/>
              <a:headEnd/>
              <a:tailEnd/>
            </a:ln>
          </p:spPr>
          <p:txBody>
            <a:bodyPr/>
            <a:lstStyle/>
            <a:p>
              <a:endParaRPr lang="id-ID"/>
            </a:p>
          </p:txBody>
        </p:sp>
        <p:sp>
          <p:nvSpPr>
            <p:cNvPr id="12438" name="Freeform 147"/>
            <p:cNvSpPr>
              <a:spLocks/>
            </p:cNvSpPr>
            <p:nvPr/>
          </p:nvSpPr>
          <p:spPr bwMode="auto">
            <a:xfrm>
              <a:off x="2883" y="2780"/>
              <a:ext cx="505" cy="640"/>
            </a:xfrm>
            <a:custGeom>
              <a:avLst/>
              <a:gdLst>
                <a:gd name="T0" fmla="*/ 826 w 1009"/>
                <a:gd name="T1" fmla="*/ 49 h 1279"/>
                <a:gd name="T2" fmla="*/ 876 w 1009"/>
                <a:gd name="T3" fmla="*/ 82 h 1279"/>
                <a:gd name="T4" fmla="*/ 963 w 1009"/>
                <a:gd name="T5" fmla="*/ 160 h 1279"/>
                <a:gd name="T6" fmla="*/ 1009 w 1009"/>
                <a:gd name="T7" fmla="*/ 435 h 1279"/>
                <a:gd name="T8" fmla="*/ 942 w 1009"/>
                <a:gd name="T9" fmla="*/ 1182 h 1279"/>
                <a:gd name="T10" fmla="*/ 830 w 1009"/>
                <a:gd name="T11" fmla="*/ 1279 h 1279"/>
                <a:gd name="T12" fmla="*/ 807 w 1009"/>
                <a:gd name="T13" fmla="*/ 1070 h 1279"/>
                <a:gd name="T14" fmla="*/ 777 w 1009"/>
                <a:gd name="T15" fmla="*/ 1066 h 1279"/>
                <a:gd name="T16" fmla="*/ 340 w 1009"/>
                <a:gd name="T17" fmla="*/ 1114 h 1279"/>
                <a:gd name="T18" fmla="*/ 273 w 1009"/>
                <a:gd name="T19" fmla="*/ 1260 h 1279"/>
                <a:gd name="T20" fmla="*/ 186 w 1009"/>
                <a:gd name="T21" fmla="*/ 1182 h 1279"/>
                <a:gd name="T22" fmla="*/ 209 w 1009"/>
                <a:gd name="T23" fmla="*/ 1226 h 1279"/>
                <a:gd name="T24" fmla="*/ 250 w 1009"/>
                <a:gd name="T25" fmla="*/ 1207 h 1279"/>
                <a:gd name="T26" fmla="*/ 296 w 1009"/>
                <a:gd name="T27" fmla="*/ 1133 h 1279"/>
                <a:gd name="T28" fmla="*/ 336 w 1009"/>
                <a:gd name="T29" fmla="*/ 1070 h 1279"/>
                <a:gd name="T30" fmla="*/ 385 w 1009"/>
                <a:gd name="T31" fmla="*/ 1047 h 1279"/>
                <a:gd name="T32" fmla="*/ 686 w 1009"/>
                <a:gd name="T33" fmla="*/ 1036 h 1279"/>
                <a:gd name="T34" fmla="*/ 912 w 1009"/>
                <a:gd name="T35" fmla="*/ 1159 h 1279"/>
                <a:gd name="T36" fmla="*/ 935 w 1009"/>
                <a:gd name="T37" fmla="*/ 920 h 1279"/>
                <a:gd name="T38" fmla="*/ 979 w 1009"/>
                <a:gd name="T39" fmla="*/ 452 h 1279"/>
                <a:gd name="T40" fmla="*/ 977 w 1009"/>
                <a:gd name="T41" fmla="*/ 279 h 1279"/>
                <a:gd name="T42" fmla="*/ 954 w 1009"/>
                <a:gd name="T43" fmla="*/ 188 h 1279"/>
                <a:gd name="T44" fmla="*/ 925 w 1009"/>
                <a:gd name="T45" fmla="*/ 154 h 1279"/>
                <a:gd name="T46" fmla="*/ 923 w 1009"/>
                <a:gd name="T47" fmla="*/ 247 h 1279"/>
                <a:gd name="T48" fmla="*/ 901 w 1009"/>
                <a:gd name="T49" fmla="*/ 986 h 1279"/>
                <a:gd name="T50" fmla="*/ 682 w 1009"/>
                <a:gd name="T51" fmla="*/ 935 h 1279"/>
                <a:gd name="T52" fmla="*/ 281 w 1009"/>
                <a:gd name="T53" fmla="*/ 982 h 1279"/>
                <a:gd name="T54" fmla="*/ 231 w 1009"/>
                <a:gd name="T55" fmla="*/ 1136 h 1279"/>
                <a:gd name="T56" fmla="*/ 224 w 1009"/>
                <a:gd name="T57" fmla="*/ 1047 h 1279"/>
                <a:gd name="T58" fmla="*/ 258 w 1009"/>
                <a:gd name="T59" fmla="*/ 962 h 1279"/>
                <a:gd name="T60" fmla="*/ 296 w 1009"/>
                <a:gd name="T61" fmla="*/ 931 h 1279"/>
                <a:gd name="T62" fmla="*/ 389 w 1009"/>
                <a:gd name="T63" fmla="*/ 910 h 1279"/>
                <a:gd name="T64" fmla="*/ 819 w 1009"/>
                <a:gd name="T65" fmla="*/ 912 h 1279"/>
                <a:gd name="T66" fmla="*/ 904 w 1009"/>
                <a:gd name="T67" fmla="*/ 397 h 1279"/>
                <a:gd name="T68" fmla="*/ 876 w 1009"/>
                <a:gd name="T69" fmla="*/ 218 h 1279"/>
                <a:gd name="T70" fmla="*/ 851 w 1009"/>
                <a:gd name="T71" fmla="*/ 173 h 1279"/>
                <a:gd name="T72" fmla="*/ 760 w 1009"/>
                <a:gd name="T73" fmla="*/ 131 h 1279"/>
                <a:gd name="T74" fmla="*/ 701 w 1009"/>
                <a:gd name="T75" fmla="*/ 108 h 1279"/>
                <a:gd name="T76" fmla="*/ 22 w 1009"/>
                <a:gd name="T77" fmla="*/ 0 h 127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09"/>
                <a:gd name="T118" fmla="*/ 0 h 1279"/>
                <a:gd name="T119" fmla="*/ 1009 w 1009"/>
                <a:gd name="T120" fmla="*/ 1279 h 127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09" h="1279">
                  <a:moveTo>
                    <a:pt x="22" y="0"/>
                  </a:moveTo>
                  <a:lnTo>
                    <a:pt x="826" y="49"/>
                  </a:lnTo>
                  <a:lnTo>
                    <a:pt x="851" y="64"/>
                  </a:lnTo>
                  <a:lnTo>
                    <a:pt x="876" y="82"/>
                  </a:lnTo>
                  <a:lnTo>
                    <a:pt x="904" y="103"/>
                  </a:lnTo>
                  <a:lnTo>
                    <a:pt x="963" y="160"/>
                  </a:lnTo>
                  <a:lnTo>
                    <a:pt x="1001" y="228"/>
                  </a:lnTo>
                  <a:lnTo>
                    <a:pt x="1009" y="435"/>
                  </a:lnTo>
                  <a:lnTo>
                    <a:pt x="1001" y="570"/>
                  </a:lnTo>
                  <a:lnTo>
                    <a:pt x="942" y="1182"/>
                  </a:lnTo>
                  <a:lnTo>
                    <a:pt x="939" y="1279"/>
                  </a:lnTo>
                  <a:lnTo>
                    <a:pt x="830" y="1279"/>
                  </a:lnTo>
                  <a:lnTo>
                    <a:pt x="823" y="1089"/>
                  </a:lnTo>
                  <a:lnTo>
                    <a:pt x="807" y="1070"/>
                  </a:lnTo>
                  <a:lnTo>
                    <a:pt x="794" y="1064"/>
                  </a:lnTo>
                  <a:lnTo>
                    <a:pt x="777" y="1066"/>
                  </a:lnTo>
                  <a:lnTo>
                    <a:pt x="674" y="1121"/>
                  </a:lnTo>
                  <a:lnTo>
                    <a:pt x="340" y="1114"/>
                  </a:lnTo>
                  <a:lnTo>
                    <a:pt x="315" y="1155"/>
                  </a:lnTo>
                  <a:lnTo>
                    <a:pt x="273" y="1260"/>
                  </a:lnTo>
                  <a:lnTo>
                    <a:pt x="173" y="1264"/>
                  </a:lnTo>
                  <a:lnTo>
                    <a:pt x="186" y="1182"/>
                  </a:lnTo>
                  <a:lnTo>
                    <a:pt x="195" y="1209"/>
                  </a:lnTo>
                  <a:lnTo>
                    <a:pt x="209" y="1226"/>
                  </a:lnTo>
                  <a:lnTo>
                    <a:pt x="228" y="1228"/>
                  </a:lnTo>
                  <a:lnTo>
                    <a:pt x="250" y="1207"/>
                  </a:lnTo>
                  <a:lnTo>
                    <a:pt x="275" y="1169"/>
                  </a:lnTo>
                  <a:lnTo>
                    <a:pt x="296" y="1133"/>
                  </a:lnTo>
                  <a:lnTo>
                    <a:pt x="304" y="1117"/>
                  </a:lnTo>
                  <a:lnTo>
                    <a:pt x="336" y="1070"/>
                  </a:lnTo>
                  <a:lnTo>
                    <a:pt x="359" y="1059"/>
                  </a:lnTo>
                  <a:lnTo>
                    <a:pt x="385" y="1047"/>
                  </a:lnTo>
                  <a:lnTo>
                    <a:pt x="420" y="1040"/>
                  </a:lnTo>
                  <a:lnTo>
                    <a:pt x="686" y="1036"/>
                  </a:lnTo>
                  <a:lnTo>
                    <a:pt x="847" y="1032"/>
                  </a:lnTo>
                  <a:lnTo>
                    <a:pt x="912" y="1159"/>
                  </a:lnTo>
                  <a:lnTo>
                    <a:pt x="923" y="1051"/>
                  </a:lnTo>
                  <a:lnTo>
                    <a:pt x="935" y="920"/>
                  </a:lnTo>
                  <a:lnTo>
                    <a:pt x="958" y="682"/>
                  </a:lnTo>
                  <a:lnTo>
                    <a:pt x="979" y="452"/>
                  </a:lnTo>
                  <a:lnTo>
                    <a:pt x="990" y="350"/>
                  </a:lnTo>
                  <a:lnTo>
                    <a:pt x="977" y="279"/>
                  </a:lnTo>
                  <a:lnTo>
                    <a:pt x="967" y="224"/>
                  </a:lnTo>
                  <a:lnTo>
                    <a:pt x="954" y="188"/>
                  </a:lnTo>
                  <a:lnTo>
                    <a:pt x="941" y="169"/>
                  </a:lnTo>
                  <a:lnTo>
                    <a:pt x="925" y="154"/>
                  </a:lnTo>
                  <a:lnTo>
                    <a:pt x="908" y="139"/>
                  </a:lnTo>
                  <a:lnTo>
                    <a:pt x="923" y="247"/>
                  </a:lnTo>
                  <a:lnTo>
                    <a:pt x="939" y="473"/>
                  </a:lnTo>
                  <a:lnTo>
                    <a:pt x="901" y="986"/>
                  </a:lnTo>
                  <a:lnTo>
                    <a:pt x="855" y="943"/>
                  </a:lnTo>
                  <a:lnTo>
                    <a:pt x="682" y="935"/>
                  </a:lnTo>
                  <a:lnTo>
                    <a:pt x="336" y="931"/>
                  </a:lnTo>
                  <a:lnTo>
                    <a:pt x="281" y="982"/>
                  </a:lnTo>
                  <a:lnTo>
                    <a:pt x="254" y="1066"/>
                  </a:lnTo>
                  <a:lnTo>
                    <a:pt x="231" y="1136"/>
                  </a:lnTo>
                  <a:lnTo>
                    <a:pt x="209" y="1125"/>
                  </a:lnTo>
                  <a:lnTo>
                    <a:pt x="224" y="1047"/>
                  </a:lnTo>
                  <a:lnTo>
                    <a:pt x="243" y="986"/>
                  </a:lnTo>
                  <a:lnTo>
                    <a:pt x="258" y="962"/>
                  </a:lnTo>
                  <a:lnTo>
                    <a:pt x="273" y="943"/>
                  </a:lnTo>
                  <a:lnTo>
                    <a:pt x="296" y="931"/>
                  </a:lnTo>
                  <a:lnTo>
                    <a:pt x="323" y="924"/>
                  </a:lnTo>
                  <a:lnTo>
                    <a:pt x="389" y="910"/>
                  </a:lnTo>
                  <a:lnTo>
                    <a:pt x="469" y="905"/>
                  </a:lnTo>
                  <a:lnTo>
                    <a:pt x="819" y="912"/>
                  </a:lnTo>
                  <a:lnTo>
                    <a:pt x="859" y="878"/>
                  </a:lnTo>
                  <a:lnTo>
                    <a:pt x="904" y="397"/>
                  </a:lnTo>
                  <a:lnTo>
                    <a:pt x="893" y="293"/>
                  </a:lnTo>
                  <a:lnTo>
                    <a:pt x="876" y="218"/>
                  </a:lnTo>
                  <a:lnTo>
                    <a:pt x="865" y="190"/>
                  </a:lnTo>
                  <a:lnTo>
                    <a:pt x="851" y="173"/>
                  </a:lnTo>
                  <a:lnTo>
                    <a:pt x="809" y="154"/>
                  </a:lnTo>
                  <a:lnTo>
                    <a:pt x="760" y="131"/>
                  </a:lnTo>
                  <a:lnTo>
                    <a:pt x="718" y="114"/>
                  </a:lnTo>
                  <a:lnTo>
                    <a:pt x="701" y="108"/>
                  </a:lnTo>
                  <a:lnTo>
                    <a:pt x="0" y="64"/>
                  </a:lnTo>
                  <a:lnTo>
                    <a:pt x="22" y="0"/>
                  </a:lnTo>
                  <a:close/>
                </a:path>
              </a:pathLst>
            </a:custGeom>
            <a:solidFill>
              <a:srgbClr val="000000"/>
            </a:solidFill>
            <a:ln w="9525">
              <a:noFill/>
              <a:round/>
              <a:headEnd/>
              <a:tailEnd/>
            </a:ln>
          </p:spPr>
          <p:txBody>
            <a:bodyPr/>
            <a:lstStyle/>
            <a:p>
              <a:endParaRPr lang="id-ID"/>
            </a:p>
          </p:txBody>
        </p:sp>
        <p:sp>
          <p:nvSpPr>
            <p:cNvPr id="12439" name="Freeform 148"/>
            <p:cNvSpPr>
              <a:spLocks/>
            </p:cNvSpPr>
            <p:nvPr/>
          </p:nvSpPr>
          <p:spPr bwMode="auto">
            <a:xfrm>
              <a:off x="2876" y="3156"/>
              <a:ext cx="116" cy="216"/>
            </a:xfrm>
            <a:custGeom>
              <a:avLst/>
              <a:gdLst>
                <a:gd name="T0" fmla="*/ 0 w 232"/>
                <a:gd name="T1" fmla="*/ 0 h 431"/>
                <a:gd name="T2" fmla="*/ 158 w 232"/>
                <a:gd name="T3" fmla="*/ 231 h 431"/>
                <a:gd name="T4" fmla="*/ 232 w 232"/>
                <a:gd name="T5" fmla="*/ 378 h 431"/>
                <a:gd name="T6" fmla="*/ 202 w 232"/>
                <a:gd name="T7" fmla="*/ 431 h 431"/>
                <a:gd name="T8" fmla="*/ 154 w 232"/>
                <a:gd name="T9" fmla="*/ 289 h 431"/>
                <a:gd name="T10" fmla="*/ 78 w 232"/>
                <a:gd name="T11" fmla="*/ 154 h 431"/>
                <a:gd name="T12" fmla="*/ 4 w 232"/>
                <a:gd name="T13" fmla="*/ 57 h 431"/>
                <a:gd name="T14" fmla="*/ 0 w 232"/>
                <a:gd name="T15" fmla="*/ 0 h 431"/>
                <a:gd name="T16" fmla="*/ 0 w 232"/>
                <a:gd name="T17" fmla="*/ 0 h 4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2"/>
                <a:gd name="T28" fmla="*/ 0 h 431"/>
                <a:gd name="T29" fmla="*/ 232 w 232"/>
                <a:gd name="T30" fmla="*/ 431 h 4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2" h="431">
                  <a:moveTo>
                    <a:pt x="0" y="0"/>
                  </a:moveTo>
                  <a:lnTo>
                    <a:pt x="158" y="231"/>
                  </a:lnTo>
                  <a:lnTo>
                    <a:pt x="232" y="378"/>
                  </a:lnTo>
                  <a:lnTo>
                    <a:pt x="202" y="431"/>
                  </a:lnTo>
                  <a:lnTo>
                    <a:pt x="154" y="289"/>
                  </a:lnTo>
                  <a:lnTo>
                    <a:pt x="78" y="154"/>
                  </a:lnTo>
                  <a:lnTo>
                    <a:pt x="4" y="57"/>
                  </a:lnTo>
                  <a:lnTo>
                    <a:pt x="0" y="0"/>
                  </a:lnTo>
                  <a:close/>
                </a:path>
              </a:pathLst>
            </a:custGeom>
            <a:solidFill>
              <a:srgbClr val="000000"/>
            </a:solidFill>
            <a:ln w="9525">
              <a:noFill/>
              <a:round/>
              <a:headEnd/>
              <a:tailEnd/>
            </a:ln>
          </p:spPr>
          <p:txBody>
            <a:bodyPr/>
            <a:lstStyle/>
            <a:p>
              <a:endParaRPr lang="id-ID"/>
            </a:p>
          </p:txBody>
        </p:sp>
        <p:sp>
          <p:nvSpPr>
            <p:cNvPr id="12440" name="Freeform 149"/>
            <p:cNvSpPr>
              <a:spLocks/>
            </p:cNvSpPr>
            <p:nvPr/>
          </p:nvSpPr>
          <p:spPr bwMode="auto">
            <a:xfrm>
              <a:off x="3311" y="3256"/>
              <a:ext cx="40" cy="87"/>
            </a:xfrm>
            <a:custGeom>
              <a:avLst/>
              <a:gdLst>
                <a:gd name="T0" fmla="*/ 38 w 80"/>
                <a:gd name="T1" fmla="*/ 25 h 175"/>
                <a:gd name="T2" fmla="*/ 76 w 80"/>
                <a:gd name="T3" fmla="*/ 86 h 175"/>
                <a:gd name="T4" fmla="*/ 80 w 80"/>
                <a:gd name="T5" fmla="*/ 175 h 175"/>
                <a:gd name="T6" fmla="*/ 65 w 80"/>
                <a:gd name="T7" fmla="*/ 101 h 175"/>
                <a:gd name="T8" fmla="*/ 0 w 80"/>
                <a:gd name="T9" fmla="*/ 0 h 175"/>
                <a:gd name="T10" fmla="*/ 38 w 80"/>
                <a:gd name="T11" fmla="*/ 25 h 175"/>
                <a:gd name="T12" fmla="*/ 38 w 80"/>
                <a:gd name="T13" fmla="*/ 25 h 175"/>
                <a:gd name="T14" fmla="*/ 0 60000 65536"/>
                <a:gd name="T15" fmla="*/ 0 60000 65536"/>
                <a:gd name="T16" fmla="*/ 0 60000 65536"/>
                <a:gd name="T17" fmla="*/ 0 60000 65536"/>
                <a:gd name="T18" fmla="*/ 0 60000 65536"/>
                <a:gd name="T19" fmla="*/ 0 60000 65536"/>
                <a:gd name="T20" fmla="*/ 0 60000 65536"/>
                <a:gd name="T21" fmla="*/ 0 w 80"/>
                <a:gd name="T22" fmla="*/ 0 h 175"/>
                <a:gd name="T23" fmla="*/ 80 w 80"/>
                <a:gd name="T24" fmla="*/ 175 h 1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175">
                  <a:moveTo>
                    <a:pt x="38" y="25"/>
                  </a:moveTo>
                  <a:lnTo>
                    <a:pt x="76" y="86"/>
                  </a:lnTo>
                  <a:lnTo>
                    <a:pt x="80" y="175"/>
                  </a:lnTo>
                  <a:lnTo>
                    <a:pt x="65" y="101"/>
                  </a:lnTo>
                  <a:lnTo>
                    <a:pt x="0" y="0"/>
                  </a:lnTo>
                  <a:lnTo>
                    <a:pt x="38" y="25"/>
                  </a:lnTo>
                  <a:close/>
                </a:path>
              </a:pathLst>
            </a:custGeom>
            <a:solidFill>
              <a:srgbClr val="000000"/>
            </a:solidFill>
            <a:ln w="9525">
              <a:noFill/>
              <a:round/>
              <a:headEnd/>
              <a:tailEnd/>
            </a:ln>
          </p:spPr>
          <p:txBody>
            <a:bodyPr/>
            <a:lstStyle/>
            <a:p>
              <a:endParaRPr lang="id-ID"/>
            </a:p>
          </p:txBody>
        </p:sp>
        <p:sp>
          <p:nvSpPr>
            <p:cNvPr id="12441" name="Freeform 150"/>
            <p:cNvSpPr>
              <a:spLocks/>
            </p:cNvSpPr>
            <p:nvPr/>
          </p:nvSpPr>
          <p:spPr bwMode="auto">
            <a:xfrm>
              <a:off x="2975" y="3306"/>
              <a:ext cx="32" cy="100"/>
            </a:xfrm>
            <a:custGeom>
              <a:avLst/>
              <a:gdLst>
                <a:gd name="T0" fmla="*/ 53 w 65"/>
                <a:gd name="T1" fmla="*/ 78 h 199"/>
                <a:gd name="T2" fmla="*/ 34 w 65"/>
                <a:gd name="T3" fmla="*/ 199 h 199"/>
                <a:gd name="T4" fmla="*/ 0 w 65"/>
                <a:gd name="T5" fmla="*/ 198 h 199"/>
                <a:gd name="T6" fmla="*/ 11 w 65"/>
                <a:gd name="T7" fmla="*/ 89 h 199"/>
                <a:gd name="T8" fmla="*/ 30 w 65"/>
                <a:gd name="T9" fmla="*/ 49 h 199"/>
                <a:gd name="T10" fmla="*/ 65 w 65"/>
                <a:gd name="T11" fmla="*/ 0 h 199"/>
                <a:gd name="T12" fmla="*/ 53 w 65"/>
                <a:gd name="T13" fmla="*/ 78 h 199"/>
                <a:gd name="T14" fmla="*/ 53 w 65"/>
                <a:gd name="T15" fmla="*/ 78 h 199"/>
                <a:gd name="T16" fmla="*/ 0 60000 65536"/>
                <a:gd name="T17" fmla="*/ 0 60000 65536"/>
                <a:gd name="T18" fmla="*/ 0 60000 65536"/>
                <a:gd name="T19" fmla="*/ 0 60000 65536"/>
                <a:gd name="T20" fmla="*/ 0 60000 65536"/>
                <a:gd name="T21" fmla="*/ 0 60000 65536"/>
                <a:gd name="T22" fmla="*/ 0 60000 65536"/>
                <a:gd name="T23" fmla="*/ 0 60000 65536"/>
                <a:gd name="T24" fmla="*/ 0 w 65"/>
                <a:gd name="T25" fmla="*/ 0 h 199"/>
                <a:gd name="T26" fmla="*/ 65 w 65"/>
                <a:gd name="T27" fmla="*/ 199 h 1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5" h="199">
                  <a:moveTo>
                    <a:pt x="53" y="78"/>
                  </a:moveTo>
                  <a:lnTo>
                    <a:pt x="34" y="199"/>
                  </a:lnTo>
                  <a:lnTo>
                    <a:pt x="0" y="198"/>
                  </a:lnTo>
                  <a:lnTo>
                    <a:pt x="11" y="89"/>
                  </a:lnTo>
                  <a:lnTo>
                    <a:pt x="30" y="49"/>
                  </a:lnTo>
                  <a:lnTo>
                    <a:pt x="65" y="0"/>
                  </a:lnTo>
                  <a:lnTo>
                    <a:pt x="53" y="78"/>
                  </a:lnTo>
                  <a:close/>
                </a:path>
              </a:pathLst>
            </a:custGeom>
            <a:solidFill>
              <a:srgbClr val="000000"/>
            </a:solidFill>
            <a:ln w="9525">
              <a:noFill/>
              <a:round/>
              <a:headEnd/>
              <a:tailEnd/>
            </a:ln>
          </p:spPr>
          <p:txBody>
            <a:bodyPr/>
            <a:lstStyle/>
            <a:p>
              <a:endParaRPr lang="id-ID"/>
            </a:p>
          </p:txBody>
        </p:sp>
      </p:grpSp>
      <p:sp>
        <p:nvSpPr>
          <p:cNvPr id="178328" name="Text Box 152"/>
          <p:cNvSpPr txBox="1">
            <a:spLocks noChangeArrowheads="1"/>
          </p:cNvSpPr>
          <p:nvPr/>
        </p:nvSpPr>
        <p:spPr bwMode="auto">
          <a:xfrm>
            <a:off x="5562600" y="1828800"/>
            <a:ext cx="3200400" cy="4487863"/>
          </a:xfrm>
          <a:prstGeom prst="rect">
            <a:avLst/>
          </a:prstGeom>
          <a:solidFill>
            <a:schemeClr val="tx1"/>
          </a:solidFill>
          <a:ln w="9525">
            <a:solidFill>
              <a:srgbClr val="000000"/>
            </a:solidFill>
            <a:miter lim="800000"/>
            <a:headEnd/>
            <a:tailEnd/>
          </a:ln>
          <a:effectLst>
            <a:outerShdw dist="107763" dir="2700000" algn="ctr" rotWithShape="0">
              <a:schemeClr val="bg2"/>
            </a:outerShdw>
          </a:effectLst>
        </p:spPr>
        <p:txBody>
          <a:bodyPr>
            <a:spAutoFit/>
          </a:bodyPr>
          <a:lstStyle/>
          <a:p>
            <a:pPr>
              <a:defRPr/>
            </a:pPr>
            <a:r>
              <a:rPr lang="en-US" sz="3200" b="1" i="1">
                <a:solidFill>
                  <a:srgbClr val="000000"/>
                </a:solidFill>
                <a:latin typeface="Times New Roman" charset="0"/>
              </a:rPr>
              <a:t>Auditors</a:t>
            </a:r>
            <a:r>
              <a:rPr lang="en-US" sz="3200">
                <a:solidFill>
                  <a:srgbClr val="000000"/>
                </a:solidFill>
                <a:latin typeface="Times New Roman" charset="0"/>
              </a:rPr>
              <a:t> working independently of a company’s management and internal accountants examine the financial statements.</a:t>
            </a:r>
            <a:endParaRPr lang="en-US" sz="3200" b="1" i="1">
              <a:solidFill>
                <a:srgbClr val="000000"/>
              </a:solidFill>
              <a:latin typeface="Times New Roman" charset="0"/>
            </a:endParaRPr>
          </a:p>
        </p:txBody>
      </p:sp>
      <p:sp>
        <p:nvSpPr>
          <p:cNvPr id="178329" name="Text Box 153"/>
          <p:cNvSpPr txBox="1">
            <a:spLocks noChangeArrowheads="1"/>
          </p:cNvSpPr>
          <p:nvPr/>
        </p:nvSpPr>
        <p:spPr bwMode="auto">
          <a:xfrm>
            <a:off x="5486400" y="1752600"/>
            <a:ext cx="3352800" cy="4487863"/>
          </a:xfrm>
          <a:prstGeom prst="rect">
            <a:avLst/>
          </a:prstGeom>
          <a:solidFill>
            <a:schemeClr val="tx1"/>
          </a:solidFill>
          <a:ln w="9525">
            <a:solidFill>
              <a:srgbClr val="000000"/>
            </a:solidFill>
            <a:miter lim="800000"/>
            <a:headEnd/>
            <a:tailEnd/>
          </a:ln>
          <a:effectLst>
            <a:outerShdw dist="107763" dir="2700000" algn="ctr" rotWithShape="0">
              <a:schemeClr val="bg2"/>
            </a:outerShdw>
          </a:effectLst>
        </p:spPr>
        <p:txBody>
          <a:bodyPr>
            <a:spAutoFit/>
          </a:bodyPr>
          <a:lstStyle/>
          <a:p>
            <a:pPr>
              <a:defRPr/>
            </a:pPr>
            <a:r>
              <a:rPr lang="en-US" sz="3200" dirty="0">
                <a:solidFill>
                  <a:schemeClr val="bg1"/>
                </a:solidFill>
                <a:latin typeface="Times New Roman" charset="0"/>
              </a:rPr>
              <a:t>Auditor </a:t>
            </a:r>
            <a:r>
              <a:rPr lang="en-US" sz="3200" dirty="0" err="1">
                <a:solidFill>
                  <a:schemeClr val="bg1"/>
                </a:solidFill>
                <a:latin typeface="Times New Roman" charset="0"/>
              </a:rPr>
              <a:t>mengeluarkan</a:t>
            </a:r>
            <a:r>
              <a:rPr lang="en-US" sz="3200" dirty="0">
                <a:solidFill>
                  <a:schemeClr val="bg1"/>
                </a:solidFill>
                <a:latin typeface="Times New Roman" charset="0"/>
              </a:rPr>
              <a:t> </a:t>
            </a:r>
            <a:r>
              <a:rPr lang="en-US" sz="3200" dirty="0" err="1">
                <a:solidFill>
                  <a:schemeClr val="bg1"/>
                </a:solidFill>
                <a:latin typeface="Times New Roman" charset="0"/>
              </a:rPr>
              <a:t>opini</a:t>
            </a:r>
            <a:r>
              <a:rPr lang="en-US" sz="3200" dirty="0">
                <a:solidFill>
                  <a:schemeClr val="bg1"/>
                </a:solidFill>
                <a:latin typeface="Times New Roman" charset="0"/>
              </a:rPr>
              <a:t> </a:t>
            </a:r>
            <a:r>
              <a:rPr lang="en-US" sz="3200" dirty="0" err="1">
                <a:solidFill>
                  <a:schemeClr val="bg1"/>
                </a:solidFill>
                <a:latin typeface="Times New Roman" charset="0"/>
              </a:rPr>
              <a:t>tentang</a:t>
            </a:r>
            <a:r>
              <a:rPr lang="en-US" sz="3200" dirty="0">
                <a:solidFill>
                  <a:schemeClr val="bg1"/>
                </a:solidFill>
                <a:latin typeface="Times New Roman" charset="0"/>
              </a:rPr>
              <a:t> </a:t>
            </a:r>
            <a:r>
              <a:rPr lang="en-US" sz="3200" dirty="0" err="1">
                <a:solidFill>
                  <a:schemeClr val="bg1"/>
                </a:solidFill>
                <a:latin typeface="Times New Roman" charset="0"/>
              </a:rPr>
              <a:t>Laporan</a:t>
            </a:r>
            <a:r>
              <a:rPr lang="en-US" sz="3200" dirty="0">
                <a:solidFill>
                  <a:schemeClr val="bg1"/>
                </a:solidFill>
                <a:latin typeface="Times New Roman" charset="0"/>
              </a:rPr>
              <a:t> </a:t>
            </a:r>
            <a:r>
              <a:rPr lang="en-US" sz="3200" dirty="0" err="1">
                <a:solidFill>
                  <a:schemeClr val="bg1"/>
                </a:solidFill>
                <a:latin typeface="Times New Roman" charset="0"/>
              </a:rPr>
              <a:t>Keuangan</a:t>
            </a:r>
            <a:r>
              <a:rPr lang="en-US" sz="3200" dirty="0">
                <a:solidFill>
                  <a:schemeClr val="bg1"/>
                </a:solidFill>
                <a:latin typeface="Times New Roman" charset="0"/>
              </a:rPr>
              <a:t> yang </a:t>
            </a:r>
            <a:r>
              <a:rPr lang="en-US" sz="3200" dirty="0" err="1">
                <a:solidFill>
                  <a:schemeClr val="bg1"/>
                </a:solidFill>
                <a:latin typeface="Times New Roman" charset="0"/>
              </a:rPr>
              <a:t>telah</a:t>
            </a:r>
            <a:r>
              <a:rPr lang="en-US" sz="3200" dirty="0">
                <a:solidFill>
                  <a:schemeClr val="bg1"/>
                </a:solidFill>
                <a:latin typeface="Times New Roman" charset="0"/>
              </a:rPr>
              <a:t> </a:t>
            </a:r>
            <a:r>
              <a:rPr lang="en-US" sz="3200" dirty="0" err="1">
                <a:solidFill>
                  <a:schemeClr val="bg1"/>
                </a:solidFill>
                <a:latin typeface="Times New Roman" charset="0"/>
              </a:rPr>
              <a:t>disusun</a:t>
            </a:r>
            <a:r>
              <a:rPr lang="en-US" sz="3200" dirty="0">
                <a:solidFill>
                  <a:schemeClr val="bg1"/>
                </a:solidFill>
                <a:latin typeface="Times New Roman" charset="0"/>
              </a:rPr>
              <a:t> </a:t>
            </a:r>
            <a:r>
              <a:rPr lang="en-US" sz="3200" dirty="0" err="1">
                <a:solidFill>
                  <a:schemeClr val="bg1"/>
                </a:solidFill>
                <a:latin typeface="Times New Roman" charset="0"/>
              </a:rPr>
              <a:t>apakah</a:t>
            </a:r>
            <a:r>
              <a:rPr lang="en-US" sz="3200" dirty="0">
                <a:solidFill>
                  <a:schemeClr val="bg1"/>
                </a:solidFill>
                <a:latin typeface="Times New Roman" charset="0"/>
              </a:rPr>
              <a:t> </a:t>
            </a:r>
            <a:r>
              <a:rPr lang="en-US" sz="3200" dirty="0" err="1">
                <a:solidFill>
                  <a:schemeClr val="bg1"/>
                </a:solidFill>
                <a:latin typeface="Times New Roman" charset="0"/>
              </a:rPr>
              <a:t>telah</a:t>
            </a:r>
            <a:r>
              <a:rPr lang="en-US" sz="3200" dirty="0">
                <a:solidFill>
                  <a:schemeClr val="bg1"/>
                </a:solidFill>
                <a:latin typeface="Times New Roman" charset="0"/>
              </a:rPr>
              <a:t> </a:t>
            </a:r>
            <a:r>
              <a:rPr lang="en-US" sz="3200" dirty="0" err="1">
                <a:solidFill>
                  <a:schemeClr val="bg1"/>
                </a:solidFill>
                <a:latin typeface="Times New Roman" charset="0"/>
              </a:rPr>
              <a:t>sesuai</a:t>
            </a:r>
            <a:r>
              <a:rPr lang="en-US" sz="3200" dirty="0">
                <a:solidFill>
                  <a:schemeClr val="bg1"/>
                </a:solidFill>
                <a:latin typeface="Times New Roman" charset="0"/>
              </a:rPr>
              <a:t> </a:t>
            </a:r>
            <a:r>
              <a:rPr lang="en-US" sz="3200" dirty="0" err="1">
                <a:solidFill>
                  <a:schemeClr val="bg1"/>
                </a:solidFill>
                <a:latin typeface="Times New Roman" charset="0"/>
              </a:rPr>
              <a:t>dengan</a:t>
            </a:r>
            <a:r>
              <a:rPr lang="en-US" sz="3200" dirty="0">
                <a:solidFill>
                  <a:schemeClr val="bg1"/>
                </a:solidFill>
                <a:latin typeface="Times New Roman" charset="0"/>
              </a:rPr>
              <a:t> </a:t>
            </a:r>
            <a:r>
              <a:rPr lang="en-US" sz="3200" dirty="0" err="1">
                <a:solidFill>
                  <a:schemeClr val="bg1"/>
                </a:solidFill>
                <a:latin typeface="Times New Roman" charset="0"/>
              </a:rPr>
              <a:t>prinsip</a:t>
            </a:r>
            <a:r>
              <a:rPr lang="en-US" sz="3200" dirty="0">
                <a:solidFill>
                  <a:schemeClr val="bg1"/>
                </a:solidFill>
                <a:latin typeface="Times New Roman" charset="0"/>
              </a:rPr>
              <a:t> </a:t>
            </a:r>
            <a:r>
              <a:rPr lang="en-US" sz="3200" dirty="0" err="1">
                <a:solidFill>
                  <a:schemeClr val="bg1"/>
                </a:solidFill>
                <a:latin typeface="Times New Roman" charset="0"/>
              </a:rPr>
              <a:t>akuntansi</a:t>
            </a:r>
            <a:r>
              <a:rPr lang="en-US" sz="3200" dirty="0">
                <a:solidFill>
                  <a:schemeClr val="bg1"/>
                </a:solidFill>
                <a:latin typeface="Times New Roman" charset="0"/>
              </a:rPr>
              <a:t> </a:t>
            </a:r>
            <a:r>
              <a:rPr lang="en-US" sz="3200" dirty="0" err="1">
                <a:solidFill>
                  <a:schemeClr val="bg1"/>
                </a:solidFill>
                <a:latin typeface="Times New Roman" charset="0"/>
              </a:rPr>
              <a:t>keuangan</a:t>
            </a:r>
            <a:endParaRPr lang="en-US" sz="3200" dirty="0">
              <a:solidFill>
                <a:schemeClr val="bg1"/>
              </a:solidFill>
              <a:latin typeface="Times New Roman"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78328"/>
                                        </p:tgtEl>
                                        <p:attrNameLst>
                                          <p:attrName>style.visibility</p:attrName>
                                        </p:attrNameLst>
                                      </p:cBhvr>
                                      <p:to>
                                        <p:strVal val="visible"/>
                                      </p:to>
                                    </p:set>
                                    <p:anim calcmode="lin" valueType="num">
                                      <p:cBhvr>
                                        <p:cTn id="7" dur="500" fill="hold"/>
                                        <p:tgtEl>
                                          <p:spTgt spid="178328"/>
                                        </p:tgtEl>
                                        <p:attrNameLst>
                                          <p:attrName>ppt_w</p:attrName>
                                        </p:attrNameLst>
                                      </p:cBhvr>
                                      <p:tavLst>
                                        <p:tav tm="0">
                                          <p:val>
                                            <p:fltVal val="0"/>
                                          </p:val>
                                        </p:tav>
                                        <p:tav tm="100000">
                                          <p:val>
                                            <p:strVal val="#ppt_w"/>
                                          </p:val>
                                        </p:tav>
                                      </p:tavLst>
                                    </p:anim>
                                    <p:anim calcmode="lin" valueType="num">
                                      <p:cBhvr>
                                        <p:cTn id="8" dur="500" fill="hold"/>
                                        <p:tgtEl>
                                          <p:spTgt spid="17832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7832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78329"/>
                                        </p:tgtEl>
                                        <p:attrNameLst>
                                          <p:attrName>style.visibility</p:attrName>
                                        </p:attrNameLst>
                                      </p:cBhvr>
                                      <p:to>
                                        <p:strVal val="visible"/>
                                      </p:to>
                                    </p:set>
                                    <p:anim calcmode="lin" valueType="num">
                                      <p:cBhvr>
                                        <p:cTn id="13" dur="500" fill="hold"/>
                                        <p:tgtEl>
                                          <p:spTgt spid="178329"/>
                                        </p:tgtEl>
                                        <p:attrNameLst>
                                          <p:attrName>ppt_w</p:attrName>
                                        </p:attrNameLst>
                                      </p:cBhvr>
                                      <p:tavLst>
                                        <p:tav tm="0">
                                          <p:val>
                                            <p:fltVal val="0"/>
                                          </p:val>
                                        </p:tav>
                                        <p:tav tm="100000">
                                          <p:val>
                                            <p:strVal val="#ppt_w"/>
                                          </p:val>
                                        </p:tav>
                                      </p:tavLst>
                                    </p:anim>
                                    <p:anim calcmode="lin" valueType="num">
                                      <p:cBhvr>
                                        <p:cTn id="14" dur="500" fill="hold"/>
                                        <p:tgtEl>
                                          <p:spTgt spid="1783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328" grpId="0" animBg="1" autoUpdateAnimBg="0"/>
      <p:bldP spid="17832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0"/>
          </p:nvPr>
        </p:nvSpPr>
        <p:spPr>
          <a:noFill/>
        </p:spPr>
        <p:txBody>
          <a:bodyPr/>
          <a:lstStyle/>
          <a:p>
            <a:fld id="{49371715-192C-493D-AE4E-2F0569941837}" type="slidenum">
              <a:rPr lang="en-US">
                <a:latin typeface="Times New Roman" pitchFamily="18" charset="0"/>
              </a:rPr>
              <a:pPr/>
              <a:t>17</a:t>
            </a:fld>
            <a:endParaRPr lang="en-US" sz="1400">
              <a:latin typeface="Times New Roman" pitchFamily="18" charset="0"/>
            </a:endParaRPr>
          </a:p>
        </p:txBody>
      </p:sp>
      <p:sp>
        <p:nvSpPr>
          <p:cNvPr id="13315" name="Rectangle 2"/>
          <p:cNvSpPr>
            <a:spLocks noChangeArrowheads="1"/>
          </p:cNvSpPr>
          <p:nvPr/>
        </p:nvSpPr>
        <p:spPr bwMode="auto">
          <a:xfrm>
            <a:off x="914400" y="0"/>
            <a:ext cx="7772400" cy="1143000"/>
          </a:xfrm>
          <a:prstGeom prst="rect">
            <a:avLst/>
          </a:prstGeom>
          <a:noFill/>
          <a:ln w="9525">
            <a:noFill/>
            <a:miter lim="800000"/>
            <a:headEnd/>
            <a:tailEnd/>
          </a:ln>
        </p:spPr>
        <p:txBody>
          <a:bodyPr lIns="92075" tIns="46038" rIns="92075" bIns="46038" anchor="ctr"/>
          <a:lstStyle/>
          <a:p>
            <a:pPr>
              <a:lnSpc>
                <a:spcPct val="80000"/>
              </a:lnSpc>
              <a:spcBef>
                <a:spcPct val="0"/>
              </a:spcBef>
            </a:pPr>
            <a:r>
              <a:rPr lang="en-US" sz="4400"/>
              <a:t>Opini Auditor</a:t>
            </a:r>
          </a:p>
        </p:txBody>
      </p:sp>
      <p:sp>
        <p:nvSpPr>
          <p:cNvPr id="198659" name="Text Box 3"/>
          <p:cNvSpPr txBox="1">
            <a:spLocks noChangeArrowheads="1"/>
          </p:cNvSpPr>
          <p:nvPr/>
        </p:nvSpPr>
        <p:spPr bwMode="auto">
          <a:xfrm>
            <a:off x="838200" y="1143000"/>
            <a:ext cx="8001000" cy="4832092"/>
          </a:xfrm>
          <a:prstGeom prst="rect">
            <a:avLst/>
          </a:prstGeom>
          <a:noFill/>
          <a:ln w="9525">
            <a:noFill/>
            <a:miter lim="800000"/>
            <a:headEnd/>
            <a:tailEnd/>
          </a:ln>
        </p:spPr>
        <p:txBody>
          <a:bodyPr>
            <a:spAutoFit/>
          </a:bodyPr>
          <a:lstStyle/>
          <a:p>
            <a:pPr marL="342900" indent="-342900" algn="l">
              <a:buFont typeface="Wingdings" pitchFamily="2" charset="2"/>
              <a:buChar char="§"/>
            </a:pPr>
            <a:r>
              <a:rPr lang="en-US" sz="2800" b="1" dirty="0"/>
              <a:t>Unqualified opinion — </a:t>
            </a:r>
            <a:r>
              <a:rPr lang="en-US" sz="2800" dirty="0" err="1"/>
              <a:t>Laporan</a:t>
            </a:r>
            <a:r>
              <a:rPr lang="en-US" sz="2800" dirty="0"/>
              <a:t> </a:t>
            </a:r>
            <a:r>
              <a:rPr lang="en-US" sz="2800" dirty="0" err="1"/>
              <a:t>Keuangan</a:t>
            </a:r>
            <a:r>
              <a:rPr lang="en-US" sz="2800" dirty="0"/>
              <a:t> yang </a:t>
            </a:r>
            <a:r>
              <a:rPr lang="en-US" sz="2800" dirty="0" err="1"/>
              <a:t>telah</a:t>
            </a:r>
            <a:r>
              <a:rPr lang="en-US" sz="2800" dirty="0"/>
              <a:t> </a:t>
            </a:r>
            <a:r>
              <a:rPr lang="en-US" sz="2800" dirty="0" err="1"/>
              <a:t>disusun</a:t>
            </a:r>
            <a:r>
              <a:rPr lang="en-US" sz="2800" dirty="0"/>
              <a:t> </a:t>
            </a:r>
            <a:r>
              <a:rPr lang="en-US" sz="2800" dirty="0" err="1"/>
              <a:t>sesuai</a:t>
            </a:r>
            <a:r>
              <a:rPr lang="en-US" sz="2800" dirty="0"/>
              <a:t> </a:t>
            </a:r>
            <a:r>
              <a:rPr lang="en-US" sz="2800" dirty="0" err="1"/>
              <a:t>dengan</a:t>
            </a:r>
            <a:r>
              <a:rPr lang="en-US" sz="2800" dirty="0"/>
              <a:t> </a:t>
            </a:r>
            <a:r>
              <a:rPr lang="en-US" sz="2800" dirty="0" err="1"/>
              <a:t>prinsip-prinsip</a:t>
            </a:r>
            <a:r>
              <a:rPr lang="en-US" sz="2800" dirty="0"/>
              <a:t> </a:t>
            </a:r>
            <a:r>
              <a:rPr lang="en-US" sz="2800" dirty="0" err="1"/>
              <a:t>akuntansi</a:t>
            </a:r>
            <a:endParaRPr lang="en-US" sz="2800" dirty="0"/>
          </a:p>
          <a:p>
            <a:pPr marL="342900" indent="-342900" algn="l">
              <a:buFont typeface="Wingdings" pitchFamily="2" charset="2"/>
              <a:buChar char="§"/>
            </a:pPr>
            <a:r>
              <a:rPr lang="en-US" sz="2800" b="1" dirty="0"/>
              <a:t>Qualified opinion—</a:t>
            </a:r>
            <a:r>
              <a:rPr lang="en-US" sz="2800" dirty="0"/>
              <a:t> </a:t>
            </a:r>
            <a:r>
              <a:rPr lang="en-US" sz="2800" dirty="0" err="1"/>
              <a:t>Laporan</a:t>
            </a:r>
            <a:r>
              <a:rPr lang="en-US" sz="2800" dirty="0"/>
              <a:t> </a:t>
            </a:r>
            <a:r>
              <a:rPr lang="en-US" sz="2800" dirty="0" err="1"/>
              <a:t>Keuangan</a:t>
            </a:r>
            <a:r>
              <a:rPr lang="en-US" sz="2800" dirty="0"/>
              <a:t> yang </a:t>
            </a:r>
            <a:r>
              <a:rPr lang="en-US" sz="2800" dirty="0" err="1"/>
              <a:t>telah</a:t>
            </a:r>
            <a:r>
              <a:rPr lang="en-US" sz="2800" dirty="0"/>
              <a:t> </a:t>
            </a:r>
            <a:r>
              <a:rPr lang="en-US" sz="2800" dirty="0" err="1"/>
              <a:t>disusun</a:t>
            </a:r>
            <a:r>
              <a:rPr lang="en-US" sz="2800" dirty="0"/>
              <a:t> </a:t>
            </a:r>
            <a:r>
              <a:rPr lang="en-US" sz="2800" dirty="0" err="1"/>
              <a:t>sesuai</a:t>
            </a:r>
            <a:r>
              <a:rPr lang="en-US" sz="2800" dirty="0"/>
              <a:t> </a:t>
            </a:r>
            <a:r>
              <a:rPr lang="en-US" sz="2800" dirty="0" err="1"/>
              <a:t>dengan</a:t>
            </a:r>
            <a:r>
              <a:rPr lang="en-US" sz="2800" dirty="0"/>
              <a:t> </a:t>
            </a:r>
            <a:r>
              <a:rPr lang="en-US" sz="2800" dirty="0" err="1"/>
              <a:t>prinsip-prinsip</a:t>
            </a:r>
            <a:r>
              <a:rPr lang="en-US" sz="2800" dirty="0"/>
              <a:t> </a:t>
            </a:r>
            <a:r>
              <a:rPr lang="en-US" sz="2800" dirty="0" err="1"/>
              <a:t>akuntansi</a:t>
            </a:r>
            <a:r>
              <a:rPr lang="en-US" sz="2800" dirty="0"/>
              <a:t>, </a:t>
            </a:r>
            <a:r>
              <a:rPr lang="en-US" sz="2800" dirty="0" err="1"/>
              <a:t>kecuali</a:t>
            </a:r>
            <a:r>
              <a:rPr lang="en-US" sz="2800" dirty="0"/>
              <a:t> item </a:t>
            </a:r>
            <a:r>
              <a:rPr lang="en-US" sz="2800" dirty="0" err="1"/>
              <a:t>tertentu</a:t>
            </a:r>
            <a:endParaRPr lang="en-US" sz="2800" dirty="0"/>
          </a:p>
          <a:p>
            <a:pPr marL="342900" indent="-342900" algn="l">
              <a:buFont typeface="Wingdings" pitchFamily="2" charset="2"/>
              <a:buChar char="§"/>
            </a:pPr>
            <a:r>
              <a:rPr lang="en-US" sz="2800" b="1" dirty="0"/>
              <a:t>No opinion—</a:t>
            </a:r>
            <a:r>
              <a:rPr lang="en-US" sz="2800" dirty="0"/>
              <a:t>  Auditor </a:t>
            </a:r>
            <a:r>
              <a:rPr lang="en-US" sz="2800" dirty="0" err="1"/>
              <a:t>tidak</a:t>
            </a:r>
            <a:r>
              <a:rPr lang="en-US" sz="2800" dirty="0"/>
              <a:t> </a:t>
            </a:r>
            <a:r>
              <a:rPr lang="en-US" sz="2800" dirty="0" err="1"/>
              <a:t>memberikan</a:t>
            </a:r>
            <a:r>
              <a:rPr lang="en-US" sz="2800" dirty="0"/>
              <a:t> </a:t>
            </a:r>
            <a:r>
              <a:rPr lang="en-US" sz="2800" dirty="0" err="1"/>
              <a:t>opini</a:t>
            </a:r>
            <a:r>
              <a:rPr lang="en-US" sz="2800" dirty="0"/>
              <a:t> </a:t>
            </a:r>
            <a:r>
              <a:rPr lang="en-US" sz="2800" dirty="0" err="1"/>
              <a:t>mengenai</a:t>
            </a:r>
            <a:r>
              <a:rPr lang="en-US" sz="2800" dirty="0"/>
              <a:t> </a:t>
            </a:r>
            <a:r>
              <a:rPr lang="en-US" sz="2800" dirty="0" err="1"/>
              <a:t>laporan</a:t>
            </a:r>
            <a:r>
              <a:rPr lang="en-US" sz="2800" dirty="0"/>
              <a:t> </a:t>
            </a:r>
            <a:r>
              <a:rPr lang="en-US" sz="2800" dirty="0" err="1"/>
              <a:t>keuangan</a:t>
            </a:r>
            <a:endParaRPr lang="en-US" sz="2800" dirty="0"/>
          </a:p>
          <a:p>
            <a:pPr marL="342900" indent="-342900" algn="l">
              <a:buFont typeface="Wingdings" pitchFamily="2" charset="2"/>
              <a:buChar char="§"/>
            </a:pPr>
            <a:r>
              <a:rPr lang="en-US" sz="2800" b="1" dirty="0"/>
              <a:t>Adverse—</a:t>
            </a:r>
            <a:r>
              <a:rPr lang="en-US" sz="2800" dirty="0"/>
              <a:t>  </a:t>
            </a:r>
            <a:r>
              <a:rPr lang="en-US" sz="2800" dirty="0" err="1"/>
              <a:t>Laporan</a:t>
            </a:r>
            <a:r>
              <a:rPr lang="en-US" sz="2800" dirty="0"/>
              <a:t> </a:t>
            </a:r>
            <a:r>
              <a:rPr lang="en-US" sz="2800" dirty="0" err="1"/>
              <a:t>Keuangan</a:t>
            </a:r>
            <a:r>
              <a:rPr lang="en-US" sz="2800" dirty="0"/>
              <a:t> yang </a:t>
            </a:r>
            <a:r>
              <a:rPr lang="en-US" sz="2800" dirty="0" err="1"/>
              <a:t>telah</a:t>
            </a:r>
            <a:r>
              <a:rPr lang="en-US" sz="2800" dirty="0"/>
              <a:t> </a:t>
            </a:r>
            <a:r>
              <a:rPr lang="en-US" sz="2800" dirty="0" err="1"/>
              <a:t>disusun</a:t>
            </a:r>
            <a:r>
              <a:rPr lang="en-US" sz="2800" dirty="0"/>
              <a:t> </a:t>
            </a:r>
            <a:r>
              <a:rPr lang="en-US" sz="2800" dirty="0" err="1"/>
              <a:t>tidak</a:t>
            </a:r>
            <a:r>
              <a:rPr lang="en-US" sz="2800" dirty="0"/>
              <a:t> </a:t>
            </a:r>
            <a:r>
              <a:rPr lang="en-US" sz="2800" dirty="0" err="1"/>
              <a:t>sesuai</a:t>
            </a:r>
            <a:r>
              <a:rPr lang="en-US" sz="2800" dirty="0"/>
              <a:t> </a:t>
            </a:r>
            <a:r>
              <a:rPr lang="en-US" sz="2800" dirty="0" err="1"/>
              <a:t>dengan</a:t>
            </a:r>
            <a:r>
              <a:rPr lang="en-US" sz="2800" dirty="0"/>
              <a:t> </a:t>
            </a:r>
            <a:r>
              <a:rPr lang="en-US" sz="2800" dirty="0" err="1"/>
              <a:t>prinsip-prinsip</a:t>
            </a:r>
            <a:r>
              <a:rPr lang="en-US" sz="2800" dirty="0"/>
              <a:t> </a:t>
            </a:r>
            <a:r>
              <a:rPr lang="en-US" sz="2800" dirty="0" err="1"/>
              <a:t>akuntansi</a:t>
            </a:r>
            <a:endParaRPr lang="en-US" sz="2800" dirty="0"/>
          </a:p>
          <a:p>
            <a:pPr marL="342900" indent="-342900" algn="l">
              <a:buFont typeface="Wingdings" pitchFamily="2" charset="2"/>
              <a:buChar char="§"/>
            </a:pPr>
            <a:endParaRPr lang="en-US" sz="2800"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8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8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86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8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23850" y="692150"/>
            <a:ext cx="8497888" cy="5102225"/>
          </a:xfrm>
          <a:prstGeom prst="rect">
            <a:avLst/>
          </a:prstGeom>
          <a:noFill/>
          <a:ln w="9525">
            <a:noFill/>
            <a:miter lim="800000"/>
            <a:headEnd/>
            <a:tailEnd/>
          </a:ln>
          <a:effectLst/>
        </p:spPr>
        <p:txBody>
          <a:bodyPr>
            <a:spAutoFit/>
          </a:bodyPr>
          <a:lstStyle/>
          <a:p>
            <a:pPr>
              <a:spcBef>
                <a:spcPct val="50000"/>
              </a:spcBef>
            </a:pPr>
            <a:r>
              <a:rPr lang="en-US" sz="2400" b="1" dirty="0"/>
              <a:t>STANDAR AKUNTANSI KEUANGAN</a:t>
            </a:r>
          </a:p>
          <a:p>
            <a:pPr algn="just">
              <a:spcBef>
                <a:spcPct val="50000"/>
              </a:spcBef>
            </a:pPr>
            <a:r>
              <a:rPr lang="en-US" sz="1600" dirty="0" err="1"/>
              <a:t>Menciptakan</a:t>
            </a:r>
            <a:r>
              <a:rPr lang="en-US" sz="1600" dirty="0"/>
              <a:t> </a:t>
            </a:r>
            <a:r>
              <a:rPr lang="en-US" sz="1600" dirty="0" err="1"/>
              <a:t>metode</a:t>
            </a:r>
            <a:r>
              <a:rPr lang="en-US" sz="1600" dirty="0"/>
              <a:t> yang </a:t>
            </a:r>
            <a:r>
              <a:rPr lang="en-US" sz="1600" dirty="0" err="1"/>
              <a:t>seragam</a:t>
            </a:r>
            <a:r>
              <a:rPr lang="en-US" sz="1600" dirty="0"/>
              <a:t> </a:t>
            </a:r>
            <a:r>
              <a:rPr lang="en-US" sz="1600" dirty="0" err="1"/>
              <a:t>untuk</a:t>
            </a:r>
            <a:r>
              <a:rPr lang="en-US" sz="1600" dirty="0"/>
              <a:t> </a:t>
            </a:r>
            <a:r>
              <a:rPr lang="en-US" sz="1600" dirty="0" err="1"/>
              <a:t>menyajikan</a:t>
            </a:r>
            <a:r>
              <a:rPr lang="en-US" sz="1600" dirty="0"/>
              <a:t> </a:t>
            </a:r>
            <a:r>
              <a:rPr lang="en-US" sz="1600" dirty="0" err="1"/>
              <a:t>informasi</a:t>
            </a:r>
            <a:r>
              <a:rPr lang="en-US" sz="1600" dirty="0"/>
              <a:t>, </a:t>
            </a:r>
            <a:r>
              <a:rPr lang="en-US" sz="1600" dirty="0" err="1"/>
              <a:t>sehingga</a:t>
            </a:r>
            <a:r>
              <a:rPr lang="en-US" sz="1600" dirty="0"/>
              <a:t> </a:t>
            </a:r>
            <a:r>
              <a:rPr lang="en-US" sz="1600" dirty="0" err="1"/>
              <a:t>laporan</a:t>
            </a:r>
            <a:r>
              <a:rPr lang="en-US" sz="1600" dirty="0"/>
              <a:t> </a:t>
            </a:r>
            <a:r>
              <a:rPr lang="en-US" sz="1600" dirty="0" err="1"/>
              <a:t>keuangan</a:t>
            </a:r>
            <a:r>
              <a:rPr lang="en-US" sz="1600" dirty="0"/>
              <a:t> </a:t>
            </a:r>
            <a:r>
              <a:rPr lang="en-US" sz="1600" dirty="0" err="1"/>
              <a:t>dari</a:t>
            </a:r>
            <a:r>
              <a:rPr lang="en-US" sz="1600" dirty="0"/>
              <a:t> </a:t>
            </a:r>
            <a:r>
              <a:rPr lang="en-US" sz="1600" dirty="0" err="1"/>
              <a:t>berbagai</a:t>
            </a:r>
            <a:r>
              <a:rPr lang="en-US" sz="1600" dirty="0"/>
              <a:t> </a:t>
            </a:r>
            <a:r>
              <a:rPr lang="en-US" sz="1600" dirty="0" err="1"/>
              <a:t>perusahaan</a:t>
            </a:r>
            <a:r>
              <a:rPr lang="en-US" sz="1600" dirty="0"/>
              <a:t> yang </a:t>
            </a:r>
            <a:r>
              <a:rPr lang="en-US" sz="1600" dirty="0" err="1"/>
              <a:t>berbeda</a:t>
            </a:r>
            <a:r>
              <a:rPr lang="en-US" sz="1600" dirty="0"/>
              <a:t> </a:t>
            </a:r>
            <a:r>
              <a:rPr lang="en-US" sz="1600" dirty="0" err="1"/>
              <a:t>dapat</a:t>
            </a:r>
            <a:r>
              <a:rPr lang="en-US" sz="1600" dirty="0"/>
              <a:t> </a:t>
            </a:r>
            <a:r>
              <a:rPr lang="en-US" sz="1600" dirty="0" err="1"/>
              <a:t>dibandingkan</a:t>
            </a:r>
            <a:r>
              <a:rPr lang="en-US" sz="1600" dirty="0"/>
              <a:t> </a:t>
            </a:r>
            <a:r>
              <a:rPr lang="en-US" sz="1600" dirty="0" err="1"/>
              <a:t>dengan</a:t>
            </a:r>
            <a:r>
              <a:rPr lang="en-US" sz="1600" dirty="0"/>
              <a:t> </a:t>
            </a:r>
            <a:r>
              <a:rPr lang="en-US" sz="1600" dirty="0" err="1"/>
              <a:t>lebih</a:t>
            </a:r>
            <a:r>
              <a:rPr lang="en-US" sz="1600" dirty="0"/>
              <a:t> </a:t>
            </a:r>
            <a:r>
              <a:rPr lang="en-US" sz="1600" dirty="0" err="1"/>
              <a:t>mudah</a:t>
            </a:r>
            <a:endParaRPr lang="en-US" sz="1600" dirty="0"/>
          </a:p>
          <a:p>
            <a:pPr algn="just">
              <a:spcBef>
                <a:spcPct val="50000"/>
              </a:spcBef>
            </a:pPr>
            <a:r>
              <a:rPr lang="en-US" sz="1600" dirty="0" err="1"/>
              <a:t>kumpulan</a:t>
            </a:r>
            <a:r>
              <a:rPr lang="en-US" sz="1600" dirty="0"/>
              <a:t> </a:t>
            </a:r>
            <a:r>
              <a:rPr lang="en-US" sz="1600" dirty="0" err="1"/>
              <a:t>konsep</a:t>
            </a:r>
            <a:r>
              <a:rPr lang="en-US" sz="1600" dirty="0"/>
              <a:t>, </a:t>
            </a:r>
            <a:r>
              <a:rPr lang="en-US" sz="1600" dirty="0" err="1"/>
              <a:t>standar</a:t>
            </a:r>
            <a:r>
              <a:rPr lang="en-US" sz="1600" dirty="0"/>
              <a:t>, </a:t>
            </a:r>
            <a:r>
              <a:rPr lang="en-US" sz="1600" dirty="0" err="1"/>
              <a:t>prosedur</a:t>
            </a:r>
            <a:r>
              <a:rPr lang="en-US" sz="1600" dirty="0"/>
              <a:t>, </a:t>
            </a:r>
            <a:r>
              <a:rPr lang="en-US" sz="1600" dirty="0" err="1"/>
              <a:t>metode</a:t>
            </a:r>
            <a:r>
              <a:rPr lang="en-US" sz="1600" dirty="0"/>
              <a:t>, </a:t>
            </a:r>
            <a:r>
              <a:rPr lang="en-US" sz="1600" dirty="0" err="1"/>
              <a:t>konvensi</a:t>
            </a:r>
            <a:r>
              <a:rPr lang="en-US" sz="1600" dirty="0"/>
              <a:t>, </a:t>
            </a:r>
            <a:r>
              <a:rPr lang="en-US" sz="1600" dirty="0" err="1"/>
              <a:t>kebiasaan</a:t>
            </a:r>
            <a:r>
              <a:rPr lang="en-US" sz="1600" dirty="0"/>
              <a:t> </a:t>
            </a:r>
            <a:r>
              <a:rPr lang="en-US" sz="1600" dirty="0" err="1"/>
              <a:t>dan</a:t>
            </a:r>
            <a:r>
              <a:rPr lang="en-US" sz="1600" dirty="0"/>
              <a:t> </a:t>
            </a:r>
            <a:r>
              <a:rPr lang="en-US" sz="1600" dirty="0" err="1"/>
              <a:t>praktik</a:t>
            </a:r>
            <a:r>
              <a:rPr lang="en-US" sz="1600" dirty="0"/>
              <a:t> yang </a:t>
            </a:r>
            <a:r>
              <a:rPr lang="en-US" sz="1600" dirty="0" err="1"/>
              <a:t>dipilih</a:t>
            </a:r>
            <a:r>
              <a:rPr lang="en-US" sz="1600" dirty="0"/>
              <a:t> </a:t>
            </a:r>
            <a:r>
              <a:rPr lang="en-US" sz="1600" dirty="0" err="1"/>
              <a:t>dan</a:t>
            </a:r>
            <a:r>
              <a:rPr lang="en-US" sz="1600" dirty="0"/>
              <a:t> </a:t>
            </a:r>
            <a:r>
              <a:rPr lang="en-US" sz="1600" dirty="0" err="1"/>
              <a:t>dianggap</a:t>
            </a:r>
            <a:r>
              <a:rPr lang="en-US" sz="1600" dirty="0"/>
              <a:t> </a:t>
            </a:r>
            <a:r>
              <a:rPr lang="en-US" sz="1600" dirty="0" err="1"/>
              <a:t>berterima</a:t>
            </a:r>
            <a:r>
              <a:rPr lang="en-US" sz="1600" dirty="0"/>
              <a:t> </a:t>
            </a:r>
            <a:r>
              <a:rPr lang="en-US" sz="1600" dirty="0" err="1"/>
              <a:t>umum</a:t>
            </a:r>
            <a:r>
              <a:rPr lang="en-US" sz="1600" dirty="0"/>
              <a:t> </a:t>
            </a:r>
            <a:r>
              <a:rPr lang="en-US" sz="1600" dirty="0" err="1"/>
              <a:t>disebut</a:t>
            </a:r>
            <a:r>
              <a:rPr lang="en-US" sz="1600" dirty="0"/>
              <a:t>: </a:t>
            </a:r>
            <a:r>
              <a:rPr lang="en-US" sz="1600" i="1" dirty="0"/>
              <a:t>Generally Accepted Accounting Principles</a:t>
            </a:r>
            <a:r>
              <a:rPr lang="en-US" sz="1600" dirty="0"/>
              <a:t> (GAAP)</a:t>
            </a:r>
          </a:p>
          <a:p>
            <a:pPr algn="just">
              <a:spcBef>
                <a:spcPct val="50000"/>
              </a:spcBef>
            </a:pPr>
            <a:r>
              <a:rPr lang="en-US" sz="1600" dirty="0" err="1"/>
              <a:t>Badan</a:t>
            </a:r>
            <a:r>
              <a:rPr lang="en-US" sz="1600" dirty="0"/>
              <a:t> yang </a:t>
            </a:r>
            <a:r>
              <a:rPr lang="en-US" sz="1600" dirty="0" err="1"/>
              <a:t>membuat</a:t>
            </a:r>
            <a:r>
              <a:rPr lang="en-US" sz="1600" dirty="0"/>
              <a:t> </a:t>
            </a:r>
            <a:r>
              <a:rPr lang="en-US" sz="1600" dirty="0" err="1"/>
              <a:t>standar</a:t>
            </a:r>
            <a:r>
              <a:rPr lang="en-US" sz="1600" dirty="0"/>
              <a:t> </a:t>
            </a:r>
            <a:r>
              <a:rPr lang="en-US" sz="1600" dirty="0" err="1"/>
              <a:t>akuntansi</a:t>
            </a:r>
            <a:r>
              <a:rPr lang="en-US" sz="1600" dirty="0"/>
              <a:t> </a:t>
            </a:r>
            <a:r>
              <a:rPr lang="en-US" sz="1600" dirty="0" err="1"/>
              <a:t>keuangan</a:t>
            </a:r>
            <a:r>
              <a:rPr lang="en-US" sz="1600" dirty="0"/>
              <a:t> </a:t>
            </a:r>
            <a:r>
              <a:rPr lang="en-US" sz="1600" dirty="0" err="1"/>
              <a:t>di</a:t>
            </a:r>
            <a:r>
              <a:rPr lang="en-US" sz="1600" dirty="0"/>
              <a:t> </a:t>
            </a:r>
            <a:r>
              <a:rPr lang="en-US" sz="1600" dirty="0" err="1"/>
              <a:t>Amerika</a:t>
            </a:r>
            <a:r>
              <a:rPr lang="en-US" sz="1600" dirty="0"/>
              <a:t> </a:t>
            </a:r>
            <a:r>
              <a:rPr lang="en-US" sz="1600" dirty="0" err="1"/>
              <a:t>Serikat</a:t>
            </a:r>
            <a:r>
              <a:rPr lang="en-US" sz="1600" dirty="0"/>
              <a:t>:</a:t>
            </a:r>
          </a:p>
          <a:p>
            <a:pPr algn="just">
              <a:spcBef>
                <a:spcPct val="50000"/>
              </a:spcBef>
            </a:pPr>
            <a:r>
              <a:rPr lang="en-US" sz="1600" i="1" dirty="0"/>
              <a:t>Financial Accounting Standard Board</a:t>
            </a:r>
            <a:r>
              <a:rPr lang="en-US" sz="1600" dirty="0"/>
              <a:t> (FASB) </a:t>
            </a:r>
            <a:r>
              <a:rPr lang="en-US" sz="1600" dirty="0" err="1"/>
              <a:t>berdiri</a:t>
            </a:r>
            <a:r>
              <a:rPr lang="en-US" sz="1600" dirty="0"/>
              <a:t> </a:t>
            </a:r>
            <a:r>
              <a:rPr lang="en-US" sz="1600" dirty="0" err="1"/>
              <a:t>tahun</a:t>
            </a:r>
            <a:r>
              <a:rPr lang="en-US" sz="1600" dirty="0"/>
              <a:t> 1973 </a:t>
            </a:r>
            <a:r>
              <a:rPr lang="en-US" sz="1600" dirty="0" err="1"/>
              <a:t>menggantikan</a:t>
            </a:r>
            <a:r>
              <a:rPr lang="en-US" sz="1600" dirty="0"/>
              <a:t> </a:t>
            </a:r>
            <a:r>
              <a:rPr lang="en-US" sz="1600" i="1" dirty="0"/>
              <a:t>American Principles Board</a:t>
            </a:r>
            <a:r>
              <a:rPr lang="en-US" sz="1600" dirty="0"/>
              <a:t> (APB) </a:t>
            </a:r>
            <a:r>
              <a:rPr lang="en-US" sz="1600" dirty="0" err="1"/>
              <a:t>sebuah</a:t>
            </a:r>
            <a:r>
              <a:rPr lang="en-US" sz="1600" dirty="0"/>
              <a:t> </a:t>
            </a:r>
            <a:r>
              <a:rPr lang="en-US" sz="1600" dirty="0" err="1"/>
              <a:t>lembaga</a:t>
            </a:r>
            <a:r>
              <a:rPr lang="en-US" sz="1600" dirty="0"/>
              <a:t> </a:t>
            </a:r>
            <a:r>
              <a:rPr lang="en-US" sz="1600" dirty="0" err="1"/>
              <a:t>swasta</a:t>
            </a:r>
            <a:r>
              <a:rPr lang="en-US" sz="1600" dirty="0"/>
              <a:t> yang </a:t>
            </a:r>
            <a:r>
              <a:rPr lang="en-US" sz="1600" dirty="0" err="1"/>
              <a:t>bertanggung</a:t>
            </a:r>
            <a:r>
              <a:rPr lang="en-US" sz="1600" dirty="0"/>
              <a:t> </a:t>
            </a:r>
            <a:r>
              <a:rPr lang="en-US" sz="1600" dirty="0" err="1"/>
              <a:t>jawab</a:t>
            </a:r>
            <a:r>
              <a:rPr lang="en-US" sz="1600" dirty="0"/>
              <a:t> </a:t>
            </a:r>
            <a:r>
              <a:rPr lang="en-US" sz="1600" dirty="0" err="1"/>
              <a:t>untuk</a:t>
            </a:r>
            <a:r>
              <a:rPr lang="en-US" sz="1600" dirty="0"/>
              <a:t> </a:t>
            </a:r>
            <a:r>
              <a:rPr lang="en-US" sz="1600" dirty="0" err="1"/>
              <a:t>pembentukan</a:t>
            </a:r>
            <a:r>
              <a:rPr lang="en-US" sz="1600" dirty="0"/>
              <a:t> </a:t>
            </a:r>
            <a:r>
              <a:rPr lang="en-US" sz="1600" dirty="0" err="1"/>
              <a:t>standar</a:t>
            </a:r>
            <a:r>
              <a:rPr lang="en-US" sz="1600" dirty="0"/>
              <a:t> </a:t>
            </a:r>
            <a:r>
              <a:rPr lang="en-US" sz="1600" dirty="0" err="1"/>
              <a:t>akuntansi</a:t>
            </a:r>
            <a:r>
              <a:rPr lang="en-US" sz="1600" dirty="0"/>
              <a:t> </a:t>
            </a:r>
            <a:r>
              <a:rPr lang="en-US" sz="1600" dirty="0" err="1"/>
              <a:t>di</a:t>
            </a:r>
            <a:r>
              <a:rPr lang="en-US" sz="1600" dirty="0"/>
              <a:t> </a:t>
            </a:r>
            <a:r>
              <a:rPr lang="en-US" sz="1600" dirty="0" err="1"/>
              <a:t>Amerika</a:t>
            </a:r>
            <a:r>
              <a:rPr lang="en-US" sz="1600" dirty="0"/>
              <a:t> </a:t>
            </a:r>
            <a:r>
              <a:rPr lang="en-US" sz="1600" dirty="0" err="1"/>
              <a:t>Serikat</a:t>
            </a:r>
            <a:r>
              <a:rPr lang="en-US" sz="1600" dirty="0"/>
              <a:t>. </a:t>
            </a:r>
            <a:r>
              <a:rPr lang="en-US" sz="1600" dirty="0" err="1"/>
              <a:t>Produk</a:t>
            </a:r>
            <a:r>
              <a:rPr lang="en-US" sz="1600" dirty="0"/>
              <a:t> FASB </a:t>
            </a:r>
            <a:r>
              <a:rPr lang="en-US" sz="1600" dirty="0" err="1"/>
              <a:t>adalah</a:t>
            </a:r>
            <a:r>
              <a:rPr lang="en-US" sz="1600" dirty="0"/>
              <a:t> </a:t>
            </a:r>
            <a:r>
              <a:rPr lang="en-US" sz="1600" dirty="0" err="1"/>
              <a:t>Publikasi</a:t>
            </a:r>
            <a:r>
              <a:rPr lang="en-US" sz="1600" dirty="0"/>
              <a:t> </a:t>
            </a:r>
            <a:r>
              <a:rPr lang="en-US" sz="1600" dirty="0" err="1"/>
              <a:t>Pernyataan</a:t>
            </a:r>
            <a:r>
              <a:rPr lang="en-US" sz="1600" dirty="0"/>
              <a:t> </a:t>
            </a:r>
            <a:r>
              <a:rPr lang="en-US" sz="1600" dirty="0" err="1"/>
              <a:t>Standar</a:t>
            </a:r>
            <a:r>
              <a:rPr lang="en-US" sz="1600" dirty="0"/>
              <a:t> </a:t>
            </a:r>
            <a:r>
              <a:rPr lang="en-US" sz="1600" dirty="0" err="1"/>
              <a:t>Akuntansi</a:t>
            </a:r>
            <a:r>
              <a:rPr lang="en-US" sz="1600" dirty="0"/>
              <a:t> </a:t>
            </a:r>
            <a:r>
              <a:rPr lang="en-US" sz="1600" dirty="0" err="1"/>
              <a:t>Keuangan</a:t>
            </a:r>
            <a:r>
              <a:rPr lang="en-US" sz="1600" dirty="0"/>
              <a:t> </a:t>
            </a:r>
            <a:r>
              <a:rPr lang="en-US" sz="1600" i="1" dirty="0"/>
              <a:t>(Statements of Financial Accounting Standards).</a:t>
            </a:r>
          </a:p>
          <a:p>
            <a:pPr algn="just">
              <a:spcBef>
                <a:spcPct val="50000"/>
              </a:spcBef>
            </a:pPr>
            <a:r>
              <a:rPr lang="en-US" sz="1600" dirty="0" err="1"/>
              <a:t>Organisasi</a:t>
            </a:r>
            <a:r>
              <a:rPr lang="en-US" sz="1600" dirty="0"/>
              <a:t> lain yang </a:t>
            </a:r>
            <a:r>
              <a:rPr lang="en-US" sz="1600" dirty="0" err="1"/>
              <a:t>penting</a:t>
            </a:r>
            <a:r>
              <a:rPr lang="en-US" sz="1600" dirty="0"/>
              <a:t> </a:t>
            </a:r>
            <a:r>
              <a:rPr lang="en-US" sz="1600" dirty="0" err="1"/>
              <a:t>dalam</a:t>
            </a:r>
            <a:r>
              <a:rPr lang="en-US" sz="1600" dirty="0"/>
              <a:t> </a:t>
            </a:r>
            <a:r>
              <a:rPr lang="en-US" sz="1600" dirty="0" err="1"/>
              <a:t>pelaporan</a:t>
            </a:r>
            <a:r>
              <a:rPr lang="en-US" sz="1600" dirty="0"/>
              <a:t> </a:t>
            </a:r>
            <a:r>
              <a:rPr lang="en-US" sz="1600" dirty="0" err="1"/>
              <a:t>keuangan</a:t>
            </a:r>
            <a:r>
              <a:rPr lang="en-US" sz="1600" dirty="0"/>
              <a:t>:</a:t>
            </a:r>
          </a:p>
          <a:p>
            <a:pPr algn="just">
              <a:spcBef>
                <a:spcPct val="50000"/>
              </a:spcBef>
            </a:pPr>
            <a:r>
              <a:rPr lang="en-US" sz="1600" dirty="0"/>
              <a:t>SEC (</a:t>
            </a:r>
            <a:r>
              <a:rPr lang="en-US" sz="1600" i="1" dirty="0"/>
              <a:t>Securities and Exchange </a:t>
            </a:r>
            <a:r>
              <a:rPr lang="en-US" sz="1600" i="1" dirty="0" err="1"/>
              <a:t>Commision</a:t>
            </a:r>
            <a:r>
              <a:rPr lang="en-US" sz="1600" dirty="0"/>
              <a:t>) </a:t>
            </a:r>
            <a:r>
              <a:rPr lang="en-US" sz="1600" dirty="0" err="1"/>
              <a:t>dibentuk</a:t>
            </a:r>
            <a:r>
              <a:rPr lang="en-US" sz="1600" dirty="0"/>
              <a:t> </a:t>
            </a:r>
            <a:r>
              <a:rPr lang="en-US" sz="1600" dirty="0" err="1"/>
              <a:t>tahun</a:t>
            </a:r>
            <a:r>
              <a:rPr lang="en-US" sz="1600" dirty="0"/>
              <a:t> 1934 </a:t>
            </a:r>
            <a:r>
              <a:rPr lang="en-US" sz="1600" dirty="0" err="1"/>
              <a:t>dengan</a:t>
            </a:r>
            <a:r>
              <a:rPr lang="en-US" sz="1600" dirty="0"/>
              <a:t> </a:t>
            </a:r>
            <a:r>
              <a:rPr lang="en-US" sz="1600" dirty="0" err="1"/>
              <a:t>tugas</a:t>
            </a:r>
            <a:r>
              <a:rPr lang="en-US" sz="1600" dirty="0"/>
              <a:t> </a:t>
            </a:r>
            <a:r>
              <a:rPr lang="en-US" sz="1600" dirty="0" err="1"/>
              <a:t>utama</a:t>
            </a:r>
            <a:r>
              <a:rPr lang="en-US" sz="1600" dirty="0"/>
              <a:t> </a:t>
            </a:r>
            <a:r>
              <a:rPr lang="en-US" sz="1600" dirty="0" err="1"/>
              <a:t>mengatur</a:t>
            </a:r>
            <a:r>
              <a:rPr lang="en-US" sz="1600" dirty="0"/>
              <a:t> </a:t>
            </a:r>
            <a:r>
              <a:rPr lang="en-US" sz="1600" dirty="0" err="1"/>
              <a:t>penawaran</a:t>
            </a:r>
            <a:r>
              <a:rPr lang="en-US" sz="1600" dirty="0"/>
              <a:t> </a:t>
            </a:r>
            <a:r>
              <a:rPr lang="en-US" sz="1600" dirty="0" err="1"/>
              <a:t>dan</a:t>
            </a:r>
            <a:r>
              <a:rPr lang="en-US" sz="1600" dirty="0"/>
              <a:t> </a:t>
            </a:r>
            <a:r>
              <a:rPr lang="en-US" sz="1600" dirty="0" err="1"/>
              <a:t>perdagangan</a:t>
            </a:r>
            <a:r>
              <a:rPr lang="en-US" sz="1600" dirty="0"/>
              <a:t> </a:t>
            </a:r>
            <a:r>
              <a:rPr lang="en-US" sz="1600" dirty="0" err="1"/>
              <a:t>efek</a:t>
            </a:r>
            <a:r>
              <a:rPr lang="en-US" sz="1600" dirty="0"/>
              <a:t> </a:t>
            </a:r>
            <a:r>
              <a:rPr lang="en-US" sz="1600" dirty="0" err="1"/>
              <a:t>oleh</a:t>
            </a:r>
            <a:r>
              <a:rPr lang="en-US" sz="1600" dirty="0"/>
              <a:t> </a:t>
            </a:r>
            <a:r>
              <a:rPr lang="en-US" sz="1600" dirty="0" err="1"/>
              <a:t>perusahaan</a:t>
            </a:r>
            <a:r>
              <a:rPr lang="en-US" sz="1600" dirty="0"/>
              <a:t> </a:t>
            </a:r>
            <a:r>
              <a:rPr lang="en-US" sz="1600" dirty="0" err="1"/>
              <a:t>kepada</a:t>
            </a:r>
            <a:r>
              <a:rPr lang="en-US" sz="1600" dirty="0"/>
              <a:t> </a:t>
            </a:r>
            <a:r>
              <a:rPr lang="en-US" sz="1600" dirty="0" err="1"/>
              <a:t>masyarakat</a:t>
            </a:r>
            <a:endParaRPr lang="en-US" sz="1600" dirty="0"/>
          </a:p>
          <a:p>
            <a:pPr algn="just">
              <a:spcBef>
                <a:spcPct val="50000"/>
              </a:spcBef>
            </a:pPr>
            <a:r>
              <a:rPr lang="en-US" sz="1600" dirty="0"/>
              <a:t>AICPA (American Institute of Certified Public Accounting) </a:t>
            </a:r>
            <a:r>
              <a:rPr lang="en-US" sz="1600" dirty="0" err="1"/>
              <a:t>merupakan</a:t>
            </a:r>
            <a:r>
              <a:rPr lang="en-US" sz="1600" dirty="0"/>
              <a:t> </a:t>
            </a:r>
            <a:r>
              <a:rPr lang="en-US" sz="1600" dirty="0" err="1"/>
              <a:t>organisasi</a:t>
            </a:r>
            <a:r>
              <a:rPr lang="en-US" sz="1600" dirty="0"/>
              <a:t> </a:t>
            </a:r>
            <a:r>
              <a:rPr lang="en-US" sz="1600" dirty="0" err="1"/>
              <a:t>profesional</a:t>
            </a:r>
            <a:r>
              <a:rPr lang="en-US" sz="1600" dirty="0"/>
              <a:t> </a:t>
            </a:r>
            <a:r>
              <a:rPr lang="en-US" sz="1600" dirty="0" err="1"/>
              <a:t>dari</a:t>
            </a:r>
            <a:r>
              <a:rPr lang="en-US" sz="1600" dirty="0"/>
              <a:t> </a:t>
            </a:r>
            <a:r>
              <a:rPr lang="en-US" sz="1600" dirty="0" err="1"/>
              <a:t>para</a:t>
            </a:r>
            <a:r>
              <a:rPr lang="en-US" sz="1600" dirty="0"/>
              <a:t> </a:t>
            </a:r>
            <a:r>
              <a:rPr lang="en-US" sz="1600" dirty="0" err="1"/>
              <a:t>akuntan</a:t>
            </a:r>
            <a:r>
              <a:rPr lang="en-US" sz="1600" dirty="0"/>
              <a:t> </a:t>
            </a:r>
            <a:r>
              <a:rPr lang="en-US" sz="1600" dirty="0" err="1"/>
              <a:t>publik</a:t>
            </a:r>
            <a:r>
              <a:rPr lang="en-US" sz="1600" dirty="0"/>
              <a:t> yang </a:t>
            </a:r>
            <a:r>
              <a:rPr lang="en-US" sz="1600" dirty="0" err="1"/>
              <a:t>tersertifikasi</a:t>
            </a:r>
            <a:endParaRPr lang="en-US" sz="1600" dirty="0"/>
          </a:p>
          <a:p>
            <a:pPr algn="just">
              <a:spcBef>
                <a:spcPct val="50000"/>
              </a:spcBef>
            </a:pPr>
            <a:endParaRPr lang="en-US" sz="16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457200"/>
            <a:ext cx="8229600" cy="560388"/>
          </a:xfrm>
          <a:solidFill>
            <a:srgbClr val="FF0000"/>
          </a:solidFill>
          <a:ln cap="flat"/>
        </p:spPr>
        <p:txBody>
          <a:bodyPr/>
          <a:lstStyle/>
          <a:p>
            <a:pPr marL="109538" algn="ctr">
              <a:defRPr/>
            </a:pPr>
            <a:r>
              <a:rPr lang="en-US" sz="3000" i="1" dirty="0" err="1" smtClean="0">
                <a:latin typeface="Comic Sans MS" pitchFamily="66" charset="0"/>
              </a:rPr>
              <a:t>Pihak</a:t>
            </a:r>
            <a:r>
              <a:rPr lang="en-US" sz="3000" i="1" dirty="0" smtClean="0">
                <a:latin typeface="Comic Sans MS" pitchFamily="66" charset="0"/>
              </a:rPr>
              <a:t> yang </a:t>
            </a:r>
            <a:r>
              <a:rPr lang="en-US" sz="3000" i="1" dirty="0" err="1" smtClean="0">
                <a:latin typeface="Comic Sans MS" pitchFamily="66" charset="0"/>
              </a:rPr>
              <a:t>Terlibat</a:t>
            </a:r>
            <a:r>
              <a:rPr lang="en-US" sz="3000" i="1" dirty="0" smtClean="0">
                <a:latin typeface="Comic Sans MS" pitchFamily="66" charset="0"/>
              </a:rPr>
              <a:t> </a:t>
            </a:r>
            <a:r>
              <a:rPr lang="en-US" sz="3000" i="1" dirty="0" err="1" smtClean="0">
                <a:latin typeface="Comic Sans MS" pitchFamily="66" charset="0"/>
              </a:rPr>
              <a:t>Menetapkan</a:t>
            </a:r>
            <a:r>
              <a:rPr lang="en-US" sz="3000" i="1" dirty="0" smtClean="0">
                <a:latin typeface="Comic Sans MS" pitchFamily="66" charset="0"/>
              </a:rPr>
              <a:t> </a:t>
            </a:r>
            <a:r>
              <a:rPr lang="en-US" sz="3000" i="1" dirty="0" err="1" smtClean="0">
                <a:latin typeface="Comic Sans MS" pitchFamily="66" charset="0"/>
              </a:rPr>
              <a:t>Standar</a:t>
            </a:r>
            <a:endParaRPr lang="en-US" sz="3000" i="1" dirty="0" smtClean="0">
              <a:latin typeface="Comic Sans MS" pitchFamily="66" charset="0"/>
            </a:endParaRPr>
          </a:p>
        </p:txBody>
      </p:sp>
      <p:sp>
        <p:nvSpPr>
          <p:cNvPr id="165891" name="Text Box 3"/>
          <p:cNvSpPr txBox="1">
            <a:spLocks noChangeArrowheads="1"/>
          </p:cNvSpPr>
          <p:nvPr/>
        </p:nvSpPr>
        <p:spPr bwMode="auto">
          <a:xfrm>
            <a:off x="609600" y="1524000"/>
            <a:ext cx="8229600" cy="3067050"/>
          </a:xfrm>
          <a:prstGeom prst="rect">
            <a:avLst/>
          </a:prstGeom>
          <a:noFill/>
          <a:ln w="28575" cap="sq">
            <a:noFill/>
            <a:miter lim="800000"/>
            <a:headEnd type="none" w="sm" len="sm"/>
            <a:tailEnd type="none" w="sm" len="sm"/>
          </a:ln>
          <a:effectLst/>
        </p:spPr>
        <p:txBody>
          <a:bodyPr>
            <a:spAutoFit/>
          </a:bodyPr>
          <a:lstStyle/>
          <a:p>
            <a:pPr marL="457200" indent="-457200" algn="l">
              <a:lnSpc>
                <a:spcPct val="115000"/>
              </a:lnSpc>
              <a:buSzPct val="75000"/>
              <a:defRPr/>
            </a:pPr>
            <a:r>
              <a:rPr lang="en-US" sz="2800" b="1" dirty="0" err="1">
                <a:effectLst>
                  <a:outerShdw blurRad="38100" dist="38100" dir="2700000" algn="tl">
                    <a:srgbClr val="C0C0C0"/>
                  </a:outerShdw>
                </a:effectLst>
                <a:latin typeface="Comic Sans MS" pitchFamily="66" charset="0"/>
              </a:rPr>
              <a:t>Empat</a:t>
            </a:r>
            <a:r>
              <a:rPr lang="en-US" sz="2800" b="1" dirty="0">
                <a:effectLst>
                  <a:outerShdw blurRad="38100" dist="38100" dir="2700000" algn="tl">
                    <a:srgbClr val="C0C0C0"/>
                  </a:outerShdw>
                </a:effectLst>
                <a:latin typeface="Comic Sans MS" pitchFamily="66" charset="0"/>
              </a:rPr>
              <a:t> </a:t>
            </a:r>
            <a:r>
              <a:rPr lang="en-US" sz="2800" b="1" dirty="0" err="1">
                <a:effectLst>
                  <a:outerShdw blurRad="38100" dist="38100" dir="2700000" algn="tl">
                    <a:srgbClr val="C0C0C0"/>
                  </a:outerShdw>
                </a:effectLst>
                <a:latin typeface="Comic Sans MS" pitchFamily="66" charset="0"/>
              </a:rPr>
              <a:t>organisasi</a:t>
            </a:r>
            <a:r>
              <a:rPr lang="en-US" sz="2800" b="1" dirty="0">
                <a:effectLst>
                  <a:outerShdw blurRad="38100" dist="38100" dir="2700000" algn="tl">
                    <a:srgbClr val="C0C0C0"/>
                  </a:outerShdw>
                </a:effectLst>
                <a:latin typeface="Comic Sans MS" pitchFamily="66" charset="0"/>
              </a:rPr>
              <a:t>:</a:t>
            </a:r>
          </a:p>
          <a:p>
            <a:pPr marL="457200" indent="-457200" algn="l">
              <a:lnSpc>
                <a:spcPct val="115000"/>
              </a:lnSpc>
              <a:spcBef>
                <a:spcPct val="30000"/>
              </a:spcBef>
              <a:buSzPct val="75000"/>
              <a:buFontTx/>
              <a:buChar char="•"/>
              <a:defRPr/>
            </a:pPr>
            <a:r>
              <a:rPr lang="en-US" sz="2600" dirty="0">
                <a:latin typeface="Comic Sans MS" pitchFamily="66" charset="0"/>
              </a:rPr>
              <a:t>Securities and Exchange Commission (SEC)</a:t>
            </a:r>
          </a:p>
          <a:p>
            <a:pPr marL="457200" indent="-457200" algn="l">
              <a:lnSpc>
                <a:spcPct val="115000"/>
              </a:lnSpc>
              <a:buSzPct val="75000"/>
              <a:buFontTx/>
              <a:buChar char="•"/>
              <a:defRPr/>
            </a:pPr>
            <a:r>
              <a:rPr lang="en-US" sz="2600" dirty="0">
                <a:latin typeface="Comic Sans MS" pitchFamily="66" charset="0"/>
              </a:rPr>
              <a:t>American Institute of Certified Public Accountants (AICPA)</a:t>
            </a:r>
          </a:p>
          <a:p>
            <a:pPr marL="457200" indent="-457200" algn="l">
              <a:lnSpc>
                <a:spcPct val="115000"/>
              </a:lnSpc>
              <a:spcBef>
                <a:spcPct val="10000"/>
              </a:spcBef>
              <a:buSzPct val="75000"/>
              <a:buFontTx/>
              <a:buChar char="•"/>
              <a:defRPr/>
            </a:pPr>
            <a:r>
              <a:rPr lang="en-US" sz="2600" dirty="0">
                <a:latin typeface="Comic Sans MS" pitchFamily="66" charset="0"/>
              </a:rPr>
              <a:t>Financial Accounting Standards Board (FASB)</a:t>
            </a:r>
          </a:p>
          <a:p>
            <a:pPr marL="457200" indent="-457200" algn="l">
              <a:lnSpc>
                <a:spcPct val="115000"/>
              </a:lnSpc>
              <a:spcBef>
                <a:spcPct val="10000"/>
              </a:spcBef>
              <a:buSzPct val="75000"/>
              <a:buFontTx/>
              <a:buChar char="•"/>
              <a:defRPr/>
            </a:pPr>
            <a:r>
              <a:rPr lang="en-US" sz="2600" dirty="0">
                <a:latin typeface="Comic Sans MS" pitchFamily="66" charset="0"/>
              </a:rPr>
              <a:t>Government Accounting Standards Board (GASB)</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ChangeArrowheads="1"/>
          </p:cNvSpPr>
          <p:nvPr/>
        </p:nvSpPr>
        <p:spPr bwMode="auto">
          <a:xfrm>
            <a:off x="4643438" y="4581525"/>
            <a:ext cx="3600450" cy="1295400"/>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4099" name="Rectangle 15"/>
          <p:cNvSpPr>
            <a:spLocks noChangeArrowheads="1"/>
          </p:cNvSpPr>
          <p:nvPr/>
        </p:nvSpPr>
        <p:spPr bwMode="auto">
          <a:xfrm>
            <a:off x="684213" y="4581525"/>
            <a:ext cx="3527425" cy="1295400"/>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4100" name="Rectangle 14"/>
          <p:cNvSpPr>
            <a:spLocks noChangeArrowheads="1"/>
          </p:cNvSpPr>
          <p:nvPr/>
        </p:nvSpPr>
        <p:spPr bwMode="auto">
          <a:xfrm>
            <a:off x="4716463" y="1557338"/>
            <a:ext cx="3959225" cy="1871662"/>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4101" name="Rectangle 13"/>
          <p:cNvSpPr>
            <a:spLocks noChangeArrowheads="1"/>
          </p:cNvSpPr>
          <p:nvPr/>
        </p:nvSpPr>
        <p:spPr bwMode="auto">
          <a:xfrm>
            <a:off x="539750" y="1557338"/>
            <a:ext cx="4032250" cy="237648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4102" name="Rectangle 2"/>
          <p:cNvSpPr>
            <a:spLocks noGrp="1" noChangeArrowheads="1"/>
          </p:cNvSpPr>
          <p:nvPr>
            <p:ph type="title"/>
          </p:nvPr>
        </p:nvSpPr>
        <p:spPr>
          <a:xfrm>
            <a:off x="457200" y="457200"/>
            <a:ext cx="8229600" cy="523875"/>
          </a:xfrm>
        </p:spPr>
        <p:txBody>
          <a:bodyPr/>
          <a:lstStyle/>
          <a:p>
            <a:pPr eaLnBrk="1" hangingPunct="1"/>
            <a:r>
              <a:rPr lang="en-US" sz="2400" b="1" smtClean="0"/>
              <a:t>RUANG LINGKUP AKUNTANSI</a:t>
            </a:r>
            <a:r>
              <a:rPr lang="en-US" sz="2400" smtClean="0"/>
              <a:t> </a:t>
            </a:r>
          </a:p>
        </p:txBody>
      </p:sp>
      <p:sp>
        <p:nvSpPr>
          <p:cNvPr id="4103" name="Text Box 8"/>
          <p:cNvSpPr txBox="1">
            <a:spLocks noChangeArrowheads="1"/>
          </p:cNvSpPr>
          <p:nvPr/>
        </p:nvSpPr>
        <p:spPr bwMode="auto">
          <a:xfrm>
            <a:off x="539750" y="1700213"/>
            <a:ext cx="3960813" cy="1892826"/>
          </a:xfrm>
          <a:prstGeom prst="rect">
            <a:avLst/>
          </a:prstGeom>
          <a:noFill/>
          <a:ln w="9525">
            <a:noFill/>
            <a:miter lim="800000"/>
            <a:headEnd/>
            <a:tailEnd/>
          </a:ln>
          <a:effectLst/>
        </p:spPr>
        <p:txBody>
          <a:bodyPr>
            <a:spAutoFit/>
          </a:bodyPr>
          <a:lstStyle/>
          <a:p>
            <a:pPr>
              <a:spcBef>
                <a:spcPct val="50000"/>
              </a:spcBef>
            </a:pPr>
            <a:r>
              <a:rPr lang="en-US" dirty="0" err="1">
                <a:solidFill>
                  <a:srgbClr val="FFFF00"/>
                </a:solidFill>
              </a:rPr>
              <a:t>Akuntansi</a:t>
            </a:r>
            <a:r>
              <a:rPr lang="en-US" dirty="0">
                <a:solidFill>
                  <a:srgbClr val="FFFF00"/>
                </a:solidFill>
              </a:rPr>
              <a:t> </a:t>
            </a:r>
            <a:r>
              <a:rPr lang="en-US" dirty="0" err="1">
                <a:solidFill>
                  <a:srgbClr val="FFFF00"/>
                </a:solidFill>
              </a:rPr>
              <a:t>Keuangan</a:t>
            </a:r>
            <a:r>
              <a:rPr lang="en-US" dirty="0">
                <a:solidFill>
                  <a:srgbClr val="FFFF00"/>
                </a:solidFill>
              </a:rPr>
              <a:t> </a:t>
            </a:r>
            <a:r>
              <a:rPr lang="en-US" i="1" dirty="0">
                <a:solidFill>
                  <a:srgbClr val="FFFF00"/>
                </a:solidFill>
              </a:rPr>
              <a:t>(Financial Accounting):</a:t>
            </a:r>
          </a:p>
          <a:p>
            <a:pPr algn="just">
              <a:spcBef>
                <a:spcPct val="50000"/>
              </a:spcBef>
            </a:pPr>
            <a:r>
              <a:rPr lang="en-US" dirty="0" err="1">
                <a:solidFill>
                  <a:srgbClr val="FFFF00"/>
                </a:solidFill>
              </a:rPr>
              <a:t>Berfokus</a:t>
            </a:r>
            <a:r>
              <a:rPr lang="en-US" dirty="0">
                <a:solidFill>
                  <a:srgbClr val="FFFF00"/>
                </a:solidFill>
              </a:rPr>
              <a:t> </a:t>
            </a:r>
            <a:r>
              <a:rPr lang="en-US" dirty="0" err="1">
                <a:solidFill>
                  <a:srgbClr val="FFFF00"/>
                </a:solidFill>
              </a:rPr>
              <a:t>pada</a:t>
            </a:r>
            <a:r>
              <a:rPr lang="en-US" dirty="0">
                <a:solidFill>
                  <a:srgbClr val="FFFF00"/>
                </a:solidFill>
              </a:rPr>
              <a:t> </a:t>
            </a:r>
            <a:r>
              <a:rPr lang="en-US" dirty="0" err="1">
                <a:solidFill>
                  <a:srgbClr val="FFFF00"/>
                </a:solidFill>
              </a:rPr>
              <a:t>pengembangan</a:t>
            </a:r>
            <a:r>
              <a:rPr lang="en-US" dirty="0">
                <a:solidFill>
                  <a:srgbClr val="FFFF00"/>
                </a:solidFill>
              </a:rPr>
              <a:t> </a:t>
            </a:r>
            <a:r>
              <a:rPr lang="en-US" dirty="0" err="1">
                <a:solidFill>
                  <a:srgbClr val="FFFF00"/>
                </a:solidFill>
              </a:rPr>
              <a:t>dan</a:t>
            </a:r>
            <a:r>
              <a:rPr lang="en-US" dirty="0">
                <a:solidFill>
                  <a:srgbClr val="FFFF00"/>
                </a:solidFill>
              </a:rPr>
              <a:t> </a:t>
            </a:r>
            <a:r>
              <a:rPr lang="en-US" dirty="0" err="1">
                <a:solidFill>
                  <a:srgbClr val="FFFF00"/>
                </a:solidFill>
              </a:rPr>
              <a:t>komunikasi</a:t>
            </a:r>
            <a:r>
              <a:rPr lang="en-US" dirty="0">
                <a:solidFill>
                  <a:srgbClr val="FFFF00"/>
                </a:solidFill>
              </a:rPr>
              <a:t> </a:t>
            </a:r>
            <a:r>
              <a:rPr lang="en-US" dirty="0" err="1">
                <a:solidFill>
                  <a:srgbClr val="FFFF00"/>
                </a:solidFill>
              </a:rPr>
              <a:t>informasi</a:t>
            </a:r>
            <a:r>
              <a:rPr lang="en-US" dirty="0">
                <a:solidFill>
                  <a:srgbClr val="FFFF00"/>
                </a:solidFill>
              </a:rPr>
              <a:t> </a:t>
            </a:r>
            <a:r>
              <a:rPr lang="en-US" dirty="0" err="1">
                <a:solidFill>
                  <a:srgbClr val="FFFF00"/>
                </a:solidFill>
              </a:rPr>
              <a:t>keuangan</a:t>
            </a:r>
            <a:r>
              <a:rPr lang="en-US" dirty="0">
                <a:solidFill>
                  <a:srgbClr val="FFFF00"/>
                </a:solidFill>
              </a:rPr>
              <a:t> </a:t>
            </a:r>
            <a:r>
              <a:rPr lang="en-US" dirty="0" err="1">
                <a:solidFill>
                  <a:srgbClr val="FFFF00"/>
                </a:solidFill>
              </a:rPr>
              <a:t>kepada</a:t>
            </a:r>
            <a:r>
              <a:rPr lang="en-US" dirty="0">
                <a:solidFill>
                  <a:srgbClr val="FFFF00"/>
                </a:solidFill>
              </a:rPr>
              <a:t> </a:t>
            </a:r>
            <a:r>
              <a:rPr lang="en-US" dirty="0" err="1">
                <a:solidFill>
                  <a:srgbClr val="FFFF00"/>
                </a:solidFill>
              </a:rPr>
              <a:t>pemakai</a:t>
            </a:r>
            <a:r>
              <a:rPr lang="en-US" dirty="0">
                <a:solidFill>
                  <a:srgbClr val="FFFF00"/>
                </a:solidFill>
              </a:rPr>
              <a:t> </a:t>
            </a:r>
            <a:r>
              <a:rPr lang="en-US" dirty="0" err="1">
                <a:solidFill>
                  <a:srgbClr val="FFFF00"/>
                </a:solidFill>
              </a:rPr>
              <a:t>eksternal</a:t>
            </a:r>
            <a:r>
              <a:rPr lang="en-US" dirty="0">
                <a:solidFill>
                  <a:srgbClr val="FFFF00"/>
                </a:solidFill>
              </a:rPr>
              <a:t> (</a:t>
            </a:r>
            <a:r>
              <a:rPr lang="en-US" dirty="0" err="1">
                <a:solidFill>
                  <a:srgbClr val="FFFF00"/>
                </a:solidFill>
              </a:rPr>
              <a:t>Laporan</a:t>
            </a:r>
            <a:r>
              <a:rPr lang="en-US" dirty="0">
                <a:solidFill>
                  <a:srgbClr val="FFFF00"/>
                </a:solidFill>
              </a:rPr>
              <a:t> </a:t>
            </a:r>
            <a:r>
              <a:rPr lang="en-US" dirty="0" err="1">
                <a:solidFill>
                  <a:srgbClr val="FFFF00"/>
                </a:solidFill>
              </a:rPr>
              <a:t>keuangan</a:t>
            </a:r>
            <a:r>
              <a:rPr lang="en-US" dirty="0">
                <a:solidFill>
                  <a:srgbClr val="FFFF00"/>
                </a:solidFill>
              </a:rPr>
              <a:t> yang </a:t>
            </a:r>
            <a:r>
              <a:rPr lang="en-US" dirty="0" err="1">
                <a:solidFill>
                  <a:srgbClr val="FFFF00"/>
                </a:solidFill>
              </a:rPr>
              <a:t>disajikan</a:t>
            </a:r>
            <a:r>
              <a:rPr lang="en-US" dirty="0">
                <a:solidFill>
                  <a:srgbClr val="FFFF00"/>
                </a:solidFill>
              </a:rPr>
              <a:t> </a:t>
            </a:r>
            <a:r>
              <a:rPr lang="en-US" dirty="0" err="1">
                <a:solidFill>
                  <a:srgbClr val="FFFF00"/>
                </a:solidFill>
              </a:rPr>
              <a:t>biasanya</a:t>
            </a:r>
            <a:r>
              <a:rPr lang="en-US" dirty="0">
                <a:solidFill>
                  <a:srgbClr val="FFFF00"/>
                </a:solidFill>
              </a:rPr>
              <a:t> </a:t>
            </a:r>
            <a:r>
              <a:rPr lang="en-US" dirty="0" err="1">
                <a:solidFill>
                  <a:srgbClr val="FFFF00"/>
                </a:solidFill>
              </a:rPr>
              <a:t>lebih</a:t>
            </a:r>
            <a:r>
              <a:rPr lang="en-US" dirty="0">
                <a:solidFill>
                  <a:srgbClr val="FFFF00"/>
                </a:solidFill>
              </a:rPr>
              <a:t> </a:t>
            </a:r>
            <a:r>
              <a:rPr lang="en-US" dirty="0" err="1">
                <a:solidFill>
                  <a:srgbClr val="FFFF00"/>
                </a:solidFill>
              </a:rPr>
              <a:t>ringkas</a:t>
            </a:r>
            <a:r>
              <a:rPr lang="en-US" dirty="0">
                <a:solidFill>
                  <a:srgbClr val="FFFF00"/>
                </a:solidFill>
              </a:rPr>
              <a:t>)</a:t>
            </a:r>
          </a:p>
        </p:txBody>
      </p:sp>
      <p:sp>
        <p:nvSpPr>
          <p:cNvPr id="4104" name="Text Box 9"/>
          <p:cNvSpPr txBox="1">
            <a:spLocks noChangeArrowheads="1"/>
          </p:cNvSpPr>
          <p:nvPr/>
        </p:nvSpPr>
        <p:spPr bwMode="auto">
          <a:xfrm>
            <a:off x="4716463" y="1700213"/>
            <a:ext cx="3959225" cy="1603375"/>
          </a:xfrm>
          <a:prstGeom prst="rect">
            <a:avLst/>
          </a:prstGeom>
          <a:noFill/>
          <a:ln w="9525">
            <a:noFill/>
            <a:miter lim="800000"/>
            <a:headEnd/>
            <a:tailEnd/>
          </a:ln>
          <a:effectLst/>
        </p:spPr>
        <p:txBody>
          <a:bodyPr>
            <a:spAutoFit/>
          </a:bodyPr>
          <a:lstStyle/>
          <a:p>
            <a:pPr>
              <a:spcBef>
                <a:spcPct val="50000"/>
              </a:spcBef>
            </a:pPr>
            <a:r>
              <a:rPr lang="en-US" dirty="0" err="1">
                <a:solidFill>
                  <a:schemeClr val="bg1">
                    <a:lumMod val="95000"/>
                  </a:schemeClr>
                </a:solidFill>
              </a:rPr>
              <a:t>Akuntansi</a:t>
            </a:r>
            <a:r>
              <a:rPr lang="en-US" dirty="0">
                <a:solidFill>
                  <a:schemeClr val="bg1">
                    <a:lumMod val="95000"/>
                  </a:schemeClr>
                </a:solidFill>
              </a:rPr>
              <a:t> </a:t>
            </a:r>
            <a:r>
              <a:rPr lang="en-US" dirty="0" err="1">
                <a:solidFill>
                  <a:schemeClr val="bg1">
                    <a:lumMod val="95000"/>
                  </a:schemeClr>
                </a:solidFill>
              </a:rPr>
              <a:t>Manajemen</a:t>
            </a:r>
            <a:r>
              <a:rPr lang="en-US" dirty="0">
                <a:solidFill>
                  <a:schemeClr val="bg1">
                    <a:lumMod val="95000"/>
                  </a:schemeClr>
                </a:solidFill>
              </a:rPr>
              <a:t> </a:t>
            </a:r>
            <a:r>
              <a:rPr lang="en-US" i="1" dirty="0">
                <a:solidFill>
                  <a:schemeClr val="bg1">
                    <a:lumMod val="95000"/>
                  </a:schemeClr>
                </a:solidFill>
              </a:rPr>
              <a:t>(Management Accounting):</a:t>
            </a:r>
          </a:p>
          <a:p>
            <a:pPr algn="just">
              <a:spcBef>
                <a:spcPct val="50000"/>
              </a:spcBef>
            </a:pPr>
            <a:r>
              <a:rPr lang="en-US" dirty="0" err="1">
                <a:solidFill>
                  <a:schemeClr val="bg1">
                    <a:lumMod val="95000"/>
                  </a:schemeClr>
                </a:solidFill>
              </a:rPr>
              <a:t>Terutama</a:t>
            </a:r>
            <a:r>
              <a:rPr lang="en-US" dirty="0">
                <a:solidFill>
                  <a:schemeClr val="bg1">
                    <a:lumMod val="95000"/>
                  </a:schemeClr>
                </a:solidFill>
              </a:rPr>
              <a:t> </a:t>
            </a:r>
            <a:r>
              <a:rPr lang="en-US" dirty="0" err="1">
                <a:solidFill>
                  <a:schemeClr val="bg1">
                    <a:lumMod val="95000"/>
                  </a:schemeClr>
                </a:solidFill>
              </a:rPr>
              <a:t>berhubungan</a:t>
            </a:r>
            <a:r>
              <a:rPr lang="en-US" dirty="0">
                <a:solidFill>
                  <a:schemeClr val="bg1">
                    <a:lumMod val="95000"/>
                  </a:schemeClr>
                </a:solidFill>
              </a:rPr>
              <a:t> </a:t>
            </a:r>
            <a:r>
              <a:rPr lang="en-US" dirty="0" err="1">
                <a:solidFill>
                  <a:schemeClr val="bg1">
                    <a:lumMod val="95000"/>
                  </a:schemeClr>
                </a:solidFill>
              </a:rPr>
              <a:t>dengan</a:t>
            </a:r>
            <a:r>
              <a:rPr lang="en-US" dirty="0">
                <a:solidFill>
                  <a:schemeClr val="bg1">
                    <a:lumMod val="95000"/>
                  </a:schemeClr>
                </a:solidFill>
              </a:rPr>
              <a:t> </a:t>
            </a:r>
            <a:r>
              <a:rPr lang="en-US" dirty="0" err="1">
                <a:solidFill>
                  <a:schemeClr val="bg1">
                    <a:lumMod val="95000"/>
                  </a:schemeClr>
                </a:solidFill>
              </a:rPr>
              <a:t>pelaporan</a:t>
            </a:r>
            <a:r>
              <a:rPr lang="en-US" dirty="0">
                <a:solidFill>
                  <a:schemeClr val="bg1">
                    <a:lumMod val="95000"/>
                  </a:schemeClr>
                </a:solidFill>
              </a:rPr>
              <a:t> </a:t>
            </a:r>
            <a:r>
              <a:rPr lang="en-US" dirty="0" err="1">
                <a:solidFill>
                  <a:schemeClr val="bg1">
                    <a:lumMod val="95000"/>
                  </a:schemeClr>
                </a:solidFill>
              </a:rPr>
              <a:t>keuangan</a:t>
            </a:r>
            <a:r>
              <a:rPr lang="en-US" dirty="0">
                <a:solidFill>
                  <a:schemeClr val="bg1">
                    <a:lumMod val="95000"/>
                  </a:schemeClr>
                </a:solidFill>
              </a:rPr>
              <a:t> </a:t>
            </a:r>
            <a:r>
              <a:rPr lang="en-US" dirty="0" err="1">
                <a:solidFill>
                  <a:schemeClr val="bg1">
                    <a:lumMod val="95000"/>
                  </a:schemeClr>
                </a:solidFill>
              </a:rPr>
              <a:t>untuk</a:t>
            </a:r>
            <a:r>
              <a:rPr lang="en-US" dirty="0">
                <a:solidFill>
                  <a:schemeClr val="bg1">
                    <a:lumMod val="95000"/>
                  </a:schemeClr>
                </a:solidFill>
              </a:rPr>
              <a:t> </a:t>
            </a:r>
            <a:r>
              <a:rPr lang="en-US" dirty="0" err="1">
                <a:solidFill>
                  <a:schemeClr val="bg1">
                    <a:lumMod val="95000"/>
                  </a:schemeClr>
                </a:solidFill>
              </a:rPr>
              <a:t>pemakai</a:t>
            </a:r>
            <a:r>
              <a:rPr lang="en-US" dirty="0">
                <a:solidFill>
                  <a:schemeClr val="bg1">
                    <a:lumMod val="95000"/>
                  </a:schemeClr>
                </a:solidFill>
              </a:rPr>
              <a:t> internal</a:t>
            </a:r>
          </a:p>
        </p:txBody>
      </p:sp>
      <p:sp>
        <p:nvSpPr>
          <p:cNvPr id="4105" name="Text Box 10"/>
          <p:cNvSpPr txBox="1">
            <a:spLocks noChangeArrowheads="1"/>
          </p:cNvSpPr>
          <p:nvPr/>
        </p:nvSpPr>
        <p:spPr bwMode="auto">
          <a:xfrm>
            <a:off x="684213" y="4643446"/>
            <a:ext cx="3816350" cy="646331"/>
          </a:xfrm>
          <a:prstGeom prst="rect">
            <a:avLst/>
          </a:prstGeom>
          <a:noFill/>
          <a:ln w="9525">
            <a:noFill/>
            <a:miter lim="800000"/>
            <a:headEnd/>
            <a:tailEnd/>
          </a:ln>
          <a:effectLst/>
        </p:spPr>
        <p:txBody>
          <a:bodyPr wrap="square">
            <a:spAutoFit/>
          </a:bodyPr>
          <a:lstStyle/>
          <a:p>
            <a:pPr>
              <a:spcBef>
                <a:spcPct val="50000"/>
              </a:spcBef>
            </a:pPr>
            <a:r>
              <a:rPr lang="en-US" dirty="0" err="1">
                <a:solidFill>
                  <a:schemeClr val="accent6">
                    <a:lumMod val="60000"/>
                    <a:lumOff val="40000"/>
                  </a:schemeClr>
                </a:solidFill>
              </a:rPr>
              <a:t>Akuntansi</a:t>
            </a:r>
            <a:r>
              <a:rPr lang="en-US" dirty="0">
                <a:solidFill>
                  <a:schemeClr val="accent6">
                    <a:lumMod val="60000"/>
                    <a:lumOff val="40000"/>
                  </a:schemeClr>
                </a:solidFill>
              </a:rPr>
              <a:t> </a:t>
            </a:r>
            <a:r>
              <a:rPr lang="en-US" dirty="0" err="1">
                <a:solidFill>
                  <a:schemeClr val="accent6">
                    <a:lumMod val="60000"/>
                    <a:lumOff val="40000"/>
                  </a:schemeClr>
                </a:solidFill>
              </a:rPr>
              <a:t>Pemerintahan</a:t>
            </a:r>
            <a:r>
              <a:rPr lang="en-US" dirty="0">
                <a:solidFill>
                  <a:schemeClr val="accent6">
                    <a:lumMod val="60000"/>
                    <a:lumOff val="40000"/>
                  </a:schemeClr>
                </a:solidFill>
              </a:rPr>
              <a:t> </a:t>
            </a:r>
            <a:r>
              <a:rPr lang="en-US" i="1" dirty="0">
                <a:solidFill>
                  <a:schemeClr val="accent6">
                    <a:lumMod val="60000"/>
                    <a:lumOff val="40000"/>
                  </a:schemeClr>
                </a:solidFill>
              </a:rPr>
              <a:t>(</a:t>
            </a:r>
            <a:r>
              <a:rPr lang="en-US" i="1" dirty="0" err="1">
                <a:solidFill>
                  <a:schemeClr val="accent6">
                    <a:lumMod val="60000"/>
                    <a:lumOff val="40000"/>
                  </a:schemeClr>
                </a:solidFill>
              </a:rPr>
              <a:t>Gouvernmental</a:t>
            </a:r>
            <a:r>
              <a:rPr lang="en-US" i="1" dirty="0">
                <a:solidFill>
                  <a:schemeClr val="accent6">
                    <a:lumMod val="60000"/>
                    <a:lumOff val="40000"/>
                  </a:schemeClr>
                </a:solidFill>
              </a:rPr>
              <a:t> Accounting):</a:t>
            </a:r>
          </a:p>
        </p:txBody>
      </p:sp>
      <p:sp>
        <p:nvSpPr>
          <p:cNvPr id="4106" name="Text Box 11"/>
          <p:cNvSpPr txBox="1">
            <a:spLocks noChangeArrowheads="1"/>
          </p:cNvSpPr>
          <p:nvPr/>
        </p:nvSpPr>
        <p:spPr bwMode="auto">
          <a:xfrm>
            <a:off x="4716463" y="4572008"/>
            <a:ext cx="3570313" cy="646331"/>
          </a:xfrm>
          <a:prstGeom prst="rect">
            <a:avLst/>
          </a:prstGeom>
          <a:noFill/>
          <a:ln w="9525">
            <a:noFill/>
            <a:miter lim="800000"/>
            <a:headEnd/>
            <a:tailEnd/>
          </a:ln>
          <a:effectLst/>
        </p:spPr>
        <p:txBody>
          <a:bodyPr wrap="square">
            <a:spAutoFit/>
          </a:bodyPr>
          <a:lstStyle/>
          <a:p>
            <a:pPr>
              <a:spcBef>
                <a:spcPct val="50000"/>
              </a:spcBef>
            </a:pPr>
            <a:r>
              <a:rPr lang="en-US" dirty="0" err="1">
                <a:solidFill>
                  <a:schemeClr val="accent6">
                    <a:lumMod val="20000"/>
                    <a:lumOff val="80000"/>
                  </a:schemeClr>
                </a:solidFill>
              </a:rPr>
              <a:t>Akuntansi</a:t>
            </a:r>
            <a:r>
              <a:rPr lang="en-US" dirty="0">
                <a:solidFill>
                  <a:schemeClr val="accent6">
                    <a:lumMod val="20000"/>
                    <a:lumOff val="80000"/>
                  </a:schemeClr>
                </a:solidFill>
              </a:rPr>
              <a:t> </a:t>
            </a:r>
            <a:r>
              <a:rPr lang="en-US" dirty="0" err="1">
                <a:solidFill>
                  <a:schemeClr val="accent6">
                    <a:lumMod val="20000"/>
                    <a:lumOff val="80000"/>
                  </a:schemeClr>
                </a:solidFill>
              </a:rPr>
              <a:t>Perpajakan</a:t>
            </a:r>
            <a:r>
              <a:rPr lang="en-US" dirty="0">
                <a:solidFill>
                  <a:schemeClr val="accent6">
                    <a:lumMod val="20000"/>
                    <a:lumOff val="80000"/>
                  </a:schemeClr>
                </a:solidFill>
              </a:rPr>
              <a:t> </a:t>
            </a:r>
            <a:r>
              <a:rPr lang="en-US" i="1" dirty="0">
                <a:solidFill>
                  <a:schemeClr val="accent6">
                    <a:lumMod val="20000"/>
                    <a:lumOff val="80000"/>
                  </a:schemeClr>
                </a:solidFill>
              </a:rPr>
              <a:t>(Taxation Accounting):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id-ID"/>
          </a:p>
        </p:txBody>
      </p:sp>
      <p:sp>
        <p:nvSpPr>
          <p:cNvPr id="61447" name="Rectangle 1031"/>
          <p:cNvSpPr>
            <a:spLocks noChangeArrowheads="1"/>
          </p:cNvSpPr>
          <p:nvPr/>
        </p:nvSpPr>
        <p:spPr bwMode="auto">
          <a:xfrm>
            <a:off x="1447800" y="2743200"/>
            <a:ext cx="2590800" cy="914400"/>
          </a:xfrm>
          <a:prstGeom prst="rect">
            <a:avLst/>
          </a:prstGeom>
          <a:solidFill>
            <a:srgbClr val="FFCC66"/>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a:spcBef>
                <a:spcPct val="20000"/>
              </a:spcBef>
              <a:buClr>
                <a:schemeClr val="accent2"/>
              </a:buClr>
              <a:buSzPct val="75000"/>
              <a:buFont typeface="Wingdings" pitchFamily="2" charset="2"/>
              <a:buNone/>
              <a:defRPr/>
            </a:pPr>
            <a:r>
              <a:rPr lang="en-US" sz="2600">
                <a:effectLst>
                  <a:outerShdw blurRad="38100" dist="38100" dir="2700000" algn="tl">
                    <a:srgbClr val="FFFFFF"/>
                  </a:outerShdw>
                </a:effectLst>
                <a:latin typeface="Comic Sans MS" pitchFamily="66" charset="0"/>
              </a:rPr>
              <a:t>Securities Act of 1933</a:t>
            </a:r>
            <a:endParaRPr lang="en-US" sz="2200">
              <a:effectLst>
                <a:outerShdw blurRad="38100" dist="38100" dir="2700000" algn="tl">
                  <a:srgbClr val="FFFFFF"/>
                </a:outerShdw>
              </a:effectLst>
              <a:latin typeface="Comic Sans MS" pitchFamily="66" charset="0"/>
            </a:endParaRPr>
          </a:p>
        </p:txBody>
      </p:sp>
      <p:sp>
        <p:nvSpPr>
          <p:cNvPr id="61448" name="Rectangle 1032"/>
          <p:cNvSpPr>
            <a:spLocks noChangeArrowheads="1"/>
          </p:cNvSpPr>
          <p:nvPr/>
        </p:nvSpPr>
        <p:spPr bwMode="auto">
          <a:xfrm>
            <a:off x="4648200" y="2743200"/>
            <a:ext cx="2590800" cy="914400"/>
          </a:xfrm>
          <a:prstGeom prst="rect">
            <a:avLst/>
          </a:prstGeom>
          <a:solidFill>
            <a:srgbClr val="99CCFF"/>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a:spcBef>
                <a:spcPct val="20000"/>
              </a:spcBef>
              <a:buClr>
                <a:schemeClr val="accent2"/>
              </a:buClr>
              <a:buSzPct val="75000"/>
              <a:buFont typeface="Wingdings" pitchFamily="2" charset="2"/>
              <a:buNone/>
              <a:defRPr/>
            </a:pPr>
            <a:r>
              <a:rPr lang="en-US" sz="2600">
                <a:effectLst>
                  <a:outerShdw blurRad="38100" dist="38100" dir="2700000" algn="tl">
                    <a:srgbClr val="FFFFFF"/>
                  </a:outerShdw>
                </a:effectLst>
                <a:latin typeface="Comic Sans MS" pitchFamily="66" charset="0"/>
              </a:rPr>
              <a:t>Securities Act of 1934</a:t>
            </a:r>
            <a:endParaRPr lang="en-US" sz="2200">
              <a:effectLst>
                <a:outerShdw blurRad="38100" dist="38100" dir="2700000" algn="tl">
                  <a:srgbClr val="FFFFFF"/>
                </a:outerShdw>
              </a:effectLst>
              <a:latin typeface="Comic Sans MS" pitchFamily="66" charset="0"/>
            </a:endParaRPr>
          </a:p>
        </p:txBody>
      </p:sp>
      <p:sp>
        <p:nvSpPr>
          <p:cNvPr id="61450" name="Rectangle 1034"/>
          <p:cNvSpPr>
            <a:spLocks noGrp="1" noChangeArrowheads="1"/>
          </p:cNvSpPr>
          <p:nvPr>
            <p:ph type="title"/>
          </p:nvPr>
        </p:nvSpPr>
        <p:spPr>
          <a:xfrm>
            <a:off x="457200" y="457200"/>
            <a:ext cx="8229600" cy="560388"/>
          </a:xfrm>
          <a:solidFill>
            <a:srgbClr val="FFFF00"/>
          </a:solidFill>
          <a:ln cap="flat"/>
        </p:spPr>
        <p:txBody>
          <a:bodyPr/>
          <a:lstStyle/>
          <a:p>
            <a:pPr marL="109538" algn="ctr">
              <a:defRPr/>
            </a:pPr>
            <a:r>
              <a:rPr lang="en-US" sz="3000" i="1" dirty="0" smtClean="0">
                <a:latin typeface="Comic Sans MS" pitchFamily="66" charset="0"/>
              </a:rPr>
              <a:t>Securities and Exchange Commission</a:t>
            </a:r>
          </a:p>
        </p:txBody>
      </p:sp>
      <p:sp>
        <p:nvSpPr>
          <p:cNvPr id="15367" name="Text Box 1035"/>
          <p:cNvSpPr txBox="1">
            <a:spLocks noChangeArrowheads="1"/>
          </p:cNvSpPr>
          <p:nvPr/>
        </p:nvSpPr>
        <p:spPr bwMode="auto">
          <a:xfrm>
            <a:off x="304800" y="1447800"/>
            <a:ext cx="8229600" cy="989013"/>
          </a:xfrm>
          <a:prstGeom prst="rect">
            <a:avLst/>
          </a:prstGeom>
          <a:noFill/>
          <a:ln w="28575" cap="sq">
            <a:noFill/>
            <a:miter lim="800000"/>
            <a:headEnd type="none" w="sm" len="sm"/>
            <a:tailEnd type="none" w="sm" len="sm"/>
          </a:ln>
        </p:spPr>
        <p:txBody>
          <a:bodyPr>
            <a:spAutoFit/>
          </a:bodyPr>
          <a:lstStyle/>
          <a:p>
            <a:pPr marL="457200" indent="-457200" algn="l">
              <a:lnSpc>
                <a:spcPct val="115000"/>
              </a:lnSpc>
              <a:spcBef>
                <a:spcPct val="30000"/>
              </a:spcBef>
              <a:buSzPct val="80000"/>
              <a:buFontTx/>
              <a:buBlip>
                <a:blip r:embed="rId3"/>
              </a:buBlip>
            </a:pPr>
            <a:r>
              <a:rPr lang="en-US">
                <a:latin typeface="Comic Sans MS" pitchFamily="66" charset="0"/>
              </a:rPr>
              <a:t>Dididirikan oleh pemerintah federal</a:t>
            </a:r>
          </a:p>
          <a:p>
            <a:pPr marL="457200" indent="-457200" algn="l">
              <a:lnSpc>
                <a:spcPct val="115000"/>
              </a:lnSpc>
              <a:spcBef>
                <a:spcPct val="15000"/>
              </a:spcBef>
              <a:buSzPct val="80000"/>
              <a:buFontTx/>
              <a:buBlip>
                <a:blip r:embed="rId3"/>
              </a:buBlip>
            </a:pPr>
            <a:r>
              <a:rPr lang="en-US">
                <a:latin typeface="Comic Sans MS" pitchFamily="66" charset="0"/>
              </a:rPr>
              <a:t>Akuntansi dan pelaporan untuk perusahaan publik</a:t>
            </a:r>
          </a:p>
        </p:txBody>
      </p:sp>
      <p:sp>
        <p:nvSpPr>
          <p:cNvPr id="15368" name="Text Box 1037"/>
          <p:cNvSpPr txBox="1">
            <a:spLocks noChangeArrowheads="1"/>
          </p:cNvSpPr>
          <p:nvPr/>
        </p:nvSpPr>
        <p:spPr bwMode="auto">
          <a:xfrm>
            <a:off x="571472" y="4000504"/>
            <a:ext cx="8229600" cy="2362200"/>
          </a:xfrm>
          <a:prstGeom prst="rect">
            <a:avLst/>
          </a:prstGeom>
          <a:noFill/>
          <a:ln w="28575" cap="sq">
            <a:noFill/>
            <a:miter lim="800000"/>
            <a:headEnd type="none" w="sm" len="sm"/>
            <a:tailEnd type="none" w="sm" len="sm"/>
          </a:ln>
        </p:spPr>
        <p:txBody>
          <a:bodyPr>
            <a:spAutoFit/>
          </a:bodyPr>
          <a:lstStyle/>
          <a:p>
            <a:pPr marL="457200" indent="-457200" algn="l">
              <a:lnSpc>
                <a:spcPct val="115000"/>
              </a:lnSpc>
              <a:spcBef>
                <a:spcPct val="30000"/>
              </a:spcBef>
              <a:buSzPct val="80000"/>
              <a:buFontTx/>
              <a:buBlip>
                <a:blip r:embed="rId3"/>
              </a:buBlip>
            </a:pPr>
            <a:r>
              <a:rPr lang="en-US">
                <a:latin typeface="Comic Sans MS" pitchFamily="66" charset="0"/>
              </a:rPr>
              <a:t>Mendorong badan penetapan-standar swasta</a:t>
            </a:r>
          </a:p>
          <a:p>
            <a:pPr marL="457200" indent="-457200" algn="l">
              <a:lnSpc>
                <a:spcPct val="115000"/>
              </a:lnSpc>
              <a:spcBef>
                <a:spcPct val="15000"/>
              </a:spcBef>
              <a:buSzPct val="80000"/>
              <a:buFontTx/>
              <a:buBlip>
                <a:blip r:embed="rId3"/>
              </a:buBlip>
            </a:pPr>
            <a:r>
              <a:rPr lang="en-US">
                <a:latin typeface="Comic Sans MS" pitchFamily="66" charset="0"/>
              </a:rPr>
              <a:t>SEC mengharuskan perusahaan publik untuk mematuhi GAAP</a:t>
            </a:r>
          </a:p>
          <a:p>
            <a:pPr marL="457200" indent="-457200" algn="l">
              <a:lnSpc>
                <a:spcPct val="115000"/>
              </a:lnSpc>
              <a:spcBef>
                <a:spcPct val="15000"/>
              </a:spcBef>
              <a:buSzPct val="80000"/>
              <a:buFontTx/>
              <a:buBlip>
                <a:blip r:embed="rId3"/>
              </a:buBlip>
            </a:pPr>
            <a:r>
              <a:rPr lang="en-US">
                <a:latin typeface="Comic Sans MS" pitchFamily="66" charset="0"/>
              </a:rPr>
              <a:t>Pengawasan SEC </a:t>
            </a:r>
          </a:p>
          <a:p>
            <a:pPr marL="457200" indent="-457200" algn="l">
              <a:lnSpc>
                <a:spcPct val="115000"/>
              </a:lnSpc>
              <a:spcBef>
                <a:spcPct val="15000"/>
              </a:spcBef>
              <a:buSzPct val="80000"/>
              <a:buFontTx/>
              <a:buBlip>
                <a:blip r:embed="rId3"/>
              </a:buBlip>
            </a:pPr>
            <a:r>
              <a:rPr lang="en-US">
                <a:latin typeface="Comic Sans MS" pitchFamily="66" charset="0"/>
              </a:rPr>
              <a:t>Otoritas penegakan hukum</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8" name="Rectangle 6"/>
          <p:cNvSpPr>
            <a:spLocks noGrp="1" noChangeArrowheads="1"/>
          </p:cNvSpPr>
          <p:nvPr>
            <p:ph type="title"/>
          </p:nvPr>
        </p:nvSpPr>
        <p:spPr>
          <a:xfrm>
            <a:off x="457200" y="457200"/>
            <a:ext cx="8229600" cy="560388"/>
          </a:xfrm>
          <a:solidFill>
            <a:srgbClr val="FFFF00"/>
          </a:solidFill>
          <a:ln cap="flat"/>
        </p:spPr>
        <p:txBody>
          <a:bodyPr/>
          <a:lstStyle/>
          <a:p>
            <a:pPr marL="109538" algn="ctr">
              <a:defRPr/>
            </a:pPr>
            <a:r>
              <a:rPr lang="en-US" sz="3000" i="1" dirty="0" smtClean="0">
                <a:latin typeface="Comic Sans MS" pitchFamily="66" charset="0"/>
              </a:rPr>
              <a:t>American Institute of CPAs</a:t>
            </a:r>
          </a:p>
        </p:txBody>
      </p:sp>
      <p:sp>
        <p:nvSpPr>
          <p:cNvPr id="16387" name="Text Box 7"/>
          <p:cNvSpPr txBox="1">
            <a:spLocks noChangeArrowheads="1"/>
          </p:cNvSpPr>
          <p:nvPr/>
        </p:nvSpPr>
        <p:spPr bwMode="auto">
          <a:xfrm>
            <a:off x="609600" y="1371600"/>
            <a:ext cx="8229600" cy="989013"/>
          </a:xfrm>
          <a:prstGeom prst="rect">
            <a:avLst/>
          </a:prstGeom>
          <a:noFill/>
          <a:ln w="28575" cap="sq">
            <a:noFill/>
            <a:miter lim="800000"/>
            <a:headEnd type="none" w="sm" len="sm"/>
            <a:tailEnd type="none" w="sm" len="sm"/>
          </a:ln>
        </p:spPr>
        <p:txBody>
          <a:bodyPr>
            <a:spAutoFit/>
          </a:bodyPr>
          <a:lstStyle/>
          <a:p>
            <a:pPr marL="457200" indent="-457200" algn="l">
              <a:lnSpc>
                <a:spcPct val="115000"/>
              </a:lnSpc>
              <a:spcBef>
                <a:spcPct val="30000"/>
              </a:spcBef>
              <a:buSzPct val="80000"/>
              <a:buFontTx/>
              <a:buBlip>
                <a:blip r:embed="rId3"/>
              </a:buBlip>
            </a:pPr>
            <a:r>
              <a:rPr lang="en-US">
                <a:latin typeface="Comic Sans MS" pitchFamily="66" charset="0"/>
              </a:rPr>
              <a:t>Organisasi </a:t>
            </a:r>
            <a:r>
              <a:rPr lang="en-US"/>
              <a:t>professional</a:t>
            </a:r>
            <a:r>
              <a:rPr lang="en-US">
                <a:latin typeface="Comic Sans MS" pitchFamily="66" charset="0"/>
              </a:rPr>
              <a:t> n</a:t>
            </a:r>
            <a:r>
              <a:rPr lang="en-US"/>
              <a:t>asional</a:t>
            </a:r>
            <a:endParaRPr lang="en-US">
              <a:latin typeface="Comic Sans MS" pitchFamily="66" charset="0"/>
            </a:endParaRPr>
          </a:p>
          <a:p>
            <a:pPr marL="457200" indent="-457200" algn="l">
              <a:lnSpc>
                <a:spcPct val="115000"/>
              </a:lnSpc>
              <a:spcBef>
                <a:spcPct val="15000"/>
              </a:spcBef>
              <a:buSzPct val="80000"/>
              <a:buFontTx/>
              <a:buBlip>
                <a:blip r:embed="rId3"/>
              </a:buBlip>
            </a:pPr>
            <a:r>
              <a:rPr lang="en-US">
                <a:latin typeface="Comic Sans MS" pitchFamily="66" charset="0"/>
              </a:rPr>
              <a:t>membuat:</a:t>
            </a:r>
          </a:p>
        </p:txBody>
      </p:sp>
      <p:sp>
        <p:nvSpPr>
          <p:cNvPr id="166925" name="Rectangle 13"/>
          <p:cNvSpPr>
            <a:spLocks noChangeArrowheads="1"/>
          </p:cNvSpPr>
          <p:nvPr/>
        </p:nvSpPr>
        <p:spPr bwMode="auto">
          <a:xfrm>
            <a:off x="1447800" y="2590800"/>
            <a:ext cx="2743200" cy="1143000"/>
          </a:xfrm>
          <a:prstGeom prst="rect">
            <a:avLst/>
          </a:prstGeom>
          <a:solidFill>
            <a:srgbClr val="FFCC66"/>
          </a:solidFill>
          <a:ln w="28575">
            <a:solidFill>
              <a:schemeClr val="tx1"/>
            </a:solidFill>
            <a:miter lim="800000"/>
            <a:headEnd/>
            <a:tailEnd/>
          </a:ln>
          <a:effectLst>
            <a:outerShdw dist="76200" dir="5400000" algn="ctr" rotWithShape="0">
              <a:schemeClr val="bg2"/>
            </a:outerShdw>
          </a:effectLst>
        </p:spPr>
        <p:txBody>
          <a:bodyPr lIns="182562" tIns="46038" rIns="182562" bIns="46038"/>
          <a:lstStyle/>
          <a:p>
            <a:pPr>
              <a:spcBef>
                <a:spcPct val="20000"/>
              </a:spcBef>
              <a:buClr>
                <a:schemeClr val="accent2"/>
              </a:buClr>
              <a:buSzPct val="75000"/>
              <a:buFont typeface="Wingdings" pitchFamily="2" charset="2"/>
              <a:buNone/>
              <a:defRPr/>
            </a:pPr>
            <a:r>
              <a:rPr lang="en-US" sz="2200">
                <a:effectLst>
                  <a:outerShdw blurRad="38100" dist="38100" dir="2700000" algn="tl">
                    <a:srgbClr val="FFFFFF"/>
                  </a:outerShdw>
                </a:effectLst>
                <a:latin typeface="Comic Sans MS" pitchFamily="66" charset="0"/>
              </a:rPr>
              <a:t>Committee on Accounting Procedures</a:t>
            </a:r>
            <a:endParaRPr lang="en-US" sz="2000">
              <a:effectLst>
                <a:outerShdw blurRad="38100" dist="38100" dir="2700000" algn="tl">
                  <a:srgbClr val="FFFFFF"/>
                </a:outerShdw>
              </a:effectLst>
              <a:latin typeface="Comic Sans MS" pitchFamily="66" charset="0"/>
            </a:endParaRPr>
          </a:p>
        </p:txBody>
      </p:sp>
      <p:sp>
        <p:nvSpPr>
          <p:cNvPr id="166926" name="Rectangle 14"/>
          <p:cNvSpPr>
            <a:spLocks noChangeArrowheads="1"/>
          </p:cNvSpPr>
          <p:nvPr/>
        </p:nvSpPr>
        <p:spPr bwMode="auto">
          <a:xfrm>
            <a:off x="4800600" y="2590800"/>
            <a:ext cx="2743200" cy="1143000"/>
          </a:xfrm>
          <a:prstGeom prst="rect">
            <a:avLst/>
          </a:prstGeom>
          <a:solidFill>
            <a:srgbClr val="99CCFF"/>
          </a:solidFill>
          <a:ln w="28575">
            <a:solidFill>
              <a:schemeClr val="tx1"/>
            </a:solidFill>
            <a:miter lim="800000"/>
            <a:headEnd/>
            <a:tailEnd/>
          </a:ln>
          <a:effectLst>
            <a:outerShdw dist="76200" dir="5400000" algn="ctr" rotWithShape="0">
              <a:schemeClr val="bg2"/>
            </a:outerShdw>
          </a:effectLst>
        </p:spPr>
        <p:txBody>
          <a:bodyPr lIns="182562" tIns="46038" rIns="182562" bIns="46038"/>
          <a:lstStyle/>
          <a:p>
            <a:pPr>
              <a:spcBef>
                <a:spcPct val="35000"/>
              </a:spcBef>
              <a:buClr>
                <a:schemeClr val="accent2"/>
              </a:buClr>
              <a:buSzPct val="75000"/>
              <a:buFont typeface="Wingdings" pitchFamily="2" charset="2"/>
              <a:buNone/>
              <a:defRPr/>
            </a:pPr>
            <a:endParaRPr lang="en-US" sz="800">
              <a:effectLst>
                <a:outerShdw blurRad="38100" dist="38100" dir="2700000" algn="tl">
                  <a:srgbClr val="FFFFFF"/>
                </a:outerShdw>
              </a:effectLst>
              <a:latin typeface="Comic Sans MS" pitchFamily="66" charset="0"/>
            </a:endParaRPr>
          </a:p>
          <a:p>
            <a:pPr>
              <a:buClr>
                <a:schemeClr val="accent2"/>
              </a:buClr>
              <a:buSzPct val="75000"/>
              <a:buFont typeface="Wingdings" pitchFamily="2" charset="2"/>
              <a:buNone/>
              <a:defRPr/>
            </a:pPr>
            <a:r>
              <a:rPr lang="en-US" sz="2200">
                <a:effectLst>
                  <a:outerShdw blurRad="38100" dist="38100" dir="2700000" algn="tl">
                    <a:srgbClr val="FFFFFF"/>
                  </a:outerShdw>
                </a:effectLst>
                <a:latin typeface="Comic Sans MS" pitchFamily="66" charset="0"/>
              </a:rPr>
              <a:t>Accounting Principles Board</a:t>
            </a:r>
            <a:endParaRPr lang="en-US" sz="2000">
              <a:effectLst>
                <a:outerShdw blurRad="38100" dist="38100" dir="2700000" algn="tl">
                  <a:srgbClr val="FFFFFF"/>
                </a:outerShdw>
              </a:effectLst>
              <a:latin typeface="Comic Sans MS" pitchFamily="66" charset="0"/>
            </a:endParaRPr>
          </a:p>
        </p:txBody>
      </p:sp>
      <p:sp>
        <p:nvSpPr>
          <p:cNvPr id="166927" name="Rectangle 15"/>
          <p:cNvSpPr>
            <a:spLocks noChangeArrowheads="1"/>
          </p:cNvSpPr>
          <p:nvPr/>
        </p:nvSpPr>
        <p:spPr bwMode="auto">
          <a:xfrm>
            <a:off x="1447800" y="3810000"/>
            <a:ext cx="2743200" cy="2209800"/>
          </a:xfrm>
          <a:prstGeom prst="rect">
            <a:avLst/>
          </a:prstGeom>
          <a:solidFill>
            <a:srgbClr val="FFFFFF"/>
          </a:solidFill>
          <a:ln w="12700">
            <a:solidFill>
              <a:schemeClr val="tx1"/>
            </a:solidFill>
            <a:miter lim="800000"/>
            <a:headEnd/>
            <a:tailEnd/>
          </a:ln>
        </p:spPr>
        <p:txBody>
          <a:bodyPr lIns="182562" tIns="46038" rIns="182562" bIns="46038"/>
          <a:lstStyle/>
          <a:p>
            <a:pPr marL="234950" indent="-234950" algn="l">
              <a:spcBef>
                <a:spcPct val="25000"/>
              </a:spcBef>
              <a:buClr>
                <a:srgbClr val="CC0000"/>
              </a:buClr>
              <a:buSzPct val="80000"/>
              <a:buFont typeface="Wingdings" pitchFamily="2" charset="2"/>
              <a:buNone/>
            </a:pPr>
            <a:endParaRPr lang="en-US" sz="800" b="1">
              <a:latin typeface="Arial" pitchFamily="34" charset="0"/>
            </a:endParaRPr>
          </a:p>
          <a:p>
            <a:pPr marL="234950" indent="-234950" algn="l">
              <a:buClr>
                <a:srgbClr val="CC0000"/>
              </a:buClr>
              <a:buSzPct val="80000"/>
              <a:buFont typeface="Wingdings" pitchFamily="2" charset="2"/>
              <a:buChar char="l"/>
            </a:pPr>
            <a:r>
              <a:rPr lang="en-US" sz="1600" b="1">
                <a:latin typeface="Arial" pitchFamily="34" charset="0"/>
              </a:rPr>
              <a:t>1939 sampai 1959</a:t>
            </a:r>
          </a:p>
          <a:p>
            <a:pPr marL="234950" indent="-234950" algn="l">
              <a:spcBef>
                <a:spcPct val="25000"/>
              </a:spcBef>
              <a:buClr>
                <a:srgbClr val="CC0000"/>
              </a:buClr>
              <a:buSzPct val="80000"/>
              <a:buFont typeface="Wingdings" pitchFamily="2" charset="2"/>
              <a:buChar char="l"/>
            </a:pPr>
            <a:r>
              <a:rPr lang="en-US" sz="1600" b="1">
                <a:latin typeface="Arial" pitchFamily="34" charset="0"/>
              </a:rPr>
              <a:t>Mengeluarkan 51 Accounting Research Bulletins (ARBs)</a:t>
            </a:r>
          </a:p>
          <a:p>
            <a:pPr marL="234950" indent="-234950" algn="l">
              <a:spcBef>
                <a:spcPct val="25000"/>
              </a:spcBef>
              <a:buClr>
                <a:srgbClr val="CC0000"/>
              </a:buClr>
              <a:buSzPct val="80000"/>
              <a:buFont typeface="Wingdings" pitchFamily="2" charset="2"/>
              <a:buChar char="l"/>
            </a:pPr>
            <a:r>
              <a:rPr lang="en-US" sz="1600" b="1">
                <a:latin typeface="Arial" pitchFamily="34" charset="0"/>
              </a:rPr>
              <a:t>Pendekatan masalah-per-masalah gagal</a:t>
            </a:r>
          </a:p>
          <a:p>
            <a:pPr marL="234950" indent="-234950" algn="l">
              <a:spcBef>
                <a:spcPct val="25000"/>
              </a:spcBef>
              <a:buClr>
                <a:srgbClr val="CC0000"/>
              </a:buClr>
              <a:buSzPct val="80000"/>
              <a:buFont typeface="Wingdings" pitchFamily="2" charset="2"/>
              <a:buChar char="l"/>
            </a:pPr>
            <a:endParaRPr lang="en-US" sz="1600" b="1">
              <a:latin typeface="Comic Sans MS" pitchFamily="66" charset="0"/>
            </a:endParaRPr>
          </a:p>
        </p:txBody>
      </p:sp>
      <p:sp>
        <p:nvSpPr>
          <p:cNvPr id="166928" name="Rectangle 16"/>
          <p:cNvSpPr>
            <a:spLocks noChangeArrowheads="1"/>
          </p:cNvSpPr>
          <p:nvPr/>
        </p:nvSpPr>
        <p:spPr bwMode="auto">
          <a:xfrm>
            <a:off x="4800600" y="3810000"/>
            <a:ext cx="2743200" cy="2209800"/>
          </a:xfrm>
          <a:prstGeom prst="rect">
            <a:avLst/>
          </a:prstGeom>
          <a:solidFill>
            <a:srgbClr val="FFFFFF"/>
          </a:solidFill>
          <a:ln w="12700">
            <a:solidFill>
              <a:schemeClr val="tx1"/>
            </a:solidFill>
            <a:miter lim="800000"/>
            <a:headEnd/>
            <a:tailEnd/>
          </a:ln>
        </p:spPr>
        <p:txBody>
          <a:bodyPr lIns="182562" tIns="46038" rIns="182562" bIns="46038"/>
          <a:lstStyle/>
          <a:p>
            <a:pPr marL="234950" indent="-234950" algn="l">
              <a:buClr>
                <a:srgbClr val="CC0000"/>
              </a:buClr>
              <a:buSzPct val="80000"/>
              <a:buFont typeface="Wingdings" pitchFamily="2" charset="2"/>
              <a:buNone/>
            </a:pPr>
            <a:endParaRPr lang="en-US" sz="800" b="1">
              <a:latin typeface="Arial" pitchFamily="34" charset="0"/>
            </a:endParaRPr>
          </a:p>
          <a:p>
            <a:pPr marL="234950" indent="-234950" algn="l">
              <a:buClr>
                <a:srgbClr val="CC0000"/>
              </a:buClr>
              <a:buSzPct val="80000"/>
              <a:buFont typeface="Wingdings" pitchFamily="2" charset="2"/>
              <a:buChar char="l"/>
            </a:pPr>
            <a:r>
              <a:rPr lang="en-US" sz="1600" b="1">
                <a:latin typeface="Arial" pitchFamily="34" charset="0"/>
              </a:rPr>
              <a:t>1959 sampai1973</a:t>
            </a:r>
          </a:p>
          <a:p>
            <a:pPr marL="234950" indent="-234950" algn="l">
              <a:spcBef>
                <a:spcPct val="25000"/>
              </a:spcBef>
              <a:buClr>
                <a:srgbClr val="CC0000"/>
              </a:buClr>
              <a:buSzPct val="80000"/>
              <a:buFont typeface="Wingdings" pitchFamily="2" charset="2"/>
              <a:buChar char="l"/>
            </a:pPr>
            <a:r>
              <a:rPr lang="en-US" sz="1600" b="1">
                <a:latin typeface="Arial" pitchFamily="34" charset="0"/>
              </a:rPr>
              <a:t>Mengeluarkan 31 Accounting Principle Board Opinions (APBOs)</a:t>
            </a:r>
          </a:p>
          <a:p>
            <a:pPr marL="234950" indent="-234950" algn="l">
              <a:spcBef>
                <a:spcPct val="25000"/>
              </a:spcBef>
              <a:buClr>
                <a:srgbClr val="CC0000"/>
              </a:buClr>
              <a:buSzPct val="80000"/>
              <a:buFont typeface="Wingdings" pitchFamily="2" charset="2"/>
              <a:buChar char="l"/>
            </a:pPr>
            <a:r>
              <a:rPr lang="en-US" sz="1600" b="1">
                <a:latin typeface="Arial" pitchFamily="34" charset="0"/>
              </a:rPr>
              <a:t>Rekomendasi Wheat Committee diadopsi tahun 1973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6927"/>
                                        </p:tgtEl>
                                        <p:attrNameLst>
                                          <p:attrName>style.visibility</p:attrName>
                                        </p:attrNameLst>
                                      </p:cBhvr>
                                      <p:to>
                                        <p:strVal val="visible"/>
                                      </p:to>
                                    </p:set>
                                    <p:animEffect transition="in" filter="wipe(up)">
                                      <p:cBhvr>
                                        <p:cTn id="7" dur="500"/>
                                        <p:tgtEl>
                                          <p:spTgt spid="1669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6928"/>
                                        </p:tgtEl>
                                        <p:attrNameLst>
                                          <p:attrName>style.visibility</p:attrName>
                                        </p:attrNameLst>
                                      </p:cBhvr>
                                      <p:to>
                                        <p:strVal val="visible"/>
                                      </p:to>
                                    </p:set>
                                    <p:animEffect transition="in" filter="wipe(up)">
                                      <p:cBhvr>
                                        <p:cTn id="12" dur="500"/>
                                        <p:tgtEl>
                                          <p:spTgt spid="166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7" grpId="0" animBg="1" autoUpdateAnimBg="0"/>
      <p:bldP spid="166928"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15"/>
          <p:cNvSpPr>
            <a:spLocks noChangeShapeType="1"/>
          </p:cNvSpPr>
          <p:nvPr/>
        </p:nvSpPr>
        <p:spPr bwMode="auto">
          <a:xfrm>
            <a:off x="2209800" y="4648200"/>
            <a:ext cx="0" cy="228600"/>
          </a:xfrm>
          <a:prstGeom prst="line">
            <a:avLst/>
          </a:prstGeom>
          <a:noFill/>
          <a:ln w="57150" cap="sq">
            <a:solidFill>
              <a:schemeClr val="tx1"/>
            </a:solidFill>
            <a:round/>
            <a:headEnd type="none" w="sm" len="sm"/>
            <a:tailEnd type="triangle" w="sm" len="sm"/>
          </a:ln>
        </p:spPr>
        <p:txBody>
          <a:bodyPr/>
          <a:lstStyle/>
          <a:p>
            <a:endParaRPr lang="id-ID"/>
          </a:p>
        </p:txBody>
      </p:sp>
      <p:sp>
        <p:nvSpPr>
          <p:cNvPr id="17411" name="Line 12"/>
          <p:cNvSpPr>
            <a:spLocks noChangeShapeType="1"/>
          </p:cNvSpPr>
          <p:nvPr/>
        </p:nvSpPr>
        <p:spPr bwMode="auto">
          <a:xfrm>
            <a:off x="2209800" y="3352800"/>
            <a:ext cx="0" cy="228600"/>
          </a:xfrm>
          <a:prstGeom prst="line">
            <a:avLst/>
          </a:prstGeom>
          <a:noFill/>
          <a:ln w="57150" cap="sq">
            <a:solidFill>
              <a:schemeClr val="tx1"/>
            </a:solidFill>
            <a:round/>
            <a:headEnd type="none" w="sm" len="sm"/>
            <a:tailEnd type="triangle" w="sm" len="sm"/>
          </a:ln>
        </p:spPr>
        <p:txBody>
          <a:bodyPr/>
          <a:lstStyle/>
          <a:p>
            <a:endParaRPr lang="id-ID"/>
          </a:p>
        </p:txBody>
      </p:sp>
      <p:sp>
        <p:nvSpPr>
          <p:cNvPr id="168962" name="Rectangle 2"/>
          <p:cNvSpPr>
            <a:spLocks noGrp="1" noChangeArrowheads="1"/>
          </p:cNvSpPr>
          <p:nvPr>
            <p:ph type="title"/>
          </p:nvPr>
        </p:nvSpPr>
        <p:spPr>
          <a:xfrm>
            <a:off x="457200" y="457200"/>
            <a:ext cx="8229600" cy="560388"/>
          </a:xfrm>
          <a:solidFill>
            <a:srgbClr val="FFC000"/>
          </a:solidFill>
          <a:ln cap="flat"/>
        </p:spPr>
        <p:txBody>
          <a:bodyPr/>
          <a:lstStyle/>
          <a:p>
            <a:pPr marL="109538" algn="ctr">
              <a:defRPr/>
            </a:pPr>
            <a:r>
              <a:rPr lang="en-US" sz="3000" i="1" dirty="0" err="1" smtClean="0">
                <a:latin typeface="Comic Sans MS" pitchFamily="66" charset="0"/>
              </a:rPr>
              <a:t>Badan</a:t>
            </a:r>
            <a:r>
              <a:rPr lang="en-US" sz="3000" i="1" dirty="0" smtClean="0">
                <a:latin typeface="Comic Sans MS" pitchFamily="66" charset="0"/>
              </a:rPr>
              <a:t> </a:t>
            </a:r>
            <a:r>
              <a:rPr lang="en-US" sz="3000" i="1" dirty="0" err="1" smtClean="0">
                <a:latin typeface="Comic Sans MS" pitchFamily="66" charset="0"/>
              </a:rPr>
              <a:t>Standar</a:t>
            </a:r>
            <a:r>
              <a:rPr lang="en-US" sz="3000" i="1" dirty="0" smtClean="0">
                <a:latin typeface="Comic Sans MS" pitchFamily="66" charset="0"/>
              </a:rPr>
              <a:t> </a:t>
            </a:r>
            <a:r>
              <a:rPr lang="en-US" sz="3000" i="1" dirty="0" err="1" smtClean="0">
                <a:latin typeface="Comic Sans MS" pitchFamily="66" charset="0"/>
              </a:rPr>
              <a:t>Akuntansi</a:t>
            </a:r>
            <a:r>
              <a:rPr lang="en-US" sz="3000" i="1" dirty="0" smtClean="0">
                <a:latin typeface="Comic Sans MS" pitchFamily="66" charset="0"/>
              </a:rPr>
              <a:t> </a:t>
            </a:r>
            <a:r>
              <a:rPr lang="en-US" sz="3000" i="1" dirty="0" err="1" smtClean="0">
                <a:latin typeface="Comic Sans MS" pitchFamily="66" charset="0"/>
              </a:rPr>
              <a:t>Keuangan</a:t>
            </a:r>
            <a:endParaRPr lang="en-US" sz="3000" i="1" dirty="0" smtClean="0">
              <a:latin typeface="Comic Sans MS" pitchFamily="66" charset="0"/>
            </a:endParaRPr>
          </a:p>
        </p:txBody>
      </p:sp>
      <p:sp>
        <p:nvSpPr>
          <p:cNvPr id="168963" name="Text Box 3"/>
          <p:cNvSpPr txBox="1">
            <a:spLocks noChangeArrowheads="1"/>
          </p:cNvSpPr>
          <p:nvPr/>
        </p:nvSpPr>
        <p:spPr bwMode="auto">
          <a:xfrm>
            <a:off x="609600" y="1293813"/>
            <a:ext cx="8229600" cy="793750"/>
          </a:xfrm>
          <a:prstGeom prst="rect">
            <a:avLst/>
          </a:prstGeom>
          <a:noFill/>
          <a:ln w="28575" cap="sq">
            <a:noFill/>
            <a:miter lim="800000"/>
            <a:headEnd type="none" w="sm" len="sm"/>
            <a:tailEnd type="none" w="sm" len="sm"/>
          </a:ln>
          <a:effectLst/>
        </p:spPr>
        <p:txBody>
          <a:bodyPr>
            <a:spAutoFit/>
          </a:bodyPr>
          <a:lstStyle/>
          <a:p>
            <a:pPr algn="l">
              <a:lnSpc>
                <a:spcPct val="115000"/>
              </a:lnSpc>
              <a:spcBef>
                <a:spcPct val="30000"/>
              </a:spcBef>
              <a:buSzPct val="80000"/>
              <a:defRPr/>
            </a:pPr>
            <a:r>
              <a:rPr lang="en-US" sz="2000">
                <a:latin typeface="Comic Sans MS" pitchFamily="66" charset="0"/>
              </a:rPr>
              <a:t>Rekomendasi Wheat Committee  berakibat pada dibuatnya </a:t>
            </a:r>
            <a:r>
              <a:rPr lang="en-US" sz="2000">
                <a:solidFill>
                  <a:srgbClr val="800000"/>
                </a:solidFill>
                <a:effectLst>
                  <a:outerShdw blurRad="38100" dist="38100" dir="2700000" algn="tl">
                    <a:srgbClr val="C0C0C0"/>
                  </a:outerShdw>
                </a:effectLst>
                <a:latin typeface="Comic Sans MS" pitchFamily="66" charset="0"/>
              </a:rPr>
              <a:t>Financial Accounting Standards Board </a:t>
            </a:r>
            <a:r>
              <a:rPr lang="en-US" sz="2000">
                <a:latin typeface="Comic Sans MS" pitchFamily="66" charset="0"/>
              </a:rPr>
              <a:t>tahun 1973.</a:t>
            </a:r>
          </a:p>
        </p:txBody>
      </p:sp>
      <p:sp>
        <p:nvSpPr>
          <p:cNvPr id="168966" name="Rectangle 6"/>
          <p:cNvSpPr>
            <a:spLocks noChangeArrowheads="1"/>
          </p:cNvSpPr>
          <p:nvPr/>
        </p:nvSpPr>
        <p:spPr bwMode="auto">
          <a:xfrm>
            <a:off x="914400" y="2286000"/>
            <a:ext cx="2590800" cy="1066800"/>
          </a:xfrm>
          <a:prstGeom prst="rect">
            <a:avLst/>
          </a:prstGeom>
          <a:solidFill>
            <a:srgbClr val="F9EFA5"/>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spcBef>
                <a:spcPct val="35000"/>
              </a:spcBef>
              <a:buClr>
                <a:schemeClr val="accent2"/>
              </a:buClr>
              <a:buSzPct val="75000"/>
              <a:buFont typeface="Wingdings" pitchFamily="2" charset="2"/>
              <a:buNone/>
              <a:defRPr/>
            </a:pPr>
            <a:r>
              <a:rPr lang="en-US" sz="2000">
                <a:effectLst>
                  <a:outerShdw blurRad="38100" dist="38100" dir="2700000" algn="tl">
                    <a:srgbClr val="FFFFFF"/>
                  </a:outerShdw>
                </a:effectLst>
                <a:latin typeface="Comic Sans MS" pitchFamily="66" charset="0"/>
              </a:rPr>
              <a:t>Financial Accounting Foundation</a:t>
            </a:r>
          </a:p>
        </p:txBody>
      </p:sp>
      <p:sp>
        <p:nvSpPr>
          <p:cNvPr id="168968" name="Rectangle 8"/>
          <p:cNvSpPr>
            <a:spLocks noChangeArrowheads="1"/>
          </p:cNvSpPr>
          <p:nvPr/>
        </p:nvSpPr>
        <p:spPr bwMode="auto">
          <a:xfrm>
            <a:off x="4572000" y="2362200"/>
            <a:ext cx="4191000" cy="914400"/>
          </a:xfrm>
          <a:prstGeom prst="rect">
            <a:avLst/>
          </a:prstGeom>
          <a:noFill/>
          <a:ln w="12700">
            <a:noFill/>
            <a:miter lim="800000"/>
            <a:headEnd/>
            <a:tailEnd/>
          </a:ln>
        </p:spPr>
        <p:txBody>
          <a:bodyPr lIns="182562" tIns="46038" rIns="182562" bIns="46038"/>
          <a:lstStyle/>
          <a:p>
            <a:pPr marL="290513" indent="-290513" algn="l">
              <a:buClr>
                <a:srgbClr val="CC0000"/>
              </a:buClr>
              <a:buSzPct val="80000"/>
              <a:buFont typeface="Wingdings" pitchFamily="2" charset="2"/>
              <a:buBlip>
                <a:blip r:embed="rId3"/>
              </a:buBlip>
            </a:pPr>
            <a:r>
              <a:rPr lang="en-US" sz="1800">
                <a:latin typeface="Comic Sans MS" pitchFamily="66" charset="0"/>
              </a:rPr>
              <a:t>Memilih anggota FASB </a:t>
            </a:r>
          </a:p>
          <a:p>
            <a:pPr marL="290513" indent="-290513" algn="l">
              <a:buClr>
                <a:srgbClr val="CC0000"/>
              </a:buClr>
              <a:buSzPct val="80000"/>
              <a:buFont typeface="Wingdings" pitchFamily="2" charset="2"/>
              <a:buBlip>
                <a:blip r:embed="rId3"/>
              </a:buBlip>
            </a:pPr>
            <a:r>
              <a:rPr lang="en-US" sz="1800">
                <a:latin typeface="Comic Sans MS" pitchFamily="66" charset="0"/>
              </a:rPr>
              <a:t>Mendanai aktivitas mereka </a:t>
            </a:r>
          </a:p>
          <a:p>
            <a:pPr marL="290513" indent="-290513" algn="l">
              <a:buClr>
                <a:srgbClr val="CC0000"/>
              </a:buClr>
              <a:buSzPct val="80000"/>
              <a:buFont typeface="Wingdings" pitchFamily="2" charset="2"/>
              <a:buBlip>
                <a:blip r:embed="rId3"/>
              </a:buBlip>
            </a:pPr>
            <a:r>
              <a:rPr lang="en-US" sz="1800">
                <a:latin typeface="Comic Sans MS" pitchFamily="66" charset="0"/>
              </a:rPr>
              <a:t>Exercises general oversight.</a:t>
            </a:r>
          </a:p>
        </p:txBody>
      </p:sp>
      <p:sp>
        <p:nvSpPr>
          <p:cNvPr id="168970" name="AutoShape 10"/>
          <p:cNvSpPr>
            <a:spLocks noChangeArrowheads="1"/>
          </p:cNvSpPr>
          <p:nvPr/>
        </p:nvSpPr>
        <p:spPr bwMode="auto">
          <a:xfrm>
            <a:off x="3810000" y="2743200"/>
            <a:ext cx="609600" cy="228600"/>
          </a:xfrm>
          <a:custGeom>
            <a:avLst/>
            <a:gdLst>
              <a:gd name="T0" fmla="*/ 364156950 w 21600"/>
              <a:gd name="T1" fmla="*/ 0 h 21600"/>
              <a:gd name="T2" fmla="*/ 0 w 21600"/>
              <a:gd name="T3" fmla="*/ 12802394 h 21600"/>
              <a:gd name="T4" fmla="*/ 364156950 w 21600"/>
              <a:gd name="T5" fmla="*/ 25604788 h 21600"/>
              <a:gd name="T6" fmla="*/ 485542646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0000"/>
          </a:solidFill>
          <a:ln w="12700" cap="sq">
            <a:solidFill>
              <a:schemeClr val="tx1"/>
            </a:solidFill>
            <a:miter lim="800000"/>
            <a:headEnd type="none" w="sm" len="sm"/>
            <a:tailEnd type="none" w="sm" len="sm"/>
          </a:ln>
        </p:spPr>
        <p:txBody>
          <a:bodyPr wrap="none" anchor="ctr"/>
          <a:lstStyle/>
          <a:p>
            <a:endParaRPr lang="id-ID"/>
          </a:p>
        </p:txBody>
      </p:sp>
      <p:sp>
        <p:nvSpPr>
          <p:cNvPr id="168973" name="Rectangle 13"/>
          <p:cNvSpPr>
            <a:spLocks noChangeArrowheads="1"/>
          </p:cNvSpPr>
          <p:nvPr/>
        </p:nvSpPr>
        <p:spPr bwMode="auto">
          <a:xfrm>
            <a:off x="914400" y="3581400"/>
            <a:ext cx="2590800" cy="1066800"/>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spcBef>
                <a:spcPct val="35000"/>
              </a:spcBef>
              <a:buClr>
                <a:schemeClr val="accent2"/>
              </a:buClr>
              <a:buSzPct val="75000"/>
              <a:buFont typeface="Wingdings" pitchFamily="2" charset="2"/>
              <a:buNone/>
              <a:defRPr/>
            </a:pPr>
            <a:r>
              <a:rPr lang="en-US" sz="2000">
                <a:effectLst>
                  <a:outerShdw blurRad="38100" dist="38100" dir="2700000" algn="tl">
                    <a:srgbClr val="C0C0C0"/>
                  </a:outerShdw>
                </a:effectLst>
                <a:latin typeface="Comic Sans MS" pitchFamily="66" charset="0"/>
              </a:rPr>
              <a:t>Financial Accounting Standards Board</a:t>
            </a:r>
          </a:p>
        </p:txBody>
      </p:sp>
      <p:sp>
        <p:nvSpPr>
          <p:cNvPr id="168974" name="Rectangle 14"/>
          <p:cNvSpPr>
            <a:spLocks noChangeArrowheads="1"/>
          </p:cNvSpPr>
          <p:nvPr/>
        </p:nvSpPr>
        <p:spPr bwMode="auto">
          <a:xfrm>
            <a:off x="914400" y="4876800"/>
            <a:ext cx="2590800" cy="1066800"/>
          </a:xfrm>
          <a:prstGeom prst="rect">
            <a:avLst/>
          </a:prstGeom>
          <a:solidFill>
            <a:srgbClr val="F9EFA5"/>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lnSpc>
                <a:spcPct val="110000"/>
              </a:lnSpc>
              <a:spcBef>
                <a:spcPct val="35000"/>
              </a:spcBef>
              <a:buClr>
                <a:schemeClr val="accent2"/>
              </a:buClr>
              <a:buSzPct val="75000"/>
              <a:buFont typeface="Wingdings" pitchFamily="2" charset="2"/>
              <a:buNone/>
              <a:defRPr/>
            </a:pPr>
            <a:r>
              <a:rPr lang="en-US" sz="1800">
                <a:effectLst>
                  <a:outerShdw blurRad="38100" dist="38100" dir="2700000" algn="tl">
                    <a:srgbClr val="FFFFFF"/>
                  </a:outerShdw>
                </a:effectLst>
                <a:latin typeface="Comic Sans MS" pitchFamily="66" charset="0"/>
              </a:rPr>
              <a:t>Financial Accounting Standards Advisory Council</a:t>
            </a:r>
          </a:p>
        </p:txBody>
      </p:sp>
      <p:sp>
        <p:nvSpPr>
          <p:cNvPr id="168976" name="Rectangle 16"/>
          <p:cNvSpPr>
            <a:spLocks noChangeArrowheads="1"/>
          </p:cNvSpPr>
          <p:nvPr/>
        </p:nvSpPr>
        <p:spPr bwMode="auto">
          <a:xfrm>
            <a:off x="4572000" y="3657600"/>
            <a:ext cx="4191000" cy="990600"/>
          </a:xfrm>
          <a:prstGeom prst="rect">
            <a:avLst/>
          </a:prstGeom>
          <a:noFill/>
          <a:ln w="12700">
            <a:noFill/>
            <a:miter lim="800000"/>
            <a:headEnd/>
            <a:tailEnd/>
          </a:ln>
        </p:spPr>
        <p:txBody>
          <a:bodyPr lIns="182562" tIns="46038" rIns="182562" bIns="46038"/>
          <a:lstStyle/>
          <a:p>
            <a:pPr marL="290513" indent="-290513" algn="l">
              <a:buClr>
                <a:srgbClr val="CC0000"/>
              </a:buClr>
              <a:buSzPct val="80000"/>
              <a:buFont typeface="Wingdings" pitchFamily="2" charset="2"/>
              <a:buBlip>
                <a:blip r:embed="rId3"/>
              </a:buBlip>
            </a:pPr>
            <a:r>
              <a:rPr lang="en-US" sz="1800">
                <a:latin typeface="Comic Sans MS" pitchFamily="66" charset="0"/>
              </a:rPr>
              <a:t>Misinya membuat dan memperbaiki standar akuntansi dan pelaporan keuangan.</a:t>
            </a:r>
          </a:p>
        </p:txBody>
      </p:sp>
      <p:sp>
        <p:nvSpPr>
          <p:cNvPr id="168977" name="AutoShape 17"/>
          <p:cNvSpPr>
            <a:spLocks noChangeArrowheads="1"/>
          </p:cNvSpPr>
          <p:nvPr/>
        </p:nvSpPr>
        <p:spPr bwMode="auto">
          <a:xfrm>
            <a:off x="3810000" y="3962400"/>
            <a:ext cx="609600" cy="228600"/>
          </a:xfrm>
          <a:custGeom>
            <a:avLst/>
            <a:gdLst>
              <a:gd name="T0" fmla="*/ 364156950 w 21600"/>
              <a:gd name="T1" fmla="*/ 0 h 21600"/>
              <a:gd name="T2" fmla="*/ 0 w 21600"/>
              <a:gd name="T3" fmla="*/ 12802394 h 21600"/>
              <a:gd name="T4" fmla="*/ 364156950 w 21600"/>
              <a:gd name="T5" fmla="*/ 25604788 h 21600"/>
              <a:gd name="T6" fmla="*/ 485542646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0000"/>
          </a:solidFill>
          <a:ln w="12700" cap="sq">
            <a:solidFill>
              <a:schemeClr val="tx1"/>
            </a:solidFill>
            <a:miter lim="800000"/>
            <a:headEnd type="none" w="sm" len="sm"/>
            <a:tailEnd type="none" w="sm" len="sm"/>
          </a:ln>
        </p:spPr>
        <p:txBody>
          <a:bodyPr wrap="none" anchor="ctr"/>
          <a:lstStyle/>
          <a:p>
            <a:endParaRPr lang="id-ID"/>
          </a:p>
        </p:txBody>
      </p:sp>
      <p:sp>
        <p:nvSpPr>
          <p:cNvPr id="168978" name="Rectangle 18"/>
          <p:cNvSpPr>
            <a:spLocks noChangeArrowheads="1"/>
          </p:cNvSpPr>
          <p:nvPr/>
        </p:nvSpPr>
        <p:spPr bwMode="auto">
          <a:xfrm>
            <a:off x="4572000" y="5181600"/>
            <a:ext cx="4191000" cy="381000"/>
          </a:xfrm>
          <a:prstGeom prst="rect">
            <a:avLst/>
          </a:prstGeom>
          <a:noFill/>
          <a:ln w="12700">
            <a:noFill/>
            <a:miter lim="800000"/>
            <a:headEnd/>
            <a:tailEnd/>
          </a:ln>
        </p:spPr>
        <p:txBody>
          <a:bodyPr lIns="182562" tIns="46038" rIns="182562" bIns="46038"/>
          <a:lstStyle/>
          <a:p>
            <a:pPr marL="290513" indent="-290513" algn="l">
              <a:buClr>
                <a:srgbClr val="CC0000"/>
              </a:buClr>
              <a:buSzPct val="80000"/>
              <a:buFont typeface="Wingdings" pitchFamily="2" charset="2"/>
              <a:buBlip>
                <a:blip r:embed="rId3"/>
              </a:buBlip>
            </a:pPr>
            <a:r>
              <a:rPr lang="en-US" sz="1800">
                <a:latin typeface="Comic Sans MS" pitchFamily="66" charset="0"/>
              </a:rPr>
              <a:t>Konsultasi tentang is-isu kebijakan utama.</a:t>
            </a:r>
          </a:p>
        </p:txBody>
      </p:sp>
      <p:sp>
        <p:nvSpPr>
          <p:cNvPr id="168979" name="AutoShape 19"/>
          <p:cNvSpPr>
            <a:spLocks noChangeArrowheads="1"/>
          </p:cNvSpPr>
          <p:nvPr/>
        </p:nvSpPr>
        <p:spPr bwMode="auto">
          <a:xfrm>
            <a:off x="3810000" y="5257800"/>
            <a:ext cx="609600" cy="228600"/>
          </a:xfrm>
          <a:custGeom>
            <a:avLst/>
            <a:gdLst>
              <a:gd name="T0" fmla="*/ 364156950 w 21600"/>
              <a:gd name="T1" fmla="*/ 0 h 21600"/>
              <a:gd name="T2" fmla="*/ 0 w 21600"/>
              <a:gd name="T3" fmla="*/ 12802394 h 21600"/>
              <a:gd name="T4" fmla="*/ 364156950 w 21600"/>
              <a:gd name="T5" fmla="*/ 25604788 h 21600"/>
              <a:gd name="T6" fmla="*/ 485542646 w 21600"/>
              <a:gd name="T7" fmla="*/ 128023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0000"/>
          </a:solidFill>
          <a:ln w="12700" cap="sq">
            <a:solidFill>
              <a:schemeClr val="tx1"/>
            </a:solidFill>
            <a:miter lim="800000"/>
            <a:headEnd type="none" w="sm" len="sm"/>
            <a:tailEnd type="none" w="sm" len="sm"/>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8970"/>
                                        </p:tgtEl>
                                        <p:attrNameLst>
                                          <p:attrName>style.visibility</p:attrName>
                                        </p:attrNameLst>
                                      </p:cBhvr>
                                      <p:to>
                                        <p:strVal val="visible"/>
                                      </p:to>
                                    </p:set>
                                    <p:animEffect transition="in" filter="wipe(left)">
                                      <p:cBhvr>
                                        <p:cTn id="7" dur="500"/>
                                        <p:tgtEl>
                                          <p:spTgt spid="168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8968"/>
                                        </p:tgtEl>
                                        <p:attrNameLst>
                                          <p:attrName>style.visibility</p:attrName>
                                        </p:attrNameLst>
                                      </p:cBhvr>
                                      <p:to>
                                        <p:strVal val="visible"/>
                                      </p:to>
                                    </p:set>
                                    <p:animEffect transition="in" filter="wipe(left)">
                                      <p:cBhvr>
                                        <p:cTn id="12" dur="500"/>
                                        <p:tgtEl>
                                          <p:spTgt spid="1689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8977"/>
                                        </p:tgtEl>
                                        <p:attrNameLst>
                                          <p:attrName>style.visibility</p:attrName>
                                        </p:attrNameLst>
                                      </p:cBhvr>
                                      <p:to>
                                        <p:strVal val="visible"/>
                                      </p:to>
                                    </p:set>
                                    <p:animEffect transition="in" filter="wipe(left)">
                                      <p:cBhvr>
                                        <p:cTn id="17" dur="500"/>
                                        <p:tgtEl>
                                          <p:spTgt spid="1689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8976"/>
                                        </p:tgtEl>
                                        <p:attrNameLst>
                                          <p:attrName>style.visibility</p:attrName>
                                        </p:attrNameLst>
                                      </p:cBhvr>
                                      <p:to>
                                        <p:strVal val="visible"/>
                                      </p:to>
                                    </p:set>
                                    <p:animEffect transition="in" filter="wipe(left)">
                                      <p:cBhvr>
                                        <p:cTn id="22" dur="500"/>
                                        <p:tgtEl>
                                          <p:spTgt spid="1689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8979"/>
                                        </p:tgtEl>
                                        <p:attrNameLst>
                                          <p:attrName>style.visibility</p:attrName>
                                        </p:attrNameLst>
                                      </p:cBhvr>
                                      <p:to>
                                        <p:strVal val="visible"/>
                                      </p:to>
                                    </p:set>
                                    <p:animEffect transition="in" filter="wipe(left)">
                                      <p:cBhvr>
                                        <p:cTn id="27" dur="500"/>
                                        <p:tgtEl>
                                          <p:spTgt spid="1689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8978"/>
                                        </p:tgtEl>
                                        <p:attrNameLst>
                                          <p:attrName>style.visibility</p:attrName>
                                        </p:attrNameLst>
                                      </p:cBhvr>
                                      <p:to>
                                        <p:strVal val="visible"/>
                                      </p:to>
                                    </p:set>
                                    <p:animEffect transition="in" filter="wipe(left)">
                                      <p:cBhvr>
                                        <p:cTn id="32" dur="500"/>
                                        <p:tgtEl>
                                          <p:spTgt spid="168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8" grpId="0" autoUpdateAnimBg="0"/>
      <p:bldP spid="168970" grpId="0" animBg="1"/>
      <p:bldP spid="168976" grpId="0" autoUpdateAnimBg="0"/>
      <p:bldP spid="168977" grpId="0" animBg="1"/>
      <p:bldP spid="168978" grpId="0" autoUpdateAnimBg="0"/>
      <p:bldP spid="1689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Text Box 3"/>
          <p:cNvSpPr txBox="1">
            <a:spLocks noChangeArrowheads="1"/>
          </p:cNvSpPr>
          <p:nvPr/>
        </p:nvSpPr>
        <p:spPr bwMode="auto">
          <a:xfrm>
            <a:off x="609600" y="1295400"/>
            <a:ext cx="8229600" cy="1354138"/>
          </a:xfrm>
          <a:prstGeom prst="rect">
            <a:avLst/>
          </a:prstGeom>
          <a:noFill/>
          <a:ln w="28575" cap="sq">
            <a:noFill/>
            <a:miter lim="800000"/>
            <a:headEnd type="none" w="sm" len="sm"/>
            <a:tailEnd type="none" w="sm" len="sm"/>
          </a:ln>
          <a:effectLst/>
        </p:spPr>
        <p:txBody>
          <a:bodyPr>
            <a:spAutoFit/>
          </a:bodyPr>
          <a:lstStyle/>
          <a:p>
            <a:pPr algn="l">
              <a:lnSpc>
                <a:spcPct val="115000"/>
              </a:lnSpc>
              <a:buSzPct val="80000"/>
              <a:defRPr/>
            </a:pPr>
            <a:r>
              <a:rPr lang="en-US">
                <a:effectLst>
                  <a:outerShdw blurRad="38100" dist="38100" dir="2700000" algn="tl">
                    <a:srgbClr val="C0C0C0"/>
                  </a:outerShdw>
                </a:effectLst>
                <a:latin typeface="Comic Sans MS" pitchFamily="66" charset="0"/>
              </a:rPr>
              <a:t>Misinya membuat dan memperbaiki standar akuntansi dan pelaporan keuangan.  Perbedaan antara FASB dan APB meliputi:</a:t>
            </a:r>
            <a:endParaRPr lang="en-US">
              <a:latin typeface="Comic Sans MS" pitchFamily="66" charset="0"/>
            </a:endParaRPr>
          </a:p>
        </p:txBody>
      </p:sp>
      <p:sp>
        <p:nvSpPr>
          <p:cNvPr id="171014" name="Rectangle 6"/>
          <p:cNvSpPr>
            <a:spLocks noGrp="1" noChangeArrowheads="1"/>
          </p:cNvSpPr>
          <p:nvPr>
            <p:ph type="title"/>
          </p:nvPr>
        </p:nvSpPr>
        <p:spPr>
          <a:xfrm>
            <a:off x="457200" y="457200"/>
            <a:ext cx="8229600" cy="560388"/>
          </a:xfrm>
          <a:solidFill>
            <a:srgbClr val="FFC000"/>
          </a:solidFill>
          <a:ln cap="flat"/>
        </p:spPr>
        <p:txBody>
          <a:bodyPr/>
          <a:lstStyle/>
          <a:p>
            <a:pPr marL="109538" algn="ctr">
              <a:defRPr/>
            </a:pPr>
            <a:r>
              <a:rPr lang="en-US" sz="3000" i="1" dirty="0" err="1" smtClean="0">
                <a:latin typeface="Comic Sans MS" pitchFamily="66" charset="0"/>
              </a:rPr>
              <a:t>Badan</a:t>
            </a:r>
            <a:r>
              <a:rPr lang="en-US" sz="3000" i="1" dirty="0" smtClean="0">
                <a:latin typeface="Comic Sans MS" pitchFamily="66" charset="0"/>
              </a:rPr>
              <a:t> </a:t>
            </a:r>
            <a:r>
              <a:rPr lang="en-US" sz="3000" i="1" dirty="0" err="1" smtClean="0">
                <a:latin typeface="Comic Sans MS" pitchFamily="66" charset="0"/>
              </a:rPr>
              <a:t>Standar</a:t>
            </a:r>
            <a:r>
              <a:rPr lang="en-US" sz="3000" i="1" dirty="0" smtClean="0">
                <a:latin typeface="Comic Sans MS" pitchFamily="66" charset="0"/>
              </a:rPr>
              <a:t> </a:t>
            </a:r>
            <a:r>
              <a:rPr lang="en-US" sz="3000" i="1" dirty="0" err="1" smtClean="0">
                <a:latin typeface="Comic Sans MS" pitchFamily="66" charset="0"/>
              </a:rPr>
              <a:t>Akuntansi</a:t>
            </a:r>
            <a:r>
              <a:rPr lang="en-US" sz="3000" i="1" dirty="0" smtClean="0">
                <a:latin typeface="Comic Sans MS" pitchFamily="66" charset="0"/>
              </a:rPr>
              <a:t> </a:t>
            </a:r>
            <a:r>
              <a:rPr lang="en-US" sz="3000" i="1" dirty="0" err="1" smtClean="0">
                <a:latin typeface="Comic Sans MS" pitchFamily="66" charset="0"/>
              </a:rPr>
              <a:t>Keuangan</a:t>
            </a:r>
            <a:endParaRPr lang="en-US" sz="3000" i="1" dirty="0" smtClean="0">
              <a:latin typeface="Comic Sans MS" pitchFamily="66" charset="0"/>
            </a:endParaRPr>
          </a:p>
        </p:txBody>
      </p:sp>
      <p:sp>
        <p:nvSpPr>
          <p:cNvPr id="18436" name="Text Box 7"/>
          <p:cNvSpPr txBox="1">
            <a:spLocks noChangeArrowheads="1"/>
          </p:cNvSpPr>
          <p:nvPr/>
        </p:nvSpPr>
        <p:spPr bwMode="auto">
          <a:xfrm>
            <a:off x="609600" y="2832100"/>
            <a:ext cx="8229600" cy="2420938"/>
          </a:xfrm>
          <a:prstGeom prst="rect">
            <a:avLst/>
          </a:prstGeom>
          <a:noFill/>
          <a:ln w="28575" cap="sq">
            <a:noFill/>
            <a:miter lim="800000"/>
            <a:headEnd type="none" w="sm" len="sm"/>
            <a:tailEnd type="none" w="sm" len="sm"/>
          </a:ln>
        </p:spPr>
        <p:txBody>
          <a:bodyPr>
            <a:spAutoFit/>
          </a:bodyPr>
          <a:lstStyle/>
          <a:p>
            <a:pPr marL="692150" indent="-457200" algn="l">
              <a:lnSpc>
                <a:spcPct val="115000"/>
              </a:lnSpc>
              <a:spcBef>
                <a:spcPct val="30000"/>
              </a:spcBef>
              <a:buSzPct val="80000"/>
              <a:buFontTx/>
              <a:buBlip>
                <a:blip r:embed="rId2"/>
              </a:buBlip>
            </a:pPr>
            <a:r>
              <a:rPr lang="en-US" sz="2200">
                <a:latin typeface="Comic Sans MS" pitchFamily="66" charset="0"/>
              </a:rPr>
              <a:t>Keanggotaan lebih kecil</a:t>
            </a:r>
          </a:p>
          <a:p>
            <a:pPr marL="692150" indent="-457200" algn="l">
              <a:lnSpc>
                <a:spcPct val="115000"/>
              </a:lnSpc>
              <a:spcBef>
                <a:spcPct val="30000"/>
              </a:spcBef>
              <a:buSzPct val="80000"/>
              <a:buFontTx/>
              <a:buBlip>
                <a:blip r:embed="rId2"/>
              </a:buBlip>
            </a:pPr>
            <a:r>
              <a:rPr lang="en-US" sz="2200">
                <a:latin typeface="Comic Sans MS" pitchFamily="66" charset="0"/>
              </a:rPr>
              <a:t>Keanggotaan penuh-waktu, digaji</a:t>
            </a:r>
          </a:p>
          <a:p>
            <a:pPr marL="692150" indent="-457200" algn="l">
              <a:lnSpc>
                <a:spcPct val="115000"/>
              </a:lnSpc>
              <a:spcBef>
                <a:spcPct val="30000"/>
              </a:spcBef>
              <a:buSzPct val="80000"/>
              <a:buFontTx/>
              <a:buBlip>
                <a:blip r:embed="rId2"/>
              </a:buBlip>
            </a:pPr>
            <a:r>
              <a:rPr lang="en-US" sz="2200">
                <a:latin typeface="Comic Sans MS" pitchFamily="66" charset="0"/>
              </a:rPr>
              <a:t>Otonomi lebih besar</a:t>
            </a:r>
          </a:p>
          <a:p>
            <a:pPr marL="692150" indent="-457200" algn="l">
              <a:lnSpc>
                <a:spcPct val="115000"/>
              </a:lnSpc>
              <a:spcBef>
                <a:spcPct val="30000"/>
              </a:spcBef>
              <a:buSzPct val="80000"/>
              <a:buFontTx/>
              <a:buBlip>
                <a:blip r:embed="rId2"/>
              </a:buBlip>
            </a:pPr>
            <a:r>
              <a:rPr lang="en-US" sz="2200">
                <a:latin typeface="Comic Sans MS" pitchFamily="66" charset="0"/>
              </a:rPr>
              <a:t>Independensi lebih besar</a:t>
            </a:r>
          </a:p>
          <a:p>
            <a:pPr marL="692150" indent="-457200" algn="l">
              <a:lnSpc>
                <a:spcPct val="115000"/>
              </a:lnSpc>
              <a:spcBef>
                <a:spcPct val="30000"/>
              </a:spcBef>
              <a:buSzPct val="80000"/>
              <a:buFontTx/>
              <a:buBlip>
                <a:blip r:embed="rId2"/>
              </a:buBlip>
            </a:pPr>
            <a:r>
              <a:rPr lang="en-US" sz="2200">
                <a:latin typeface="Comic Sans MS" pitchFamily="66" charset="0"/>
              </a:rPr>
              <a:t>Representasi lebih luas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1043"/>
          <p:cNvSpPr>
            <a:spLocks noChangeShapeType="1"/>
          </p:cNvSpPr>
          <p:nvPr/>
        </p:nvSpPr>
        <p:spPr bwMode="auto">
          <a:xfrm flipH="1">
            <a:off x="2209800" y="2362200"/>
            <a:ext cx="914400" cy="0"/>
          </a:xfrm>
          <a:prstGeom prst="line">
            <a:avLst/>
          </a:prstGeom>
          <a:noFill/>
          <a:ln w="38100" cap="sq">
            <a:solidFill>
              <a:srgbClr val="800000"/>
            </a:solidFill>
            <a:round/>
            <a:headEnd type="none" w="sm" len="sm"/>
            <a:tailEnd type="none" w="sm" len="sm"/>
          </a:ln>
        </p:spPr>
        <p:txBody>
          <a:bodyPr/>
          <a:lstStyle/>
          <a:p>
            <a:endParaRPr lang="id-ID"/>
          </a:p>
        </p:txBody>
      </p:sp>
      <p:sp>
        <p:nvSpPr>
          <p:cNvPr id="22531" name="Line 1045"/>
          <p:cNvSpPr>
            <a:spLocks noChangeShapeType="1"/>
          </p:cNvSpPr>
          <p:nvPr/>
        </p:nvSpPr>
        <p:spPr bwMode="auto">
          <a:xfrm flipH="1">
            <a:off x="5791200" y="2362200"/>
            <a:ext cx="914400" cy="0"/>
          </a:xfrm>
          <a:prstGeom prst="line">
            <a:avLst/>
          </a:prstGeom>
          <a:noFill/>
          <a:ln w="38100" cap="sq">
            <a:solidFill>
              <a:srgbClr val="800000"/>
            </a:solidFill>
            <a:round/>
            <a:headEnd type="none" w="sm" len="sm"/>
            <a:tailEnd type="none" w="sm" len="sm"/>
          </a:ln>
        </p:spPr>
        <p:txBody>
          <a:bodyPr/>
          <a:lstStyle/>
          <a:p>
            <a:endParaRPr lang="id-ID"/>
          </a:p>
        </p:txBody>
      </p:sp>
      <p:sp>
        <p:nvSpPr>
          <p:cNvPr id="22532" name="Line 1047"/>
          <p:cNvSpPr>
            <a:spLocks noChangeShapeType="1"/>
          </p:cNvSpPr>
          <p:nvPr/>
        </p:nvSpPr>
        <p:spPr bwMode="auto">
          <a:xfrm>
            <a:off x="6705600" y="4267200"/>
            <a:ext cx="0" cy="457200"/>
          </a:xfrm>
          <a:prstGeom prst="line">
            <a:avLst/>
          </a:prstGeom>
          <a:noFill/>
          <a:ln w="38100" cap="sq">
            <a:solidFill>
              <a:srgbClr val="800000"/>
            </a:solidFill>
            <a:round/>
            <a:headEnd type="none" w="sm" len="sm"/>
            <a:tailEnd type="triangle" w="sm" len="sm"/>
          </a:ln>
        </p:spPr>
        <p:txBody>
          <a:bodyPr/>
          <a:lstStyle/>
          <a:p>
            <a:endParaRPr lang="id-ID"/>
          </a:p>
        </p:txBody>
      </p:sp>
      <p:sp>
        <p:nvSpPr>
          <p:cNvPr id="22533" name="Line 1026"/>
          <p:cNvSpPr>
            <a:spLocks noChangeShapeType="1"/>
          </p:cNvSpPr>
          <p:nvPr/>
        </p:nvSpPr>
        <p:spPr bwMode="auto">
          <a:xfrm>
            <a:off x="2209800" y="4267200"/>
            <a:ext cx="0" cy="457200"/>
          </a:xfrm>
          <a:prstGeom prst="line">
            <a:avLst/>
          </a:prstGeom>
          <a:noFill/>
          <a:ln w="38100" cap="sq">
            <a:solidFill>
              <a:srgbClr val="800000"/>
            </a:solidFill>
            <a:round/>
            <a:headEnd type="none" w="sm" len="sm"/>
            <a:tailEnd type="triangle" w="sm" len="sm"/>
          </a:ln>
        </p:spPr>
        <p:txBody>
          <a:bodyPr/>
          <a:lstStyle/>
          <a:p>
            <a:endParaRPr lang="id-ID"/>
          </a:p>
        </p:txBody>
      </p:sp>
      <p:sp>
        <p:nvSpPr>
          <p:cNvPr id="174084" name="Rectangle 1028"/>
          <p:cNvSpPr>
            <a:spLocks noGrp="1" noChangeArrowheads="1"/>
          </p:cNvSpPr>
          <p:nvPr>
            <p:ph type="title"/>
          </p:nvPr>
        </p:nvSpPr>
        <p:spPr>
          <a:xfrm>
            <a:off x="457200" y="457200"/>
            <a:ext cx="8229600" cy="560388"/>
          </a:xfrm>
          <a:solidFill>
            <a:srgbClr val="92D050"/>
          </a:solidFill>
          <a:ln cap="flat"/>
        </p:spPr>
        <p:txBody>
          <a:bodyPr/>
          <a:lstStyle/>
          <a:p>
            <a:pPr marL="109538" algn="ctr">
              <a:defRPr/>
            </a:pPr>
            <a:r>
              <a:rPr lang="en-US" sz="3000" i="1" smtClean="0">
                <a:latin typeface="Comic Sans MS" pitchFamily="66" charset="0"/>
              </a:rPr>
              <a:t>Governmental Accounting Standards Board</a:t>
            </a:r>
          </a:p>
        </p:txBody>
      </p:sp>
      <p:sp>
        <p:nvSpPr>
          <p:cNvPr id="22535" name="Text Box 1029"/>
          <p:cNvSpPr txBox="1">
            <a:spLocks noChangeArrowheads="1"/>
          </p:cNvSpPr>
          <p:nvPr/>
        </p:nvSpPr>
        <p:spPr bwMode="auto">
          <a:xfrm>
            <a:off x="533400" y="1219200"/>
            <a:ext cx="8229600" cy="793750"/>
          </a:xfrm>
          <a:prstGeom prst="rect">
            <a:avLst/>
          </a:prstGeom>
          <a:noFill/>
          <a:ln w="28575" cap="sq">
            <a:noFill/>
            <a:miter lim="800000"/>
            <a:headEnd type="none" w="sm" len="sm"/>
            <a:tailEnd type="none" w="sm" len="sm"/>
          </a:ln>
        </p:spPr>
        <p:txBody>
          <a:bodyPr>
            <a:spAutoFit/>
          </a:bodyPr>
          <a:lstStyle/>
          <a:p>
            <a:pPr algn="l">
              <a:lnSpc>
                <a:spcPct val="115000"/>
              </a:lnSpc>
              <a:spcBef>
                <a:spcPct val="30000"/>
              </a:spcBef>
              <a:buSzPct val="80000"/>
            </a:pPr>
            <a:r>
              <a:rPr lang="en-US" sz="2000">
                <a:latin typeface="Comic Sans MS" pitchFamily="66" charset="0"/>
              </a:rPr>
              <a:t>Didirikan tahun 1984 untuk menangani isu-isu pelaporan pemerintah negara bagian dan lokal. </a:t>
            </a:r>
          </a:p>
        </p:txBody>
      </p:sp>
      <p:sp>
        <p:nvSpPr>
          <p:cNvPr id="174087" name="Rectangle 1031"/>
          <p:cNvSpPr>
            <a:spLocks noChangeArrowheads="1"/>
          </p:cNvSpPr>
          <p:nvPr/>
        </p:nvSpPr>
        <p:spPr bwMode="auto">
          <a:xfrm>
            <a:off x="3124200" y="1828800"/>
            <a:ext cx="2667000" cy="1066800"/>
          </a:xfrm>
          <a:prstGeom prst="rect">
            <a:avLst/>
          </a:prstGeom>
          <a:solidFill>
            <a:srgbClr val="F9EFA5"/>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spcBef>
                <a:spcPct val="35000"/>
              </a:spcBef>
              <a:buClr>
                <a:schemeClr val="accent2"/>
              </a:buClr>
              <a:buSzPct val="75000"/>
              <a:buFont typeface="Wingdings" pitchFamily="2" charset="2"/>
              <a:buNone/>
              <a:defRPr/>
            </a:pPr>
            <a:r>
              <a:rPr lang="en-US" sz="2000">
                <a:effectLst>
                  <a:outerShdw blurRad="38100" dist="38100" dir="2700000" algn="tl">
                    <a:srgbClr val="FFFFFF"/>
                  </a:outerShdw>
                </a:effectLst>
                <a:latin typeface="Comic Sans MS" pitchFamily="66" charset="0"/>
              </a:rPr>
              <a:t>Financial Accounting Foundation</a:t>
            </a:r>
          </a:p>
        </p:txBody>
      </p:sp>
      <p:sp>
        <p:nvSpPr>
          <p:cNvPr id="174090" name="Rectangle 1034"/>
          <p:cNvSpPr>
            <a:spLocks noChangeArrowheads="1"/>
          </p:cNvSpPr>
          <p:nvPr/>
        </p:nvSpPr>
        <p:spPr bwMode="auto">
          <a:xfrm>
            <a:off x="914400" y="3200400"/>
            <a:ext cx="2667000" cy="1066800"/>
          </a:xfrm>
          <a:prstGeom prst="rect">
            <a:avLst/>
          </a:prstGeom>
          <a:solidFill>
            <a:srgbClr val="F9EFA5"/>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spcBef>
                <a:spcPct val="35000"/>
              </a:spcBef>
              <a:buClr>
                <a:schemeClr val="accent2"/>
              </a:buClr>
              <a:buSzPct val="75000"/>
              <a:buFont typeface="Wingdings" pitchFamily="2" charset="2"/>
              <a:buNone/>
              <a:defRPr/>
            </a:pPr>
            <a:r>
              <a:rPr lang="en-US" sz="2000">
                <a:effectLst>
                  <a:outerShdw blurRad="38100" dist="38100" dir="2700000" algn="tl">
                    <a:srgbClr val="FFFFFF"/>
                  </a:outerShdw>
                </a:effectLst>
                <a:latin typeface="Comic Sans MS" pitchFamily="66" charset="0"/>
              </a:rPr>
              <a:t>Financial Accounting Standards Board</a:t>
            </a:r>
          </a:p>
        </p:txBody>
      </p:sp>
      <p:sp>
        <p:nvSpPr>
          <p:cNvPr id="174091" name="Rectangle 1035"/>
          <p:cNvSpPr>
            <a:spLocks noChangeArrowheads="1"/>
          </p:cNvSpPr>
          <p:nvPr/>
        </p:nvSpPr>
        <p:spPr bwMode="auto">
          <a:xfrm>
            <a:off x="914400" y="4724400"/>
            <a:ext cx="2667000" cy="1066800"/>
          </a:xfrm>
          <a:prstGeom prst="rect">
            <a:avLst/>
          </a:prstGeom>
          <a:solidFill>
            <a:srgbClr val="F9EFA5"/>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lnSpc>
                <a:spcPct val="110000"/>
              </a:lnSpc>
              <a:spcBef>
                <a:spcPct val="35000"/>
              </a:spcBef>
              <a:buClr>
                <a:schemeClr val="accent2"/>
              </a:buClr>
              <a:buSzPct val="75000"/>
              <a:buFont typeface="Wingdings" pitchFamily="2" charset="2"/>
              <a:buNone/>
              <a:defRPr/>
            </a:pPr>
            <a:r>
              <a:rPr lang="en-US" sz="1800">
                <a:effectLst>
                  <a:outerShdw blurRad="38100" dist="38100" dir="2700000" algn="tl">
                    <a:srgbClr val="FFFFFF"/>
                  </a:outerShdw>
                </a:effectLst>
                <a:latin typeface="Comic Sans MS" pitchFamily="66" charset="0"/>
              </a:rPr>
              <a:t>Financial Accounting Standards Advisory Council</a:t>
            </a:r>
          </a:p>
        </p:txBody>
      </p:sp>
      <p:sp>
        <p:nvSpPr>
          <p:cNvPr id="174096" name="Rectangle 1040"/>
          <p:cNvSpPr>
            <a:spLocks noChangeArrowheads="1"/>
          </p:cNvSpPr>
          <p:nvPr/>
        </p:nvSpPr>
        <p:spPr bwMode="auto">
          <a:xfrm>
            <a:off x="5334000" y="3200400"/>
            <a:ext cx="2667000" cy="1066800"/>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spcBef>
                <a:spcPct val="35000"/>
              </a:spcBef>
              <a:buClr>
                <a:schemeClr val="accent2"/>
              </a:buClr>
              <a:buSzPct val="75000"/>
              <a:buFont typeface="Wingdings" pitchFamily="2" charset="2"/>
              <a:buNone/>
              <a:defRPr/>
            </a:pPr>
            <a:r>
              <a:rPr lang="en-US" sz="2000">
                <a:effectLst>
                  <a:outerShdw blurRad="38100" dist="38100" dir="2700000" algn="tl">
                    <a:srgbClr val="C0C0C0"/>
                  </a:outerShdw>
                </a:effectLst>
                <a:latin typeface="Comic Sans MS" pitchFamily="66" charset="0"/>
              </a:rPr>
              <a:t>Governmental Accounting Standards Board</a:t>
            </a:r>
          </a:p>
        </p:txBody>
      </p:sp>
      <p:sp>
        <p:nvSpPr>
          <p:cNvPr id="174097" name="Rectangle 1041"/>
          <p:cNvSpPr>
            <a:spLocks noChangeArrowheads="1"/>
          </p:cNvSpPr>
          <p:nvPr/>
        </p:nvSpPr>
        <p:spPr bwMode="auto">
          <a:xfrm>
            <a:off x="5334000" y="4724400"/>
            <a:ext cx="2667000" cy="1066800"/>
          </a:xfrm>
          <a:prstGeom prst="rect">
            <a:avLst/>
          </a:prstGeom>
          <a:solidFill>
            <a:srgbClr val="F9EFA5"/>
          </a:solidFill>
          <a:ln w="28575">
            <a:solidFill>
              <a:schemeClr val="tx1"/>
            </a:solidFill>
            <a:miter lim="800000"/>
            <a:headEnd/>
            <a:tailEnd/>
          </a:ln>
          <a:effectLst>
            <a:outerShdw dist="35921" dir="2700000" algn="ctr" rotWithShape="0">
              <a:schemeClr val="bg2"/>
            </a:outerShdw>
          </a:effectLst>
        </p:spPr>
        <p:txBody>
          <a:bodyPr lIns="182562" tIns="46038" rIns="182562" bIns="46038"/>
          <a:lstStyle/>
          <a:p>
            <a:pPr>
              <a:lnSpc>
                <a:spcPct val="110000"/>
              </a:lnSpc>
              <a:spcBef>
                <a:spcPct val="35000"/>
              </a:spcBef>
              <a:buClr>
                <a:schemeClr val="accent2"/>
              </a:buClr>
              <a:buSzPct val="75000"/>
              <a:buFont typeface="Wingdings" pitchFamily="2" charset="2"/>
              <a:buNone/>
              <a:defRPr/>
            </a:pPr>
            <a:r>
              <a:rPr lang="en-US" sz="1700" b="1">
                <a:effectLst>
                  <a:outerShdw blurRad="38100" dist="38100" dir="2700000" algn="tl">
                    <a:srgbClr val="FFFFFF"/>
                  </a:outerShdw>
                </a:effectLst>
                <a:latin typeface="Comic Sans MS" pitchFamily="66" charset="0"/>
              </a:rPr>
              <a:t>Governmental Accounting Standards Advisory Council</a:t>
            </a:r>
          </a:p>
        </p:txBody>
      </p:sp>
      <p:sp>
        <p:nvSpPr>
          <p:cNvPr id="22542" name="Line 1044"/>
          <p:cNvSpPr>
            <a:spLocks noChangeShapeType="1"/>
          </p:cNvSpPr>
          <p:nvPr/>
        </p:nvSpPr>
        <p:spPr bwMode="auto">
          <a:xfrm>
            <a:off x="2209800" y="2362200"/>
            <a:ext cx="0" cy="838200"/>
          </a:xfrm>
          <a:prstGeom prst="line">
            <a:avLst/>
          </a:prstGeom>
          <a:noFill/>
          <a:ln w="38100" cap="sq">
            <a:solidFill>
              <a:srgbClr val="800000"/>
            </a:solidFill>
            <a:round/>
            <a:headEnd type="none" w="sm" len="sm"/>
            <a:tailEnd type="triangle" w="sm" len="sm"/>
          </a:ln>
        </p:spPr>
        <p:txBody>
          <a:bodyPr/>
          <a:lstStyle/>
          <a:p>
            <a:endParaRPr lang="id-ID"/>
          </a:p>
        </p:txBody>
      </p:sp>
      <p:sp>
        <p:nvSpPr>
          <p:cNvPr id="22545" name="Line 1050"/>
          <p:cNvSpPr>
            <a:spLocks noChangeShapeType="1"/>
          </p:cNvSpPr>
          <p:nvPr/>
        </p:nvSpPr>
        <p:spPr bwMode="auto">
          <a:xfrm>
            <a:off x="6705600" y="2362200"/>
            <a:ext cx="0" cy="838200"/>
          </a:xfrm>
          <a:prstGeom prst="line">
            <a:avLst/>
          </a:prstGeom>
          <a:noFill/>
          <a:ln w="38100" cap="sq">
            <a:solidFill>
              <a:srgbClr val="800000"/>
            </a:solidFill>
            <a:round/>
            <a:headEnd type="none" w="sm" len="sm"/>
            <a:tailEnd type="triangle" w="sm" len="sm"/>
          </a:ln>
        </p:spPr>
        <p:txBody>
          <a:bodyPr/>
          <a:lstStyle/>
          <a:p>
            <a:endParaRPr lang="id-ID"/>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539750" y="549275"/>
            <a:ext cx="8208963" cy="5675313"/>
          </a:xfrm>
          <a:prstGeom prst="rect">
            <a:avLst/>
          </a:prstGeom>
          <a:noFill/>
          <a:ln w="9525">
            <a:noFill/>
            <a:miter lim="800000"/>
            <a:headEnd/>
            <a:tailEnd/>
          </a:ln>
          <a:effectLst/>
        </p:spPr>
        <p:txBody>
          <a:bodyPr>
            <a:spAutoFit/>
          </a:bodyPr>
          <a:lstStyle/>
          <a:p>
            <a:pPr marL="342900" indent="-342900">
              <a:spcBef>
                <a:spcPct val="50000"/>
              </a:spcBef>
            </a:pPr>
            <a:r>
              <a:rPr lang="en-US" sz="2400" b="1"/>
              <a:t>Organisasi Profesi Akuntansi di Indonesia:</a:t>
            </a:r>
          </a:p>
          <a:p>
            <a:pPr marL="342900" indent="-342900">
              <a:lnSpc>
                <a:spcPct val="80000"/>
              </a:lnSpc>
              <a:spcBef>
                <a:spcPct val="50000"/>
              </a:spcBef>
            </a:pPr>
            <a:r>
              <a:rPr lang="en-US"/>
              <a:t> IAI (Ikatan Akuntan Indonesia), didirikan 23 Desember 1957. Bertujuan untuk:</a:t>
            </a:r>
          </a:p>
          <a:p>
            <a:pPr marL="342900" indent="-342900">
              <a:lnSpc>
                <a:spcPct val="80000"/>
              </a:lnSpc>
              <a:spcBef>
                <a:spcPct val="50000"/>
              </a:spcBef>
              <a:buFontTx/>
              <a:buAutoNum type="arabicPeriod"/>
            </a:pPr>
            <a:r>
              <a:rPr lang="en-US"/>
              <a:t>Mempertinggi mutu pekerjaan akuntan</a:t>
            </a:r>
          </a:p>
          <a:p>
            <a:pPr marL="342900" indent="-342900">
              <a:lnSpc>
                <a:spcPct val="80000"/>
              </a:lnSpc>
              <a:spcBef>
                <a:spcPct val="50000"/>
              </a:spcBef>
              <a:buFontTx/>
              <a:buAutoNum type="arabicPeriod"/>
            </a:pPr>
            <a:r>
              <a:rPr lang="en-US"/>
              <a:t>Membimbing perkembangan akuntansi dan mempertinggi mutu pendidikan akuntansi</a:t>
            </a:r>
          </a:p>
          <a:p>
            <a:pPr marL="342900" indent="-342900">
              <a:lnSpc>
                <a:spcPct val="80000"/>
              </a:lnSpc>
              <a:spcBef>
                <a:spcPct val="50000"/>
              </a:spcBef>
            </a:pPr>
            <a:r>
              <a:rPr lang="en-US"/>
              <a:t>IAI terdiri dari tiga seksi:</a:t>
            </a:r>
          </a:p>
          <a:p>
            <a:pPr marL="342900" indent="-342900">
              <a:lnSpc>
                <a:spcPct val="80000"/>
              </a:lnSpc>
              <a:spcBef>
                <a:spcPct val="50000"/>
              </a:spcBef>
              <a:buFontTx/>
              <a:buAutoNum type="arabicPeriod"/>
            </a:pPr>
            <a:r>
              <a:rPr lang="en-US"/>
              <a:t>IAI seksi Akuntan Publik, yaitu anggota IAI yang berprofesi sebagai akuntan publik</a:t>
            </a:r>
          </a:p>
          <a:p>
            <a:pPr marL="342900" indent="-342900">
              <a:lnSpc>
                <a:spcPct val="80000"/>
              </a:lnSpc>
              <a:spcBef>
                <a:spcPct val="50000"/>
              </a:spcBef>
              <a:buFontTx/>
              <a:buAutoNum type="arabicPeriod"/>
            </a:pPr>
            <a:r>
              <a:rPr lang="en-US"/>
              <a:t>IAI seksi Akuntan Manajemen, yaitu anggota IAI yang bekerja dalam perusahaan, termasuk BUMN, Bank pemerintah dll</a:t>
            </a:r>
          </a:p>
          <a:p>
            <a:pPr marL="342900" indent="-342900">
              <a:lnSpc>
                <a:spcPct val="80000"/>
              </a:lnSpc>
              <a:spcBef>
                <a:spcPct val="50000"/>
              </a:spcBef>
              <a:buFontTx/>
              <a:buAutoNum type="arabicPeriod"/>
            </a:pPr>
            <a:r>
              <a:rPr lang="en-US"/>
              <a:t>IAI seksi Akuntan Pendidik, Yaitu anggota IAI yang berprofesi sebagai pendidik</a:t>
            </a:r>
          </a:p>
          <a:p>
            <a:pPr marL="342900" indent="-342900">
              <a:lnSpc>
                <a:spcPct val="80000"/>
              </a:lnSpc>
              <a:spcBef>
                <a:spcPct val="50000"/>
              </a:spcBef>
            </a:pPr>
            <a:r>
              <a:rPr lang="en-US"/>
              <a:t>Komite IAI:</a:t>
            </a:r>
          </a:p>
          <a:p>
            <a:pPr marL="342900" indent="-342900">
              <a:lnSpc>
                <a:spcPct val="80000"/>
              </a:lnSpc>
              <a:spcBef>
                <a:spcPct val="50000"/>
              </a:spcBef>
              <a:buFontTx/>
              <a:buAutoNum type="arabicPeriod"/>
            </a:pPr>
            <a:r>
              <a:rPr lang="en-US"/>
              <a:t>Komite  Norma Pemeriksaan Akuntan</a:t>
            </a:r>
          </a:p>
          <a:p>
            <a:pPr marL="342900" indent="-342900">
              <a:lnSpc>
                <a:spcPct val="80000"/>
              </a:lnSpc>
              <a:spcBef>
                <a:spcPct val="50000"/>
              </a:spcBef>
              <a:buFontTx/>
              <a:buAutoNum type="arabicPeriod"/>
            </a:pPr>
            <a:r>
              <a:rPr lang="en-US"/>
              <a:t>Komite Kode Etik</a:t>
            </a:r>
          </a:p>
          <a:p>
            <a:pPr marL="342900" indent="-342900">
              <a:lnSpc>
                <a:spcPct val="80000"/>
              </a:lnSpc>
              <a:spcBef>
                <a:spcPct val="50000"/>
              </a:spcBef>
              <a:buFontTx/>
              <a:buAutoNum type="arabicPeriod"/>
            </a:pPr>
            <a:r>
              <a:rPr lang="en-US"/>
              <a:t>Komite Perpajakan</a:t>
            </a:r>
          </a:p>
          <a:p>
            <a:pPr marL="342900" indent="-342900">
              <a:spcBef>
                <a:spcPct val="50000"/>
              </a:spcBef>
              <a:buFontTx/>
              <a:buAutoNum type="arabicPeriod"/>
            </a:pPr>
            <a:endParaRPr lang="en-US"/>
          </a:p>
        </p:txBody>
      </p:sp>
      <p:sp>
        <p:nvSpPr>
          <p:cNvPr id="9219" name="AutoShape 5"/>
          <p:cNvSpPr>
            <a:spLocks noChangeArrowheads="1"/>
          </p:cNvSpPr>
          <p:nvPr/>
        </p:nvSpPr>
        <p:spPr bwMode="auto">
          <a:xfrm>
            <a:off x="395288" y="1125538"/>
            <a:ext cx="288925" cy="215900"/>
          </a:xfrm>
          <a:custGeom>
            <a:avLst/>
            <a:gdLst>
              <a:gd name="T0" fmla="*/ 288925 w 21600"/>
              <a:gd name="T1" fmla="*/ 107950 h 21600"/>
              <a:gd name="T2" fmla="*/ 144463 w 21600"/>
              <a:gd name="T3" fmla="*/ 215900 h 21600"/>
              <a:gd name="T4" fmla="*/ 0 w 21600"/>
              <a:gd name="T5" fmla="*/ 107950 h 21600"/>
              <a:gd name="T6" fmla="*/ 144463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chemeClr val="accent1"/>
          </a:solidFill>
          <a:ln w="9525">
            <a:solidFill>
              <a:schemeClr val="tx1"/>
            </a:solidFill>
            <a:miter lim="800000"/>
            <a:headEnd/>
            <a:tailEnd/>
          </a:ln>
          <a:effectLst/>
        </p:spPr>
        <p:txBody>
          <a:bodyPr wrap="none" anchor="ctr"/>
          <a:lstStyle/>
          <a:p>
            <a:endParaRPr lang="id-ID"/>
          </a:p>
        </p:txBody>
      </p:sp>
      <p:grpSp>
        <p:nvGrpSpPr>
          <p:cNvPr id="2" name="Group 9"/>
          <p:cNvGrpSpPr>
            <a:grpSpLocks/>
          </p:cNvGrpSpPr>
          <p:nvPr/>
        </p:nvGrpSpPr>
        <p:grpSpPr bwMode="auto">
          <a:xfrm>
            <a:off x="5219700" y="4292600"/>
            <a:ext cx="3529013" cy="1584325"/>
            <a:chOff x="3379" y="2659"/>
            <a:chExt cx="2223" cy="998"/>
          </a:xfrm>
        </p:grpSpPr>
        <p:sp>
          <p:nvSpPr>
            <p:cNvPr id="9221" name="Rectangle 8"/>
            <p:cNvSpPr>
              <a:spLocks noChangeArrowheads="1"/>
            </p:cNvSpPr>
            <p:nvPr/>
          </p:nvSpPr>
          <p:spPr bwMode="auto">
            <a:xfrm>
              <a:off x="3651" y="2659"/>
              <a:ext cx="1951" cy="998"/>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9222" name="AutoShape 6"/>
            <p:cNvSpPr>
              <a:spLocks noChangeArrowheads="1"/>
            </p:cNvSpPr>
            <p:nvPr/>
          </p:nvSpPr>
          <p:spPr bwMode="auto">
            <a:xfrm>
              <a:off x="3379" y="2750"/>
              <a:ext cx="181" cy="181"/>
            </a:xfrm>
            <a:custGeom>
              <a:avLst/>
              <a:gdLst>
                <a:gd name="T0" fmla="*/ 181 w 21600"/>
                <a:gd name="T1" fmla="*/ 91 h 21600"/>
                <a:gd name="T2" fmla="*/ 91 w 21600"/>
                <a:gd name="T3" fmla="*/ 181 h 21600"/>
                <a:gd name="T4" fmla="*/ 0 w 21600"/>
                <a:gd name="T5" fmla="*/ 91 h 21600"/>
                <a:gd name="T6" fmla="*/ 91 w 21600"/>
                <a:gd name="T7" fmla="*/ 0 h 21600"/>
                <a:gd name="T8" fmla="*/ 0 60000 65536"/>
                <a:gd name="T9" fmla="*/ 5898240 60000 65536"/>
                <a:gd name="T10" fmla="*/ 11796480 60000 65536"/>
                <a:gd name="T11" fmla="*/ 17694720 60000 65536"/>
                <a:gd name="T12" fmla="*/ 5370 w 21600"/>
                <a:gd name="T13" fmla="*/ 5370 h 21600"/>
                <a:gd name="T14" fmla="*/ 16230 w 21600"/>
                <a:gd name="T15" fmla="*/ 1623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chemeClr val="accent1"/>
            </a:solidFill>
            <a:ln w="9525">
              <a:solidFill>
                <a:schemeClr val="tx1"/>
              </a:solidFill>
              <a:miter lim="800000"/>
              <a:headEnd/>
              <a:tailEnd/>
            </a:ln>
            <a:effectLst/>
          </p:spPr>
          <p:txBody>
            <a:bodyPr wrap="none" anchor="ctr"/>
            <a:lstStyle/>
            <a:p>
              <a:endParaRPr lang="id-ID"/>
            </a:p>
          </p:txBody>
        </p:sp>
        <p:sp>
          <p:nvSpPr>
            <p:cNvPr id="9223" name="Text Box 7"/>
            <p:cNvSpPr txBox="1">
              <a:spLocks noChangeArrowheads="1"/>
            </p:cNvSpPr>
            <p:nvPr/>
          </p:nvSpPr>
          <p:spPr bwMode="auto">
            <a:xfrm>
              <a:off x="3651" y="2704"/>
              <a:ext cx="1905" cy="837"/>
            </a:xfrm>
            <a:prstGeom prst="rect">
              <a:avLst/>
            </a:prstGeom>
            <a:solidFill>
              <a:srgbClr val="92D050"/>
            </a:solidFill>
            <a:ln w="9525">
              <a:noFill/>
              <a:miter lim="800000"/>
              <a:headEnd/>
              <a:tailEnd/>
            </a:ln>
            <a:effectLst/>
          </p:spPr>
          <p:txBody>
            <a:bodyPr>
              <a:spAutoFit/>
            </a:bodyPr>
            <a:lstStyle/>
            <a:p>
              <a:pPr>
                <a:spcBef>
                  <a:spcPct val="50000"/>
                </a:spcBef>
              </a:pPr>
              <a:r>
                <a:rPr lang="en-US" dirty="0" err="1"/>
                <a:t>Dewan</a:t>
              </a:r>
              <a:r>
                <a:rPr lang="en-US" dirty="0"/>
                <a:t> </a:t>
              </a:r>
              <a:r>
                <a:rPr lang="en-US" dirty="0" err="1"/>
                <a:t>Kehormatan</a:t>
              </a:r>
              <a:r>
                <a:rPr lang="en-US" dirty="0"/>
                <a:t> IAI</a:t>
              </a:r>
            </a:p>
            <a:p>
              <a:pPr>
                <a:spcBef>
                  <a:spcPct val="50000"/>
                </a:spcBef>
              </a:pPr>
              <a:r>
                <a:rPr lang="en-US" dirty="0" err="1"/>
                <a:t>Bertugas</a:t>
              </a:r>
              <a:r>
                <a:rPr lang="en-US" dirty="0"/>
                <a:t> </a:t>
              </a:r>
              <a:r>
                <a:rPr lang="en-US" dirty="0" err="1"/>
                <a:t>menjaga</a:t>
              </a:r>
              <a:r>
                <a:rPr lang="en-US" dirty="0"/>
                <a:t> </a:t>
              </a:r>
              <a:r>
                <a:rPr lang="en-US" dirty="0" err="1"/>
                <a:t>ketaatan</a:t>
              </a:r>
              <a:r>
                <a:rPr lang="en-US" dirty="0"/>
                <a:t> </a:t>
              </a:r>
              <a:r>
                <a:rPr lang="en-US" dirty="0" err="1"/>
                <a:t>anggota</a:t>
              </a:r>
              <a:r>
                <a:rPr lang="en-US" dirty="0"/>
                <a:t> IAI </a:t>
              </a:r>
              <a:r>
                <a:rPr lang="en-US" dirty="0" err="1"/>
                <a:t>terhadap</a:t>
              </a:r>
              <a:r>
                <a:rPr lang="en-US" dirty="0"/>
                <a:t> </a:t>
              </a:r>
              <a:r>
                <a:rPr lang="en-US" dirty="0" err="1"/>
                <a:t>kode</a:t>
              </a:r>
              <a:r>
                <a:rPr lang="en-US" dirty="0"/>
                <a:t> </a:t>
              </a:r>
              <a:r>
                <a:rPr lang="en-US" dirty="0" err="1"/>
                <a:t>etik</a:t>
              </a:r>
              <a:r>
                <a:rPr lang="en-US" dirty="0"/>
                <a:t> </a:t>
              </a:r>
              <a:r>
                <a:rPr lang="en-US" dirty="0" err="1"/>
                <a:t>akuntan</a:t>
              </a:r>
              <a:r>
                <a:rPr lang="en-US" dirty="0"/>
                <a:t> Indonesia</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457200" y="457200"/>
            <a:ext cx="8229600" cy="450850"/>
          </a:xfrm>
        </p:spPr>
        <p:txBody>
          <a:bodyPr>
            <a:normAutofit fontScale="90000"/>
          </a:bodyPr>
          <a:lstStyle/>
          <a:p>
            <a:pPr algn="r" eaLnBrk="1" hangingPunct="1"/>
            <a:r>
              <a:rPr lang="en-US" sz="2400" b="1" smtClean="0"/>
              <a:t>Kerangka Teori Akuntansi</a:t>
            </a:r>
          </a:p>
        </p:txBody>
      </p:sp>
      <p:sp>
        <p:nvSpPr>
          <p:cNvPr id="10243" name="AutoShape 5"/>
          <p:cNvSpPr>
            <a:spLocks noChangeArrowheads="1"/>
          </p:cNvSpPr>
          <p:nvPr/>
        </p:nvSpPr>
        <p:spPr bwMode="auto">
          <a:xfrm>
            <a:off x="2051050" y="1196975"/>
            <a:ext cx="6624638" cy="5183188"/>
          </a:xfrm>
          <a:prstGeom prst="flowChartExtract">
            <a:avLst/>
          </a:prstGeom>
          <a:solidFill>
            <a:srgbClr val="FF0000"/>
          </a:solidFill>
          <a:ln w="9525">
            <a:solidFill>
              <a:schemeClr val="tx1"/>
            </a:solidFill>
            <a:miter lim="800000"/>
            <a:headEnd/>
            <a:tailEnd/>
          </a:ln>
          <a:effectLst/>
        </p:spPr>
        <p:txBody>
          <a:bodyPr wrap="none" anchor="ctr"/>
          <a:lstStyle/>
          <a:p>
            <a:endParaRPr lang="id-ID"/>
          </a:p>
        </p:txBody>
      </p:sp>
      <p:sp>
        <p:nvSpPr>
          <p:cNvPr id="10244" name="Line 6"/>
          <p:cNvSpPr>
            <a:spLocks noChangeShapeType="1"/>
          </p:cNvSpPr>
          <p:nvPr/>
        </p:nvSpPr>
        <p:spPr bwMode="auto">
          <a:xfrm>
            <a:off x="4500563" y="2492375"/>
            <a:ext cx="1727200" cy="0"/>
          </a:xfrm>
          <a:prstGeom prst="line">
            <a:avLst/>
          </a:prstGeom>
          <a:noFill/>
          <a:ln w="9525">
            <a:solidFill>
              <a:schemeClr val="tx1"/>
            </a:solidFill>
            <a:round/>
            <a:headEnd/>
            <a:tailEnd/>
          </a:ln>
          <a:effectLst/>
        </p:spPr>
        <p:txBody>
          <a:bodyPr/>
          <a:lstStyle/>
          <a:p>
            <a:endParaRPr lang="id-ID"/>
          </a:p>
        </p:txBody>
      </p:sp>
      <p:sp>
        <p:nvSpPr>
          <p:cNvPr id="10245" name="Line 7"/>
          <p:cNvSpPr>
            <a:spLocks noChangeShapeType="1"/>
          </p:cNvSpPr>
          <p:nvPr/>
        </p:nvSpPr>
        <p:spPr bwMode="auto">
          <a:xfrm>
            <a:off x="3203575" y="4652963"/>
            <a:ext cx="4392613" cy="0"/>
          </a:xfrm>
          <a:prstGeom prst="line">
            <a:avLst/>
          </a:prstGeom>
          <a:noFill/>
          <a:ln w="9525">
            <a:solidFill>
              <a:schemeClr val="tx1"/>
            </a:solidFill>
            <a:round/>
            <a:headEnd/>
            <a:tailEnd/>
          </a:ln>
          <a:effectLst/>
        </p:spPr>
        <p:txBody>
          <a:bodyPr/>
          <a:lstStyle/>
          <a:p>
            <a:endParaRPr lang="id-ID"/>
          </a:p>
        </p:txBody>
      </p:sp>
      <p:sp>
        <p:nvSpPr>
          <p:cNvPr id="10246" name="Line 8"/>
          <p:cNvSpPr>
            <a:spLocks noChangeShapeType="1"/>
          </p:cNvSpPr>
          <p:nvPr/>
        </p:nvSpPr>
        <p:spPr bwMode="auto">
          <a:xfrm>
            <a:off x="5364163" y="2492375"/>
            <a:ext cx="0" cy="2160588"/>
          </a:xfrm>
          <a:prstGeom prst="line">
            <a:avLst/>
          </a:prstGeom>
          <a:noFill/>
          <a:ln w="9525">
            <a:solidFill>
              <a:schemeClr val="tx1"/>
            </a:solidFill>
            <a:round/>
            <a:headEnd/>
            <a:tailEnd/>
          </a:ln>
          <a:effectLst/>
        </p:spPr>
        <p:txBody>
          <a:bodyPr/>
          <a:lstStyle/>
          <a:p>
            <a:endParaRPr lang="id-ID"/>
          </a:p>
        </p:txBody>
      </p:sp>
      <p:sp>
        <p:nvSpPr>
          <p:cNvPr id="10247" name="Line 9"/>
          <p:cNvSpPr>
            <a:spLocks noChangeShapeType="1"/>
          </p:cNvSpPr>
          <p:nvPr/>
        </p:nvSpPr>
        <p:spPr bwMode="auto">
          <a:xfrm>
            <a:off x="4356100" y="4652963"/>
            <a:ext cx="0" cy="1728787"/>
          </a:xfrm>
          <a:prstGeom prst="line">
            <a:avLst/>
          </a:prstGeom>
          <a:noFill/>
          <a:ln w="9525">
            <a:solidFill>
              <a:schemeClr val="tx1"/>
            </a:solidFill>
            <a:round/>
            <a:headEnd/>
            <a:tailEnd/>
          </a:ln>
          <a:effectLst/>
        </p:spPr>
        <p:txBody>
          <a:bodyPr/>
          <a:lstStyle/>
          <a:p>
            <a:endParaRPr lang="id-ID"/>
          </a:p>
        </p:txBody>
      </p:sp>
      <p:sp>
        <p:nvSpPr>
          <p:cNvPr id="10248" name="Line 10"/>
          <p:cNvSpPr>
            <a:spLocks noChangeShapeType="1"/>
          </p:cNvSpPr>
          <p:nvPr/>
        </p:nvSpPr>
        <p:spPr bwMode="auto">
          <a:xfrm>
            <a:off x="6516688" y="4652963"/>
            <a:ext cx="0" cy="1728787"/>
          </a:xfrm>
          <a:prstGeom prst="line">
            <a:avLst/>
          </a:prstGeom>
          <a:noFill/>
          <a:ln w="9525">
            <a:solidFill>
              <a:schemeClr val="tx1"/>
            </a:solidFill>
            <a:round/>
            <a:headEnd/>
            <a:tailEnd/>
          </a:ln>
          <a:effectLst/>
        </p:spPr>
        <p:txBody>
          <a:bodyPr/>
          <a:lstStyle/>
          <a:p>
            <a:endParaRPr lang="id-ID"/>
          </a:p>
        </p:txBody>
      </p:sp>
      <p:sp>
        <p:nvSpPr>
          <p:cNvPr id="10249" name="Line 12"/>
          <p:cNvSpPr>
            <a:spLocks noChangeShapeType="1"/>
          </p:cNvSpPr>
          <p:nvPr/>
        </p:nvSpPr>
        <p:spPr bwMode="auto">
          <a:xfrm flipH="1">
            <a:off x="611188" y="2492375"/>
            <a:ext cx="3889375" cy="0"/>
          </a:xfrm>
          <a:prstGeom prst="line">
            <a:avLst/>
          </a:prstGeom>
          <a:noFill/>
          <a:ln w="9525">
            <a:solidFill>
              <a:schemeClr val="tx1"/>
            </a:solidFill>
            <a:prstDash val="lgDash"/>
            <a:round/>
            <a:headEnd/>
            <a:tailEnd/>
          </a:ln>
          <a:effectLst/>
        </p:spPr>
        <p:txBody>
          <a:bodyPr/>
          <a:lstStyle/>
          <a:p>
            <a:endParaRPr lang="id-ID"/>
          </a:p>
        </p:txBody>
      </p:sp>
      <p:sp>
        <p:nvSpPr>
          <p:cNvPr id="10250" name="Line 13"/>
          <p:cNvSpPr>
            <a:spLocks noChangeShapeType="1"/>
          </p:cNvSpPr>
          <p:nvPr/>
        </p:nvSpPr>
        <p:spPr bwMode="auto">
          <a:xfrm flipH="1">
            <a:off x="539750" y="4652963"/>
            <a:ext cx="2663825" cy="0"/>
          </a:xfrm>
          <a:prstGeom prst="line">
            <a:avLst/>
          </a:prstGeom>
          <a:noFill/>
          <a:ln w="9525">
            <a:solidFill>
              <a:schemeClr val="tx1"/>
            </a:solidFill>
            <a:prstDash val="lgDash"/>
            <a:round/>
            <a:headEnd/>
            <a:tailEnd/>
          </a:ln>
          <a:effectLst/>
        </p:spPr>
        <p:txBody>
          <a:bodyPr/>
          <a:lstStyle/>
          <a:p>
            <a:endParaRPr lang="id-ID"/>
          </a:p>
        </p:txBody>
      </p:sp>
      <p:sp>
        <p:nvSpPr>
          <p:cNvPr id="10251" name="Text Box 14"/>
          <p:cNvSpPr txBox="1">
            <a:spLocks noChangeArrowheads="1"/>
          </p:cNvSpPr>
          <p:nvPr/>
        </p:nvSpPr>
        <p:spPr bwMode="auto">
          <a:xfrm>
            <a:off x="4787900" y="1844675"/>
            <a:ext cx="1008063" cy="366713"/>
          </a:xfrm>
          <a:prstGeom prst="rect">
            <a:avLst/>
          </a:prstGeom>
          <a:noFill/>
          <a:ln w="9525">
            <a:noFill/>
            <a:miter lim="800000"/>
            <a:headEnd/>
            <a:tailEnd/>
          </a:ln>
          <a:effectLst/>
        </p:spPr>
        <p:txBody>
          <a:bodyPr>
            <a:spAutoFit/>
          </a:bodyPr>
          <a:lstStyle/>
          <a:p>
            <a:pPr>
              <a:spcBef>
                <a:spcPct val="50000"/>
              </a:spcBef>
            </a:pPr>
            <a:r>
              <a:rPr lang="en-US"/>
              <a:t> Tujuan</a:t>
            </a:r>
          </a:p>
        </p:txBody>
      </p:sp>
      <p:sp>
        <p:nvSpPr>
          <p:cNvPr id="10252" name="Text Box 15"/>
          <p:cNvSpPr txBox="1">
            <a:spLocks noChangeArrowheads="1"/>
          </p:cNvSpPr>
          <p:nvPr/>
        </p:nvSpPr>
        <p:spPr bwMode="auto">
          <a:xfrm>
            <a:off x="3924300" y="3284538"/>
            <a:ext cx="1511300" cy="915987"/>
          </a:xfrm>
          <a:prstGeom prst="rect">
            <a:avLst/>
          </a:prstGeom>
          <a:noFill/>
          <a:ln w="9525">
            <a:noFill/>
            <a:miter lim="800000"/>
            <a:headEnd/>
            <a:tailEnd/>
          </a:ln>
          <a:effectLst/>
        </p:spPr>
        <p:txBody>
          <a:bodyPr>
            <a:spAutoFit/>
          </a:bodyPr>
          <a:lstStyle/>
          <a:p>
            <a:pPr>
              <a:spcBef>
                <a:spcPct val="50000"/>
              </a:spcBef>
            </a:pPr>
            <a:r>
              <a:rPr lang="en-US"/>
              <a:t>Karakteristik mutu informasi</a:t>
            </a:r>
          </a:p>
        </p:txBody>
      </p:sp>
      <p:sp>
        <p:nvSpPr>
          <p:cNvPr id="10253" name="Text Box 16"/>
          <p:cNvSpPr txBox="1">
            <a:spLocks noChangeArrowheads="1"/>
          </p:cNvSpPr>
          <p:nvPr/>
        </p:nvSpPr>
        <p:spPr bwMode="auto">
          <a:xfrm>
            <a:off x="5435600" y="3357563"/>
            <a:ext cx="1512888" cy="915987"/>
          </a:xfrm>
          <a:prstGeom prst="rect">
            <a:avLst/>
          </a:prstGeom>
          <a:noFill/>
          <a:ln w="9525">
            <a:noFill/>
            <a:miter lim="800000"/>
            <a:headEnd/>
            <a:tailEnd/>
          </a:ln>
          <a:effectLst/>
        </p:spPr>
        <p:txBody>
          <a:bodyPr>
            <a:spAutoFit/>
          </a:bodyPr>
          <a:lstStyle/>
          <a:p>
            <a:pPr>
              <a:spcBef>
                <a:spcPct val="50000"/>
              </a:spcBef>
            </a:pPr>
            <a:r>
              <a:rPr lang="en-US"/>
              <a:t>Elemen Laporan Keuangan</a:t>
            </a:r>
          </a:p>
        </p:txBody>
      </p:sp>
      <p:sp>
        <p:nvSpPr>
          <p:cNvPr id="10254" name="Text Box 17"/>
          <p:cNvSpPr txBox="1">
            <a:spLocks noChangeArrowheads="1"/>
          </p:cNvSpPr>
          <p:nvPr/>
        </p:nvSpPr>
        <p:spPr bwMode="auto">
          <a:xfrm>
            <a:off x="2771775" y="5373688"/>
            <a:ext cx="1368425" cy="366712"/>
          </a:xfrm>
          <a:prstGeom prst="rect">
            <a:avLst/>
          </a:prstGeom>
          <a:noFill/>
          <a:ln w="9525">
            <a:noFill/>
            <a:miter lim="800000"/>
            <a:headEnd/>
            <a:tailEnd/>
          </a:ln>
          <a:effectLst/>
        </p:spPr>
        <p:txBody>
          <a:bodyPr>
            <a:spAutoFit/>
          </a:bodyPr>
          <a:lstStyle/>
          <a:p>
            <a:pPr>
              <a:spcBef>
                <a:spcPct val="50000"/>
              </a:spcBef>
            </a:pPr>
            <a:r>
              <a:rPr lang="en-US"/>
              <a:t>   Asumsi</a:t>
            </a:r>
          </a:p>
        </p:txBody>
      </p:sp>
      <p:sp>
        <p:nvSpPr>
          <p:cNvPr id="10255" name="Text Box 18"/>
          <p:cNvSpPr txBox="1">
            <a:spLocks noChangeArrowheads="1"/>
          </p:cNvSpPr>
          <p:nvPr/>
        </p:nvSpPr>
        <p:spPr bwMode="auto">
          <a:xfrm>
            <a:off x="4572000" y="5373688"/>
            <a:ext cx="1800225" cy="366712"/>
          </a:xfrm>
          <a:prstGeom prst="rect">
            <a:avLst/>
          </a:prstGeom>
          <a:noFill/>
          <a:ln w="9525">
            <a:noFill/>
            <a:miter lim="800000"/>
            <a:headEnd/>
            <a:tailEnd/>
          </a:ln>
          <a:effectLst/>
        </p:spPr>
        <p:txBody>
          <a:bodyPr>
            <a:spAutoFit/>
          </a:bodyPr>
          <a:lstStyle/>
          <a:p>
            <a:pPr algn="ctr">
              <a:spcBef>
                <a:spcPct val="50000"/>
              </a:spcBef>
            </a:pPr>
            <a:r>
              <a:rPr lang="en-US"/>
              <a:t>Prinsip</a:t>
            </a:r>
          </a:p>
        </p:txBody>
      </p:sp>
      <p:sp>
        <p:nvSpPr>
          <p:cNvPr id="10256" name="Text Box 19"/>
          <p:cNvSpPr txBox="1">
            <a:spLocks noChangeArrowheads="1"/>
          </p:cNvSpPr>
          <p:nvPr/>
        </p:nvSpPr>
        <p:spPr bwMode="auto">
          <a:xfrm>
            <a:off x="6588125" y="5373688"/>
            <a:ext cx="1439863" cy="366712"/>
          </a:xfrm>
          <a:prstGeom prst="rect">
            <a:avLst/>
          </a:prstGeom>
          <a:noFill/>
          <a:ln w="9525">
            <a:noFill/>
            <a:miter lim="800000"/>
            <a:headEnd/>
            <a:tailEnd/>
          </a:ln>
          <a:effectLst/>
        </p:spPr>
        <p:txBody>
          <a:bodyPr>
            <a:spAutoFit/>
          </a:bodyPr>
          <a:lstStyle/>
          <a:p>
            <a:pPr>
              <a:spcBef>
                <a:spcPct val="50000"/>
              </a:spcBef>
            </a:pPr>
            <a:r>
              <a:rPr lang="en-US"/>
              <a:t>   Kendala</a:t>
            </a:r>
          </a:p>
        </p:txBody>
      </p:sp>
      <p:sp>
        <p:nvSpPr>
          <p:cNvPr id="10257" name="Line 20"/>
          <p:cNvSpPr>
            <a:spLocks noChangeShapeType="1"/>
          </p:cNvSpPr>
          <p:nvPr/>
        </p:nvSpPr>
        <p:spPr bwMode="auto">
          <a:xfrm flipH="1">
            <a:off x="611188" y="6381750"/>
            <a:ext cx="1439862" cy="0"/>
          </a:xfrm>
          <a:prstGeom prst="line">
            <a:avLst/>
          </a:prstGeom>
          <a:noFill/>
          <a:ln w="9525">
            <a:solidFill>
              <a:schemeClr val="tx1"/>
            </a:solidFill>
            <a:prstDash val="lgDash"/>
            <a:round/>
            <a:headEnd/>
            <a:tailEnd/>
          </a:ln>
          <a:effectLst/>
        </p:spPr>
        <p:txBody>
          <a:bodyPr/>
          <a:lstStyle/>
          <a:p>
            <a:endParaRPr lang="id-ID"/>
          </a:p>
        </p:txBody>
      </p:sp>
      <p:sp>
        <p:nvSpPr>
          <p:cNvPr id="10258" name="Line 21"/>
          <p:cNvSpPr>
            <a:spLocks noChangeShapeType="1"/>
          </p:cNvSpPr>
          <p:nvPr/>
        </p:nvSpPr>
        <p:spPr bwMode="auto">
          <a:xfrm flipH="1">
            <a:off x="539750" y="1196975"/>
            <a:ext cx="4824413" cy="0"/>
          </a:xfrm>
          <a:prstGeom prst="line">
            <a:avLst/>
          </a:prstGeom>
          <a:noFill/>
          <a:ln w="9525">
            <a:solidFill>
              <a:schemeClr val="tx1"/>
            </a:solidFill>
            <a:prstDash val="lgDash"/>
            <a:round/>
            <a:headEnd/>
            <a:tailEnd/>
          </a:ln>
          <a:effectLst/>
        </p:spPr>
        <p:txBody>
          <a:bodyPr/>
          <a:lstStyle/>
          <a:p>
            <a:endParaRPr lang="id-ID"/>
          </a:p>
        </p:txBody>
      </p:sp>
      <p:sp>
        <p:nvSpPr>
          <p:cNvPr id="10259" name="Line 22"/>
          <p:cNvSpPr>
            <a:spLocks noChangeShapeType="1"/>
          </p:cNvSpPr>
          <p:nvPr/>
        </p:nvSpPr>
        <p:spPr bwMode="auto">
          <a:xfrm>
            <a:off x="539750" y="1196975"/>
            <a:ext cx="0" cy="5184775"/>
          </a:xfrm>
          <a:prstGeom prst="line">
            <a:avLst/>
          </a:prstGeom>
          <a:noFill/>
          <a:ln w="9525">
            <a:solidFill>
              <a:schemeClr val="tx1"/>
            </a:solidFill>
            <a:prstDash val="lgDash"/>
            <a:round/>
            <a:headEnd/>
            <a:tailEnd/>
          </a:ln>
          <a:effectLst/>
        </p:spPr>
        <p:txBody>
          <a:bodyPr/>
          <a:lstStyle/>
          <a:p>
            <a:endParaRPr lang="id-ID"/>
          </a:p>
        </p:txBody>
      </p:sp>
      <p:sp>
        <p:nvSpPr>
          <p:cNvPr id="10260" name="Text Box 23"/>
          <p:cNvSpPr txBox="1">
            <a:spLocks noChangeArrowheads="1"/>
          </p:cNvSpPr>
          <p:nvPr/>
        </p:nvSpPr>
        <p:spPr bwMode="auto">
          <a:xfrm>
            <a:off x="684213" y="1268413"/>
            <a:ext cx="3311525" cy="779462"/>
          </a:xfrm>
          <a:prstGeom prst="rect">
            <a:avLst/>
          </a:prstGeom>
          <a:noFill/>
          <a:ln w="9525">
            <a:noFill/>
            <a:miter lim="800000"/>
            <a:headEnd/>
            <a:tailEnd/>
          </a:ln>
          <a:effectLst/>
        </p:spPr>
        <p:txBody>
          <a:bodyPr>
            <a:spAutoFit/>
          </a:bodyPr>
          <a:lstStyle/>
          <a:p>
            <a:pPr>
              <a:spcBef>
                <a:spcPct val="50000"/>
              </a:spcBef>
            </a:pPr>
            <a:r>
              <a:rPr lang="en-US"/>
              <a:t>Tingkatan pertama:</a:t>
            </a:r>
          </a:p>
          <a:p>
            <a:pPr>
              <a:spcBef>
                <a:spcPct val="50000"/>
              </a:spcBef>
            </a:pPr>
            <a:r>
              <a:rPr lang="en-US"/>
              <a:t>- Tujuan pokok akuntansi</a:t>
            </a:r>
          </a:p>
        </p:txBody>
      </p:sp>
      <p:sp>
        <p:nvSpPr>
          <p:cNvPr id="10261" name="Text Box 24"/>
          <p:cNvSpPr txBox="1">
            <a:spLocks noChangeArrowheads="1"/>
          </p:cNvSpPr>
          <p:nvPr/>
        </p:nvSpPr>
        <p:spPr bwMode="auto">
          <a:xfrm>
            <a:off x="684213" y="2781300"/>
            <a:ext cx="3095625" cy="779463"/>
          </a:xfrm>
          <a:prstGeom prst="rect">
            <a:avLst/>
          </a:prstGeom>
          <a:noFill/>
          <a:ln w="9525">
            <a:noFill/>
            <a:miter lim="800000"/>
            <a:headEnd/>
            <a:tailEnd/>
          </a:ln>
          <a:effectLst/>
        </p:spPr>
        <p:txBody>
          <a:bodyPr>
            <a:spAutoFit/>
          </a:bodyPr>
          <a:lstStyle/>
          <a:p>
            <a:pPr>
              <a:spcBef>
                <a:spcPct val="50000"/>
              </a:spcBef>
            </a:pPr>
            <a:r>
              <a:rPr lang="en-US"/>
              <a:t>Tingkatan kedua:</a:t>
            </a:r>
          </a:p>
          <a:p>
            <a:pPr>
              <a:spcBef>
                <a:spcPct val="50000"/>
              </a:spcBef>
            </a:pPr>
            <a:r>
              <a:rPr lang="en-US"/>
              <a:t>- Konsep dasar pelaporan</a:t>
            </a:r>
          </a:p>
        </p:txBody>
      </p:sp>
      <p:sp>
        <p:nvSpPr>
          <p:cNvPr id="10262" name="Text Box 25"/>
          <p:cNvSpPr txBox="1">
            <a:spLocks noChangeArrowheads="1"/>
          </p:cNvSpPr>
          <p:nvPr/>
        </p:nvSpPr>
        <p:spPr bwMode="auto">
          <a:xfrm>
            <a:off x="611188" y="4724400"/>
            <a:ext cx="3024187" cy="919163"/>
          </a:xfrm>
          <a:prstGeom prst="rect">
            <a:avLst/>
          </a:prstGeom>
          <a:noFill/>
          <a:ln w="9525">
            <a:noFill/>
            <a:miter lim="800000"/>
            <a:headEnd/>
            <a:tailEnd/>
          </a:ln>
          <a:effectLst/>
        </p:spPr>
        <p:txBody>
          <a:bodyPr>
            <a:spAutoFit/>
          </a:bodyPr>
          <a:lstStyle/>
          <a:p>
            <a:pPr>
              <a:spcBef>
                <a:spcPct val="50000"/>
              </a:spcBef>
            </a:pPr>
            <a:r>
              <a:rPr lang="en-US"/>
              <a:t>Tingkatan ketiga:</a:t>
            </a:r>
          </a:p>
          <a:p>
            <a:pPr>
              <a:lnSpc>
                <a:spcPct val="50000"/>
              </a:lnSpc>
              <a:spcBef>
                <a:spcPct val="50000"/>
              </a:spcBef>
            </a:pPr>
            <a:r>
              <a:rPr lang="en-US"/>
              <a:t>- Pedoman </a:t>
            </a:r>
          </a:p>
          <a:p>
            <a:pPr>
              <a:lnSpc>
                <a:spcPct val="50000"/>
              </a:lnSpc>
              <a:spcBef>
                <a:spcPct val="50000"/>
              </a:spcBef>
            </a:pPr>
            <a:r>
              <a:rPr lang="en-US"/>
              <a:t>   pelaksanaan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468313" y="476250"/>
            <a:ext cx="8351837" cy="5954713"/>
          </a:xfrm>
          <a:prstGeom prst="rect">
            <a:avLst/>
          </a:prstGeom>
          <a:noFill/>
          <a:ln w="9525">
            <a:noFill/>
            <a:miter lim="800000"/>
            <a:headEnd/>
            <a:tailEnd/>
          </a:ln>
          <a:effectLst/>
        </p:spPr>
        <p:txBody>
          <a:bodyPr>
            <a:spAutoFit/>
          </a:bodyPr>
          <a:lstStyle/>
          <a:p>
            <a:pPr marL="342900" indent="-342900" algn="just">
              <a:spcBef>
                <a:spcPct val="50000"/>
              </a:spcBef>
            </a:pPr>
            <a:r>
              <a:rPr lang="en-US" sz="2400" b="1"/>
              <a:t>Tujuan laporan keuangan: (Tingkatan Pertama)</a:t>
            </a:r>
          </a:p>
          <a:p>
            <a:pPr marL="342900" indent="-342900" algn="just">
              <a:spcBef>
                <a:spcPct val="50000"/>
              </a:spcBef>
              <a:buFontTx/>
              <a:buAutoNum type="arabicPeriod"/>
            </a:pPr>
            <a:r>
              <a:rPr lang="en-US"/>
              <a:t>Menyediakan informasi yang menyangkut posisi keuangan, kinerja setiap perubahan posisi keuangan suatu perusahaan yang bermanfaat bagi sejumlah besar pemakai dalam pengambilan keputusan ekonomik</a:t>
            </a:r>
          </a:p>
          <a:p>
            <a:pPr marL="342900" indent="-342900" algn="just">
              <a:spcBef>
                <a:spcPct val="50000"/>
              </a:spcBef>
              <a:buFontTx/>
              <a:buAutoNum type="arabicPeriod"/>
            </a:pPr>
            <a:r>
              <a:rPr lang="en-US"/>
              <a:t>Memenuhi kebutuhan bersama sebagian besar pemakai. Namun demikian laporan keuangan tidak menyediakan semua informasi keuangan yang mungkin dibutuhkan pemakai dalam pengambilan keputusan ekonomi karena secara umum menggambarkan pengaruh keuangan dari kejadian masa lalu, dan tidak diwajibkan untuk menyediakan informasi non keuangan</a:t>
            </a:r>
          </a:p>
          <a:p>
            <a:pPr marL="342900" indent="-342900" algn="just">
              <a:spcBef>
                <a:spcPct val="50000"/>
              </a:spcBef>
              <a:buFontTx/>
              <a:buAutoNum type="arabicPeriod"/>
            </a:pPr>
            <a:r>
              <a:rPr lang="en-US"/>
              <a:t>Menunjukkan apa yang telah dilakukan manajemen, atau pertanggung jawaban manajemen atas sumber daya yang dipercayakan kepadanya.</a:t>
            </a:r>
          </a:p>
          <a:p>
            <a:pPr marL="342900" indent="-342900" algn="just">
              <a:spcBef>
                <a:spcPct val="50000"/>
              </a:spcBef>
              <a:buFontTx/>
              <a:buAutoNum type="arabicPeriod"/>
            </a:pPr>
            <a:r>
              <a:rPr lang="en-US"/>
              <a:t>Memberikan pengungkapan mengenai informasi lain yang berkaitan dengan laporan keuangan, misalnya informasi mengenai kebijakan kauntansi yang diatur perusahaan, seperti penentuan metode depresiasi dan penilaian persediaan</a:t>
            </a:r>
          </a:p>
          <a:p>
            <a:pPr marL="342900" indent="-342900" algn="just">
              <a:spcBef>
                <a:spcPct val="50000"/>
              </a:spcBef>
            </a:pPr>
            <a:endParaRPr lang="en-US"/>
          </a:p>
          <a:p>
            <a:pPr marL="342900" indent="-342900" algn="just">
              <a:spcBef>
                <a:spcPct val="50000"/>
              </a:spcBef>
            </a:pPr>
            <a:r>
              <a:rPr lang="en-US"/>
              <a:t>      Untuk bisa mewujudkan tujuan tadi maka laporan keuangan harus memenuhi karakteristik mutu informasi</a:t>
            </a:r>
          </a:p>
        </p:txBody>
      </p:sp>
      <p:sp>
        <p:nvSpPr>
          <p:cNvPr id="11267" name="AutoShape 5"/>
          <p:cNvSpPr>
            <a:spLocks noChangeArrowheads="1"/>
          </p:cNvSpPr>
          <p:nvPr/>
        </p:nvSpPr>
        <p:spPr bwMode="auto">
          <a:xfrm>
            <a:off x="395288" y="5949950"/>
            <a:ext cx="358775" cy="358775"/>
          </a:xfrm>
          <a:custGeom>
            <a:avLst/>
            <a:gdLst>
              <a:gd name="T0" fmla="*/ 358775 w 21600"/>
              <a:gd name="T1" fmla="*/ 179388 h 21600"/>
              <a:gd name="T2" fmla="*/ 179388 w 21600"/>
              <a:gd name="T3" fmla="*/ 358775 h 21600"/>
              <a:gd name="T4" fmla="*/ 0 w 21600"/>
              <a:gd name="T5" fmla="*/ 179388 h 21600"/>
              <a:gd name="T6" fmla="*/ 179388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chemeClr val="accent1"/>
          </a:solidFill>
          <a:ln w="9525">
            <a:solidFill>
              <a:schemeClr val="tx1"/>
            </a:solidFill>
            <a:miter lim="800000"/>
            <a:headEnd/>
            <a:tailEnd/>
          </a:ln>
          <a:effectLst/>
        </p:spPr>
        <p:txBody>
          <a:bodyPr wrap="none" anchor="ctr"/>
          <a:lstStyle/>
          <a:p>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395288" y="476250"/>
            <a:ext cx="8424862" cy="2933700"/>
          </a:xfrm>
          <a:prstGeom prst="rect">
            <a:avLst/>
          </a:prstGeom>
          <a:noFill/>
          <a:ln w="9525">
            <a:noFill/>
            <a:miter lim="800000"/>
            <a:headEnd/>
            <a:tailEnd/>
          </a:ln>
          <a:effectLst/>
        </p:spPr>
        <p:txBody>
          <a:bodyPr>
            <a:spAutoFit/>
          </a:bodyPr>
          <a:lstStyle/>
          <a:p>
            <a:pPr marL="342900" indent="-342900">
              <a:spcBef>
                <a:spcPct val="50000"/>
              </a:spcBef>
            </a:pPr>
            <a:r>
              <a:rPr lang="en-US" sz="2400" b="1"/>
              <a:t>Karakteristik Mutu Informasi (Tingkatan Kedua)</a:t>
            </a:r>
          </a:p>
          <a:p>
            <a:pPr marL="342900" indent="-342900">
              <a:spcBef>
                <a:spcPct val="50000"/>
              </a:spcBef>
              <a:buFontTx/>
              <a:buAutoNum type="arabicPeriod"/>
            </a:pPr>
            <a:r>
              <a:rPr lang="en-US"/>
              <a:t>Dapat dipahami</a:t>
            </a:r>
          </a:p>
          <a:p>
            <a:pPr marL="342900" indent="-342900">
              <a:spcBef>
                <a:spcPct val="50000"/>
              </a:spcBef>
              <a:buFontTx/>
              <a:buAutoNum type="arabicPeriod"/>
            </a:pPr>
            <a:r>
              <a:rPr lang="en-US"/>
              <a:t>Relevan</a:t>
            </a:r>
          </a:p>
          <a:p>
            <a:pPr marL="342900" indent="-342900">
              <a:spcBef>
                <a:spcPct val="50000"/>
              </a:spcBef>
              <a:buFontTx/>
              <a:buAutoNum type="arabicPeriod"/>
            </a:pPr>
            <a:r>
              <a:rPr lang="en-US"/>
              <a:t>Keandalan</a:t>
            </a:r>
          </a:p>
          <a:p>
            <a:pPr marL="342900" indent="-342900">
              <a:spcBef>
                <a:spcPct val="50000"/>
              </a:spcBef>
              <a:buFontTx/>
              <a:buAutoNum type="arabicPeriod"/>
            </a:pPr>
            <a:r>
              <a:rPr lang="en-US"/>
              <a:t>Daya banding </a:t>
            </a:r>
          </a:p>
          <a:p>
            <a:pPr marL="342900" indent="-342900">
              <a:spcBef>
                <a:spcPct val="50000"/>
              </a:spcBef>
              <a:buFontTx/>
              <a:buAutoNum type="arabicPeriod"/>
            </a:pPr>
            <a:r>
              <a:rPr lang="en-US"/>
              <a:t>Konsistesi</a:t>
            </a:r>
          </a:p>
          <a:p>
            <a:pPr marL="342900" indent="-342900">
              <a:spcBef>
                <a:spcPct val="50000"/>
              </a:spcBef>
              <a:buFontTx/>
              <a:buAutoNum type="arabicPeriod"/>
            </a:pPr>
            <a:endParaRPr lang="en-US"/>
          </a:p>
        </p:txBody>
      </p:sp>
      <p:sp>
        <p:nvSpPr>
          <p:cNvPr id="12291" name="AutoShape 6"/>
          <p:cNvSpPr>
            <a:spLocks/>
          </p:cNvSpPr>
          <p:nvPr/>
        </p:nvSpPr>
        <p:spPr bwMode="auto">
          <a:xfrm>
            <a:off x="2124075" y="1484313"/>
            <a:ext cx="360363" cy="576262"/>
          </a:xfrm>
          <a:prstGeom prst="rightBrace">
            <a:avLst>
              <a:gd name="adj1" fmla="val 13326"/>
              <a:gd name="adj2" fmla="val 50000"/>
            </a:avLst>
          </a:prstGeom>
          <a:noFill/>
          <a:ln w="9525">
            <a:solidFill>
              <a:schemeClr val="tx1"/>
            </a:solidFill>
            <a:round/>
            <a:headEnd/>
            <a:tailEnd/>
          </a:ln>
          <a:effectLst/>
        </p:spPr>
        <p:txBody>
          <a:bodyPr wrap="none" anchor="ctr"/>
          <a:lstStyle/>
          <a:p>
            <a:endParaRPr lang="id-ID"/>
          </a:p>
        </p:txBody>
      </p:sp>
      <p:sp>
        <p:nvSpPr>
          <p:cNvPr id="12292" name="Text Box 7"/>
          <p:cNvSpPr txBox="1">
            <a:spLocks noChangeArrowheads="1"/>
          </p:cNvSpPr>
          <p:nvPr/>
        </p:nvSpPr>
        <p:spPr bwMode="auto">
          <a:xfrm>
            <a:off x="2555875" y="1628775"/>
            <a:ext cx="2447925" cy="366713"/>
          </a:xfrm>
          <a:prstGeom prst="rect">
            <a:avLst/>
          </a:prstGeom>
          <a:noFill/>
          <a:ln w="9525">
            <a:noFill/>
            <a:miter lim="800000"/>
            <a:headEnd/>
            <a:tailEnd/>
          </a:ln>
          <a:effectLst/>
        </p:spPr>
        <p:txBody>
          <a:bodyPr>
            <a:spAutoFit/>
          </a:bodyPr>
          <a:lstStyle/>
          <a:p>
            <a:pPr>
              <a:spcBef>
                <a:spcPct val="50000"/>
              </a:spcBef>
            </a:pPr>
            <a:r>
              <a:rPr lang="en-US" i="1"/>
              <a:t>Primary Qualities</a:t>
            </a:r>
          </a:p>
        </p:txBody>
      </p:sp>
      <p:sp>
        <p:nvSpPr>
          <p:cNvPr id="12293" name="AutoShape 8"/>
          <p:cNvSpPr>
            <a:spLocks/>
          </p:cNvSpPr>
          <p:nvPr/>
        </p:nvSpPr>
        <p:spPr bwMode="auto">
          <a:xfrm>
            <a:off x="2411413" y="2349500"/>
            <a:ext cx="287337" cy="574675"/>
          </a:xfrm>
          <a:prstGeom prst="rightBrace">
            <a:avLst>
              <a:gd name="adj1" fmla="val 16667"/>
              <a:gd name="adj2" fmla="val 50000"/>
            </a:avLst>
          </a:prstGeom>
          <a:noFill/>
          <a:ln w="9525">
            <a:solidFill>
              <a:schemeClr val="tx1"/>
            </a:solidFill>
            <a:round/>
            <a:headEnd/>
            <a:tailEnd/>
          </a:ln>
          <a:effectLst/>
        </p:spPr>
        <p:txBody>
          <a:bodyPr wrap="none" anchor="ctr"/>
          <a:lstStyle/>
          <a:p>
            <a:endParaRPr lang="id-ID"/>
          </a:p>
        </p:txBody>
      </p:sp>
      <p:sp>
        <p:nvSpPr>
          <p:cNvPr id="12294" name="Text Box 9"/>
          <p:cNvSpPr txBox="1">
            <a:spLocks noChangeArrowheads="1"/>
          </p:cNvSpPr>
          <p:nvPr/>
        </p:nvSpPr>
        <p:spPr bwMode="auto">
          <a:xfrm>
            <a:off x="2700338" y="2420938"/>
            <a:ext cx="2663825" cy="366712"/>
          </a:xfrm>
          <a:prstGeom prst="rect">
            <a:avLst/>
          </a:prstGeom>
          <a:noFill/>
          <a:ln w="9525">
            <a:noFill/>
            <a:miter lim="800000"/>
            <a:headEnd/>
            <a:tailEnd/>
          </a:ln>
          <a:effectLst/>
        </p:spPr>
        <p:txBody>
          <a:bodyPr>
            <a:spAutoFit/>
          </a:bodyPr>
          <a:lstStyle/>
          <a:p>
            <a:pPr>
              <a:spcBef>
                <a:spcPct val="50000"/>
              </a:spcBef>
            </a:pPr>
            <a:r>
              <a:rPr lang="en-US" i="1"/>
              <a:t>Secondary Qualities</a:t>
            </a:r>
          </a:p>
        </p:txBody>
      </p:sp>
      <p:grpSp>
        <p:nvGrpSpPr>
          <p:cNvPr id="2" name="Group 32"/>
          <p:cNvGrpSpPr>
            <a:grpSpLocks/>
          </p:cNvGrpSpPr>
          <p:nvPr/>
        </p:nvGrpSpPr>
        <p:grpSpPr bwMode="auto">
          <a:xfrm>
            <a:off x="468313" y="3141663"/>
            <a:ext cx="1800225" cy="792162"/>
            <a:chOff x="340" y="3067"/>
            <a:chExt cx="1134" cy="499"/>
          </a:xfrm>
        </p:grpSpPr>
        <p:sp>
          <p:nvSpPr>
            <p:cNvPr id="12330" name="Oval 10"/>
            <p:cNvSpPr>
              <a:spLocks noChangeArrowheads="1"/>
            </p:cNvSpPr>
            <p:nvPr/>
          </p:nvSpPr>
          <p:spPr bwMode="auto">
            <a:xfrm>
              <a:off x="340" y="3067"/>
              <a:ext cx="1134" cy="499"/>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31" name="Text Box 24"/>
            <p:cNvSpPr txBox="1">
              <a:spLocks noChangeArrowheads="1"/>
            </p:cNvSpPr>
            <p:nvPr/>
          </p:nvSpPr>
          <p:spPr bwMode="auto">
            <a:xfrm>
              <a:off x="476" y="3203"/>
              <a:ext cx="862" cy="231"/>
            </a:xfrm>
            <a:prstGeom prst="rect">
              <a:avLst/>
            </a:prstGeom>
            <a:noFill/>
            <a:ln w="9525">
              <a:noFill/>
              <a:miter lim="800000"/>
              <a:headEnd/>
              <a:tailEnd/>
            </a:ln>
            <a:effectLst/>
          </p:spPr>
          <p:txBody>
            <a:bodyPr>
              <a:spAutoFit/>
            </a:bodyPr>
            <a:lstStyle/>
            <a:p>
              <a:pPr>
                <a:spcBef>
                  <a:spcPct val="50000"/>
                </a:spcBef>
              </a:pPr>
              <a:r>
                <a:rPr lang="en-US"/>
                <a:t>Keandalan</a:t>
              </a:r>
            </a:p>
          </p:txBody>
        </p:sp>
      </p:grpSp>
      <p:grpSp>
        <p:nvGrpSpPr>
          <p:cNvPr id="3" name="Group 52"/>
          <p:cNvGrpSpPr>
            <a:grpSpLocks/>
          </p:cNvGrpSpPr>
          <p:nvPr/>
        </p:nvGrpSpPr>
        <p:grpSpPr bwMode="auto">
          <a:xfrm>
            <a:off x="2627313" y="4005263"/>
            <a:ext cx="2160587" cy="503237"/>
            <a:chOff x="2109" y="2614"/>
            <a:chExt cx="1361" cy="317"/>
          </a:xfrm>
        </p:grpSpPr>
        <p:sp>
          <p:nvSpPr>
            <p:cNvPr id="12328" name="Rectangle 11"/>
            <p:cNvSpPr>
              <a:spLocks noChangeArrowheads="1"/>
            </p:cNvSpPr>
            <p:nvPr/>
          </p:nvSpPr>
          <p:spPr bwMode="auto">
            <a:xfrm>
              <a:off x="2109" y="2614"/>
              <a:ext cx="1361" cy="31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29" name="Text Box 25"/>
            <p:cNvSpPr txBox="1">
              <a:spLocks noChangeArrowheads="1"/>
            </p:cNvSpPr>
            <p:nvPr/>
          </p:nvSpPr>
          <p:spPr bwMode="auto">
            <a:xfrm>
              <a:off x="2154" y="2659"/>
              <a:ext cx="1270" cy="231"/>
            </a:xfrm>
            <a:prstGeom prst="rect">
              <a:avLst/>
            </a:prstGeom>
            <a:noFill/>
            <a:ln w="9525">
              <a:noFill/>
              <a:miter lim="800000"/>
              <a:headEnd/>
              <a:tailEnd/>
            </a:ln>
            <a:effectLst/>
          </p:spPr>
          <p:txBody>
            <a:bodyPr>
              <a:spAutoFit/>
            </a:bodyPr>
            <a:lstStyle/>
            <a:p>
              <a:pPr>
                <a:spcBef>
                  <a:spcPct val="50000"/>
                </a:spcBef>
              </a:pPr>
              <a:r>
                <a:rPr lang="en-US"/>
                <a:t>Daya uji</a:t>
              </a:r>
            </a:p>
          </p:txBody>
        </p:sp>
      </p:grpSp>
      <p:grpSp>
        <p:nvGrpSpPr>
          <p:cNvPr id="4" name="Group 53"/>
          <p:cNvGrpSpPr>
            <a:grpSpLocks/>
          </p:cNvGrpSpPr>
          <p:nvPr/>
        </p:nvGrpSpPr>
        <p:grpSpPr bwMode="auto">
          <a:xfrm>
            <a:off x="1763713" y="4724400"/>
            <a:ext cx="2160587" cy="503238"/>
            <a:chOff x="2109" y="3054"/>
            <a:chExt cx="1361" cy="317"/>
          </a:xfrm>
        </p:grpSpPr>
        <p:sp>
          <p:nvSpPr>
            <p:cNvPr id="12326" name="Rectangle 12"/>
            <p:cNvSpPr>
              <a:spLocks noChangeArrowheads="1"/>
            </p:cNvSpPr>
            <p:nvPr/>
          </p:nvSpPr>
          <p:spPr bwMode="auto">
            <a:xfrm>
              <a:off x="2109" y="3054"/>
              <a:ext cx="1361" cy="31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27" name="Text Box 26"/>
            <p:cNvSpPr txBox="1">
              <a:spLocks noChangeArrowheads="1"/>
            </p:cNvSpPr>
            <p:nvPr/>
          </p:nvSpPr>
          <p:spPr bwMode="auto">
            <a:xfrm>
              <a:off x="2154" y="3113"/>
              <a:ext cx="1225" cy="231"/>
            </a:xfrm>
            <a:prstGeom prst="rect">
              <a:avLst/>
            </a:prstGeom>
            <a:noFill/>
            <a:ln w="9525">
              <a:noFill/>
              <a:miter lim="800000"/>
              <a:headEnd/>
              <a:tailEnd/>
            </a:ln>
            <a:effectLst/>
          </p:spPr>
          <p:txBody>
            <a:bodyPr>
              <a:spAutoFit/>
            </a:bodyPr>
            <a:lstStyle/>
            <a:p>
              <a:pPr>
                <a:spcBef>
                  <a:spcPct val="50000"/>
                </a:spcBef>
              </a:pPr>
              <a:r>
                <a:rPr lang="en-US"/>
                <a:t>Netral</a:t>
              </a:r>
            </a:p>
          </p:txBody>
        </p:sp>
      </p:grpSp>
      <p:grpSp>
        <p:nvGrpSpPr>
          <p:cNvPr id="5" name="Group 54"/>
          <p:cNvGrpSpPr>
            <a:grpSpLocks/>
          </p:cNvGrpSpPr>
          <p:nvPr/>
        </p:nvGrpSpPr>
        <p:grpSpPr bwMode="auto">
          <a:xfrm>
            <a:off x="900113" y="5445125"/>
            <a:ext cx="2160587" cy="503238"/>
            <a:chOff x="2109" y="3521"/>
            <a:chExt cx="1361" cy="317"/>
          </a:xfrm>
        </p:grpSpPr>
        <p:sp>
          <p:nvSpPr>
            <p:cNvPr id="12324" name="Rectangle 13"/>
            <p:cNvSpPr>
              <a:spLocks noChangeArrowheads="1"/>
            </p:cNvSpPr>
            <p:nvPr/>
          </p:nvSpPr>
          <p:spPr bwMode="auto">
            <a:xfrm>
              <a:off x="2109" y="3521"/>
              <a:ext cx="1361" cy="31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25" name="Text Box 27"/>
            <p:cNvSpPr txBox="1">
              <a:spLocks noChangeArrowheads="1"/>
            </p:cNvSpPr>
            <p:nvPr/>
          </p:nvSpPr>
          <p:spPr bwMode="auto">
            <a:xfrm>
              <a:off x="2154" y="3566"/>
              <a:ext cx="1270" cy="231"/>
            </a:xfrm>
            <a:prstGeom prst="rect">
              <a:avLst/>
            </a:prstGeom>
            <a:noFill/>
            <a:ln w="9525">
              <a:noFill/>
              <a:miter lim="800000"/>
              <a:headEnd/>
              <a:tailEnd/>
            </a:ln>
            <a:effectLst/>
          </p:spPr>
          <p:txBody>
            <a:bodyPr>
              <a:spAutoFit/>
            </a:bodyPr>
            <a:lstStyle/>
            <a:p>
              <a:pPr>
                <a:spcBef>
                  <a:spcPct val="50000"/>
                </a:spcBef>
              </a:pPr>
              <a:r>
                <a:rPr lang="en-US"/>
                <a:t>Jujur</a:t>
              </a:r>
            </a:p>
          </p:txBody>
        </p:sp>
      </p:grpSp>
      <p:grpSp>
        <p:nvGrpSpPr>
          <p:cNvPr id="6" name="Group 40"/>
          <p:cNvGrpSpPr>
            <a:grpSpLocks/>
          </p:cNvGrpSpPr>
          <p:nvPr/>
        </p:nvGrpSpPr>
        <p:grpSpPr bwMode="auto">
          <a:xfrm>
            <a:off x="5292725" y="4221163"/>
            <a:ext cx="3240088" cy="2259012"/>
            <a:chOff x="295" y="346"/>
            <a:chExt cx="2041" cy="1859"/>
          </a:xfrm>
        </p:grpSpPr>
        <p:sp>
          <p:nvSpPr>
            <p:cNvPr id="12322" name="Rectangle 41"/>
            <p:cNvSpPr>
              <a:spLocks noChangeArrowheads="1"/>
            </p:cNvSpPr>
            <p:nvPr/>
          </p:nvSpPr>
          <p:spPr bwMode="auto">
            <a:xfrm>
              <a:off x="295" y="346"/>
              <a:ext cx="2041" cy="1859"/>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23" name="Text Box 42"/>
            <p:cNvSpPr txBox="1">
              <a:spLocks noChangeArrowheads="1"/>
            </p:cNvSpPr>
            <p:nvPr/>
          </p:nvSpPr>
          <p:spPr bwMode="auto">
            <a:xfrm>
              <a:off x="295" y="346"/>
              <a:ext cx="1950" cy="1782"/>
            </a:xfrm>
            <a:prstGeom prst="rect">
              <a:avLst/>
            </a:prstGeom>
            <a:noFill/>
            <a:ln w="9525">
              <a:noFill/>
              <a:miter lim="800000"/>
              <a:headEnd/>
              <a:tailEnd/>
            </a:ln>
            <a:effectLst/>
          </p:spPr>
          <p:txBody>
            <a:bodyPr>
              <a:spAutoFit/>
            </a:bodyPr>
            <a:lstStyle/>
            <a:p>
              <a:pPr marL="342900" indent="-342900">
                <a:lnSpc>
                  <a:spcPct val="65000"/>
                </a:lnSpc>
                <a:spcBef>
                  <a:spcPct val="50000"/>
                </a:spcBef>
              </a:pPr>
              <a:r>
                <a:rPr lang="en-US"/>
                <a:t>Elemen Laporan keuangan:</a:t>
              </a:r>
            </a:p>
            <a:p>
              <a:pPr marL="342900" indent="-342900">
                <a:lnSpc>
                  <a:spcPct val="65000"/>
                </a:lnSpc>
                <a:spcBef>
                  <a:spcPct val="50000"/>
                </a:spcBef>
                <a:buFontTx/>
                <a:buAutoNum type="arabicPeriod"/>
              </a:pPr>
              <a:r>
                <a:rPr lang="en-US"/>
                <a:t>Aktiva</a:t>
              </a:r>
            </a:p>
            <a:p>
              <a:pPr marL="342900" indent="-342900">
                <a:lnSpc>
                  <a:spcPct val="65000"/>
                </a:lnSpc>
                <a:spcBef>
                  <a:spcPct val="50000"/>
                </a:spcBef>
                <a:buFontTx/>
                <a:buAutoNum type="arabicPeriod"/>
              </a:pPr>
              <a:r>
                <a:rPr lang="en-US"/>
                <a:t>Hutang</a:t>
              </a:r>
            </a:p>
            <a:p>
              <a:pPr marL="342900" indent="-342900">
                <a:lnSpc>
                  <a:spcPct val="65000"/>
                </a:lnSpc>
                <a:spcBef>
                  <a:spcPct val="50000"/>
                </a:spcBef>
                <a:buFontTx/>
                <a:buAutoNum type="arabicPeriod"/>
              </a:pPr>
              <a:r>
                <a:rPr lang="en-US"/>
                <a:t>Modal</a:t>
              </a:r>
            </a:p>
            <a:p>
              <a:pPr marL="342900" indent="-342900">
                <a:lnSpc>
                  <a:spcPct val="65000"/>
                </a:lnSpc>
                <a:spcBef>
                  <a:spcPct val="50000"/>
                </a:spcBef>
                <a:buFontTx/>
                <a:buAutoNum type="arabicPeriod"/>
              </a:pPr>
              <a:r>
                <a:rPr lang="en-US"/>
                <a:t>Pendapatan</a:t>
              </a:r>
            </a:p>
            <a:p>
              <a:pPr marL="342900" indent="-342900">
                <a:lnSpc>
                  <a:spcPct val="65000"/>
                </a:lnSpc>
                <a:spcBef>
                  <a:spcPct val="50000"/>
                </a:spcBef>
                <a:buFontTx/>
                <a:buAutoNum type="arabicPeriod"/>
              </a:pPr>
              <a:r>
                <a:rPr lang="en-US"/>
                <a:t>Biaya</a:t>
              </a:r>
            </a:p>
            <a:p>
              <a:pPr marL="342900" indent="-342900">
                <a:lnSpc>
                  <a:spcPct val="65000"/>
                </a:lnSpc>
                <a:spcBef>
                  <a:spcPct val="50000"/>
                </a:spcBef>
                <a:buFontTx/>
                <a:buAutoNum type="arabicPeriod"/>
              </a:pPr>
              <a:r>
                <a:rPr lang="en-US"/>
                <a:t>Laba/Rugi</a:t>
              </a:r>
            </a:p>
          </p:txBody>
        </p:sp>
      </p:grpSp>
      <p:grpSp>
        <p:nvGrpSpPr>
          <p:cNvPr id="7" name="Group 31"/>
          <p:cNvGrpSpPr>
            <a:grpSpLocks/>
          </p:cNvGrpSpPr>
          <p:nvPr/>
        </p:nvGrpSpPr>
        <p:grpSpPr bwMode="auto">
          <a:xfrm>
            <a:off x="7092950" y="765175"/>
            <a:ext cx="1800225" cy="792163"/>
            <a:chOff x="2789" y="1933"/>
            <a:chExt cx="1134" cy="499"/>
          </a:xfrm>
        </p:grpSpPr>
        <p:sp>
          <p:nvSpPr>
            <p:cNvPr id="12320" name="Oval 16"/>
            <p:cNvSpPr>
              <a:spLocks noChangeArrowheads="1"/>
            </p:cNvSpPr>
            <p:nvPr/>
          </p:nvSpPr>
          <p:spPr bwMode="auto">
            <a:xfrm>
              <a:off x="2789" y="1933"/>
              <a:ext cx="1134" cy="499"/>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12321" name="Text Box 20"/>
            <p:cNvSpPr txBox="1">
              <a:spLocks noChangeArrowheads="1"/>
            </p:cNvSpPr>
            <p:nvPr/>
          </p:nvSpPr>
          <p:spPr bwMode="auto">
            <a:xfrm>
              <a:off x="2971" y="2069"/>
              <a:ext cx="908" cy="231"/>
            </a:xfrm>
            <a:prstGeom prst="rect">
              <a:avLst/>
            </a:prstGeom>
            <a:noFill/>
            <a:ln w="9525">
              <a:noFill/>
              <a:miter lim="800000"/>
              <a:headEnd/>
              <a:tailEnd/>
            </a:ln>
            <a:effectLst/>
          </p:spPr>
          <p:txBody>
            <a:bodyPr>
              <a:spAutoFit/>
            </a:bodyPr>
            <a:lstStyle/>
            <a:p>
              <a:pPr>
                <a:spcBef>
                  <a:spcPct val="50000"/>
                </a:spcBef>
              </a:pPr>
              <a:r>
                <a:rPr lang="en-US"/>
                <a:t>Relevan</a:t>
              </a:r>
            </a:p>
          </p:txBody>
        </p:sp>
      </p:grpSp>
      <p:grpSp>
        <p:nvGrpSpPr>
          <p:cNvPr id="8" name="Group 43"/>
          <p:cNvGrpSpPr>
            <a:grpSpLocks/>
          </p:cNvGrpSpPr>
          <p:nvPr/>
        </p:nvGrpSpPr>
        <p:grpSpPr bwMode="auto">
          <a:xfrm>
            <a:off x="6732588" y="1844675"/>
            <a:ext cx="2160587" cy="503238"/>
            <a:chOff x="4059" y="1480"/>
            <a:chExt cx="1361" cy="317"/>
          </a:xfrm>
        </p:grpSpPr>
        <p:sp>
          <p:nvSpPr>
            <p:cNvPr id="12318" name="Rectangle 17"/>
            <p:cNvSpPr>
              <a:spLocks noChangeArrowheads="1"/>
            </p:cNvSpPr>
            <p:nvPr/>
          </p:nvSpPr>
          <p:spPr bwMode="auto">
            <a:xfrm>
              <a:off x="4059" y="1480"/>
              <a:ext cx="1361" cy="31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19" name="Text Box 21"/>
            <p:cNvSpPr txBox="1">
              <a:spLocks noChangeArrowheads="1"/>
            </p:cNvSpPr>
            <p:nvPr/>
          </p:nvSpPr>
          <p:spPr bwMode="auto">
            <a:xfrm>
              <a:off x="4105" y="1525"/>
              <a:ext cx="1270" cy="231"/>
            </a:xfrm>
            <a:prstGeom prst="rect">
              <a:avLst/>
            </a:prstGeom>
            <a:noFill/>
            <a:ln w="9525">
              <a:noFill/>
              <a:miter lim="800000"/>
              <a:headEnd/>
              <a:tailEnd/>
            </a:ln>
            <a:effectLst/>
          </p:spPr>
          <p:txBody>
            <a:bodyPr>
              <a:spAutoFit/>
            </a:bodyPr>
            <a:lstStyle/>
            <a:p>
              <a:pPr>
                <a:spcBef>
                  <a:spcPct val="50000"/>
                </a:spcBef>
              </a:pPr>
              <a:r>
                <a:rPr lang="en-US"/>
                <a:t>Nilai prediksi</a:t>
              </a:r>
            </a:p>
          </p:txBody>
        </p:sp>
      </p:grpSp>
      <p:grpSp>
        <p:nvGrpSpPr>
          <p:cNvPr id="9" name="Group 44"/>
          <p:cNvGrpSpPr>
            <a:grpSpLocks/>
          </p:cNvGrpSpPr>
          <p:nvPr/>
        </p:nvGrpSpPr>
        <p:grpSpPr bwMode="auto">
          <a:xfrm>
            <a:off x="5651500" y="2565400"/>
            <a:ext cx="2160588" cy="503238"/>
            <a:chOff x="4059" y="1920"/>
            <a:chExt cx="1361" cy="317"/>
          </a:xfrm>
        </p:grpSpPr>
        <p:sp>
          <p:nvSpPr>
            <p:cNvPr id="12316" name="Rectangle 18"/>
            <p:cNvSpPr>
              <a:spLocks noChangeArrowheads="1"/>
            </p:cNvSpPr>
            <p:nvPr/>
          </p:nvSpPr>
          <p:spPr bwMode="auto">
            <a:xfrm>
              <a:off x="4059" y="1920"/>
              <a:ext cx="1361" cy="31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17" name="Text Box 22"/>
            <p:cNvSpPr txBox="1">
              <a:spLocks noChangeArrowheads="1"/>
            </p:cNvSpPr>
            <p:nvPr/>
          </p:nvSpPr>
          <p:spPr bwMode="auto">
            <a:xfrm>
              <a:off x="4105" y="1979"/>
              <a:ext cx="1270" cy="231"/>
            </a:xfrm>
            <a:prstGeom prst="rect">
              <a:avLst/>
            </a:prstGeom>
            <a:noFill/>
            <a:ln w="9525">
              <a:noFill/>
              <a:miter lim="800000"/>
              <a:headEnd/>
              <a:tailEnd/>
            </a:ln>
            <a:effectLst/>
          </p:spPr>
          <p:txBody>
            <a:bodyPr>
              <a:spAutoFit/>
            </a:bodyPr>
            <a:lstStyle/>
            <a:p>
              <a:pPr>
                <a:spcBef>
                  <a:spcPct val="50000"/>
                </a:spcBef>
              </a:pPr>
              <a:r>
                <a:rPr lang="en-US"/>
                <a:t>Nilai feedback</a:t>
              </a:r>
            </a:p>
          </p:txBody>
        </p:sp>
      </p:grpSp>
      <p:grpSp>
        <p:nvGrpSpPr>
          <p:cNvPr id="10" name="Group 45"/>
          <p:cNvGrpSpPr>
            <a:grpSpLocks/>
          </p:cNvGrpSpPr>
          <p:nvPr/>
        </p:nvGrpSpPr>
        <p:grpSpPr bwMode="auto">
          <a:xfrm>
            <a:off x="4140200" y="3284538"/>
            <a:ext cx="2160588" cy="503237"/>
            <a:chOff x="4059" y="2387"/>
            <a:chExt cx="1361" cy="317"/>
          </a:xfrm>
        </p:grpSpPr>
        <p:sp>
          <p:nvSpPr>
            <p:cNvPr id="12314" name="Rectangle 19"/>
            <p:cNvSpPr>
              <a:spLocks noChangeArrowheads="1"/>
            </p:cNvSpPr>
            <p:nvPr/>
          </p:nvSpPr>
          <p:spPr bwMode="auto">
            <a:xfrm>
              <a:off x="4059" y="2387"/>
              <a:ext cx="1361" cy="317"/>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2315" name="Text Box 23"/>
            <p:cNvSpPr txBox="1">
              <a:spLocks noChangeArrowheads="1"/>
            </p:cNvSpPr>
            <p:nvPr/>
          </p:nvSpPr>
          <p:spPr bwMode="auto">
            <a:xfrm>
              <a:off x="4105" y="2432"/>
              <a:ext cx="1179" cy="231"/>
            </a:xfrm>
            <a:prstGeom prst="rect">
              <a:avLst/>
            </a:prstGeom>
            <a:noFill/>
            <a:ln w="9525">
              <a:noFill/>
              <a:miter lim="800000"/>
              <a:headEnd/>
              <a:tailEnd/>
            </a:ln>
            <a:effectLst/>
          </p:spPr>
          <p:txBody>
            <a:bodyPr>
              <a:spAutoFit/>
            </a:bodyPr>
            <a:lstStyle/>
            <a:p>
              <a:pPr>
                <a:spcBef>
                  <a:spcPct val="50000"/>
                </a:spcBef>
              </a:pPr>
              <a:r>
                <a:rPr lang="en-US"/>
                <a:t>Tepat waktu</a:t>
              </a:r>
            </a:p>
          </p:txBody>
        </p:sp>
      </p:grpSp>
      <p:sp>
        <p:nvSpPr>
          <p:cNvPr id="12304" name="Line 56"/>
          <p:cNvSpPr>
            <a:spLocks noChangeShapeType="1"/>
          </p:cNvSpPr>
          <p:nvPr/>
        </p:nvSpPr>
        <p:spPr bwMode="auto">
          <a:xfrm>
            <a:off x="971550" y="3933825"/>
            <a:ext cx="0" cy="1511300"/>
          </a:xfrm>
          <a:prstGeom prst="line">
            <a:avLst/>
          </a:prstGeom>
          <a:noFill/>
          <a:ln w="9525">
            <a:solidFill>
              <a:schemeClr val="tx1"/>
            </a:solidFill>
            <a:round/>
            <a:headEnd/>
            <a:tailEnd type="triangle" w="med" len="med"/>
          </a:ln>
          <a:effectLst/>
        </p:spPr>
        <p:txBody>
          <a:bodyPr/>
          <a:lstStyle/>
          <a:p>
            <a:endParaRPr lang="id-ID"/>
          </a:p>
        </p:txBody>
      </p:sp>
      <p:sp>
        <p:nvSpPr>
          <p:cNvPr id="12305" name="Line 57"/>
          <p:cNvSpPr>
            <a:spLocks noChangeShapeType="1"/>
          </p:cNvSpPr>
          <p:nvPr/>
        </p:nvSpPr>
        <p:spPr bwMode="auto">
          <a:xfrm>
            <a:off x="1331913" y="3933825"/>
            <a:ext cx="0" cy="1008063"/>
          </a:xfrm>
          <a:prstGeom prst="line">
            <a:avLst/>
          </a:prstGeom>
          <a:noFill/>
          <a:ln w="9525">
            <a:solidFill>
              <a:schemeClr val="tx1"/>
            </a:solidFill>
            <a:round/>
            <a:headEnd/>
            <a:tailEnd/>
          </a:ln>
          <a:effectLst/>
        </p:spPr>
        <p:txBody>
          <a:bodyPr/>
          <a:lstStyle/>
          <a:p>
            <a:endParaRPr lang="id-ID"/>
          </a:p>
        </p:txBody>
      </p:sp>
      <p:sp>
        <p:nvSpPr>
          <p:cNvPr id="12306" name="Line 58"/>
          <p:cNvSpPr>
            <a:spLocks noChangeShapeType="1"/>
          </p:cNvSpPr>
          <p:nvPr/>
        </p:nvSpPr>
        <p:spPr bwMode="auto">
          <a:xfrm>
            <a:off x="1331913" y="4941888"/>
            <a:ext cx="431800" cy="0"/>
          </a:xfrm>
          <a:prstGeom prst="line">
            <a:avLst/>
          </a:prstGeom>
          <a:noFill/>
          <a:ln w="9525">
            <a:solidFill>
              <a:schemeClr val="tx1"/>
            </a:solidFill>
            <a:round/>
            <a:headEnd/>
            <a:tailEnd type="triangle" w="med" len="med"/>
          </a:ln>
          <a:effectLst/>
        </p:spPr>
        <p:txBody>
          <a:bodyPr/>
          <a:lstStyle/>
          <a:p>
            <a:endParaRPr lang="id-ID"/>
          </a:p>
        </p:txBody>
      </p:sp>
      <p:sp>
        <p:nvSpPr>
          <p:cNvPr id="12307" name="Line 59"/>
          <p:cNvSpPr>
            <a:spLocks noChangeShapeType="1"/>
          </p:cNvSpPr>
          <p:nvPr/>
        </p:nvSpPr>
        <p:spPr bwMode="auto">
          <a:xfrm>
            <a:off x="1619250" y="3933825"/>
            <a:ext cx="0" cy="358775"/>
          </a:xfrm>
          <a:prstGeom prst="line">
            <a:avLst/>
          </a:prstGeom>
          <a:noFill/>
          <a:ln w="9525">
            <a:solidFill>
              <a:schemeClr val="tx1"/>
            </a:solidFill>
            <a:round/>
            <a:headEnd/>
            <a:tailEnd/>
          </a:ln>
          <a:effectLst/>
        </p:spPr>
        <p:txBody>
          <a:bodyPr/>
          <a:lstStyle/>
          <a:p>
            <a:endParaRPr lang="id-ID"/>
          </a:p>
        </p:txBody>
      </p:sp>
      <p:sp>
        <p:nvSpPr>
          <p:cNvPr id="12308" name="Line 60"/>
          <p:cNvSpPr>
            <a:spLocks noChangeShapeType="1"/>
          </p:cNvSpPr>
          <p:nvPr/>
        </p:nvSpPr>
        <p:spPr bwMode="auto">
          <a:xfrm>
            <a:off x="1619250" y="4292600"/>
            <a:ext cx="1008063" cy="0"/>
          </a:xfrm>
          <a:prstGeom prst="line">
            <a:avLst/>
          </a:prstGeom>
          <a:noFill/>
          <a:ln w="9525">
            <a:solidFill>
              <a:schemeClr val="tx1"/>
            </a:solidFill>
            <a:round/>
            <a:headEnd/>
            <a:tailEnd type="triangle" w="med" len="med"/>
          </a:ln>
          <a:effectLst/>
        </p:spPr>
        <p:txBody>
          <a:bodyPr/>
          <a:lstStyle/>
          <a:p>
            <a:endParaRPr lang="id-ID"/>
          </a:p>
        </p:txBody>
      </p:sp>
      <p:sp>
        <p:nvSpPr>
          <p:cNvPr id="12309" name="Line 64"/>
          <p:cNvSpPr>
            <a:spLocks noChangeShapeType="1"/>
          </p:cNvSpPr>
          <p:nvPr/>
        </p:nvSpPr>
        <p:spPr bwMode="auto">
          <a:xfrm>
            <a:off x="7956550" y="1557338"/>
            <a:ext cx="0" cy="287337"/>
          </a:xfrm>
          <a:prstGeom prst="line">
            <a:avLst/>
          </a:prstGeom>
          <a:noFill/>
          <a:ln w="9525">
            <a:solidFill>
              <a:schemeClr val="tx1"/>
            </a:solidFill>
            <a:round/>
            <a:headEnd/>
            <a:tailEnd type="triangle" w="med" len="med"/>
          </a:ln>
          <a:effectLst/>
        </p:spPr>
        <p:txBody>
          <a:bodyPr/>
          <a:lstStyle/>
          <a:p>
            <a:endParaRPr lang="id-ID"/>
          </a:p>
        </p:txBody>
      </p:sp>
      <p:sp>
        <p:nvSpPr>
          <p:cNvPr id="12310" name="Line 66"/>
          <p:cNvSpPr>
            <a:spLocks noChangeShapeType="1"/>
          </p:cNvSpPr>
          <p:nvPr/>
        </p:nvSpPr>
        <p:spPr bwMode="auto">
          <a:xfrm>
            <a:off x="5076825" y="1628775"/>
            <a:ext cx="0" cy="1655763"/>
          </a:xfrm>
          <a:prstGeom prst="line">
            <a:avLst/>
          </a:prstGeom>
          <a:noFill/>
          <a:ln w="9525">
            <a:solidFill>
              <a:schemeClr val="tx1"/>
            </a:solidFill>
            <a:round/>
            <a:headEnd/>
            <a:tailEnd type="triangle" w="med" len="med"/>
          </a:ln>
          <a:effectLst/>
        </p:spPr>
        <p:txBody>
          <a:bodyPr/>
          <a:lstStyle/>
          <a:p>
            <a:endParaRPr lang="id-ID"/>
          </a:p>
        </p:txBody>
      </p:sp>
      <p:sp>
        <p:nvSpPr>
          <p:cNvPr id="12311" name="Line 67"/>
          <p:cNvSpPr>
            <a:spLocks noChangeShapeType="1"/>
          </p:cNvSpPr>
          <p:nvPr/>
        </p:nvSpPr>
        <p:spPr bwMode="auto">
          <a:xfrm>
            <a:off x="6156325" y="1700213"/>
            <a:ext cx="0" cy="865187"/>
          </a:xfrm>
          <a:prstGeom prst="line">
            <a:avLst/>
          </a:prstGeom>
          <a:noFill/>
          <a:ln w="9525">
            <a:solidFill>
              <a:schemeClr val="tx1"/>
            </a:solidFill>
            <a:round/>
            <a:headEnd/>
            <a:tailEnd type="triangle" w="med" len="med"/>
          </a:ln>
          <a:effectLst/>
        </p:spPr>
        <p:txBody>
          <a:bodyPr/>
          <a:lstStyle/>
          <a:p>
            <a:endParaRPr lang="id-ID"/>
          </a:p>
        </p:txBody>
      </p:sp>
      <p:sp>
        <p:nvSpPr>
          <p:cNvPr id="12312" name="Line 68"/>
          <p:cNvSpPr>
            <a:spLocks noChangeShapeType="1"/>
          </p:cNvSpPr>
          <p:nvPr/>
        </p:nvSpPr>
        <p:spPr bwMode="auto">
          <a:xfrm>
            <a:off x="6156325" y="1700213"/>
            <a:ext cx="1800225" cy="0"/>
          </a:xfrm>
          <a:prstGeom prst="line">
            <a:avLst/>
          </a:prstGeom>
          <a:noFill/>
          <a:ln w="9525">
            <a:solidFill>
              <a:schemeClr val="tx1"/>
            </a:solidFill>
            <a:round/>
            <a:headEnd/>
            <a:tailEnd/>
          </a:ln>
          <a:effectLst/>
        </p:spPr>
        <p:txBody>
          <a:bodyPr/>
          <a:lstStyle/>
          <a:p>
            <a:endParaRPr lang="id-ID"/>
          </a:p>
        </p:txBody>
      </p:sp>
      <p:sp>
        <p:nvSpPr>
          <p:cNvPr id="12313" name="Line 69"/>
          <p:cNvSpPr>
            <a:spLocks noChangeShapeType="1"/>
          </p:cNvSpPr>
          <p:nvPr/>
        </p:nvSpPr>
        <p:spPr bwMode="auto">
          <a:xfrm>
            <a:off x="5076825" y="1628775"/>
            <a:ext cx="2879725" cy="0"/>
          </a:xfrm>
          <a:prstGeom prst="line">
            <a:avLst/>
          </a:prstGeom>
          <a:noFill/>
          <a:ln w="9525">
            <a:solidFill>
              <a:schemeClr val="tx1"/>
            </a:solidFill>
            <a:round/>
            <a:headEnd/>
            <a:tailEnd/>
          </a:ln>
          <a:effectLst/>
        </p:spPr>
        <p:txBody>
          <a:bodyPr/>
          <a:lstStyle/>
          <a:p>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4572000" y="3789363"/>
            <a:ext cx="4032250" cy="2303462"/>
          </a:xfrm>
          <a:prstGeom prst="rect">
            <a:avLst/>
          </a:prstGeom>
          <a:solidFill>
            <a:schemeClr val="accent1"/>
          </a:solidFill>
          <a:ln w="9525">
            <a:solidFill>
              <a:schemeClr val="tx1"/>
            </a:solidFill>
            <a:miter lim="800000"/>
            <a:headEnd/>
            <a:tailEnd/>
          </a:ln>
          <a:effectLst/>
        </p:spPr>
        <p:txBody>
          <a:bodyPr wrap="none" anchor="ctr"/>
          <a:lstStyle/>
          <a:p>
            <a:endParaRPr lang="id-ID"/>
          </a:p>
        </p:txBody>
      </p:sp>
      <p:grpSp>
        <p:nvGrpSpPr>
          <p:cNvPr id="2" name="Group 15"/>
          <p:cNvGrpSpPr>
            <a:grpSpLocks/>
          </p:cNvGrpSpPr>
          <p:nvPr/>
        </p:nvGrpSpPr>
        <p:grpSpPr bwMode="auto">
          <a:xfrm>
            <a:off x="539750" y="2205038"/>
            <a:ext cx="3743325" cy="2232025"/>
            <a:chOff x="2880" y="346"/>
            <a:chExt cx="2358" cy="1406"/>
          </a:xfrm>
        </p:grpSpPr>
        <p:sp>
          <p:nvSpPr>
            <p:cNvPr id="13321" name="Rectangle 7"/>
            <p:cNvSpPr>
              <a:spLocks noChangeArrowheads="1"/>
            </p:cNvSpPr>
            <p:nvPr/>
          </p:nvSpPr>
          <p:spPr bwMode="auto">
            <a:xfrm>
              <a:off x="2880" y="346"/>
              <a:ext cx="2358" cy="1406"/>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3322" name="Text Box 5"/>
            <p:cNvSpPr txBox="1">
              <a:spLocks noChangeArrowheads="1"/>
            </p:cNvSpPr>
            <p:nvPr/>
          </p:nvSpPr>
          <p:spPr bwMode="auto">
            <a:xfrm>
              <a:off x="2925" y="351"/>
              <a:ext cx="2223" cy="1271"/>
            </a:xfrm>
            <a:prstGeom prst="rect">
              <a:avLst/>
            </a:prstGeom>
            <a:noFill/>
            <a:ln w="9525">
              <a:noFill/>
              <a:miter lim="800000"/>
              <a:headEnd/>
              <a:tailEnd/>
            </a:ln>
            <a:effectLst/>
          </p:spPr>
          <p:txBody>
            <a:bodyPr>
              <a:spAutoFit/>
            </a:bodyPr>
            <a:lstStyle/>
            <a:p>
              <a:pPr marL="342900" indent="-342900">
                <a:spcBef>
                  <a:spcPct val="50000"/>
                </a:spcBef>
              </a:pPr>
              <a:r>
                <a:rPr lang="en-US"/>
                <a:t>Asumsi/konsep dasar akuntansi:</a:t>
              </a:r>
            </a:p>
            <a:p>
              <a:pPr marL="342900" indent="-342900">
                <a:spcBef>
                  <a:spcPct val="50000"/>
                </a:spcBef>
                <a:buFontTx/>
                <a:buAutoNum type="arabicPeriod"/>
              </a:pPr>
              <a:r>
                <a:rPr lang="en-US"/>
                <a:t>Business entity</a:t>
              </a:r>
            </a:p>
            <a:p>
              <a:pPr marL="342900" indent="-342900">
                <a:spcBef>
                  <a:spcPct val="50000"/>
                </a:spcBef>
                <a:buFontTx/>
                <a:buAutoNum type="arabicPeriod"/>
              </a:pPr>
              <a:r>
                <a:rPr lang="en-US"/>
                <a:t>Going concern</a:t>
              </a:r>
            </a:p>
            <a:p>
              <a:pPr marL="342900" indent="-342900">
                <a:spcBef>
                  <a:spcPct val="50000"/>
                </a:spcBef>
                <a:buFontTx/>
                <a:buAutoNum type="arabicPeriod"/>
              </a:pPr>
              <a:r>
                <a:rPr lang="en-US"/>
                <a:t>Stable monetary unit</a:t>
              </a:r>
            </a:p>
            <a:p>
              <a:pPr marL="342900" indent="-342900">
                <a:spcBef>
                  <a:spcPct val="50000"/>
                </a:spcBef>
                <a:buFontTx/>
                <a:buAutoNum type="arabicPeriod"/>
              </a:pPr>
              <a:r>
                <a:rPr lang="en-US"/>
                <a:t>Periodicity  </a:t>
              </a:r>
            </a:p>
          </p:txBody>
        </p:sp>
      </p:grpSp>
      <p:sp>
        <p:nvSpPr>
          <p:cNvPr id="13316" name="Text Box 10"/>
          <p:cNvSpPr txBox="1">
            <a:spLocks noChangeArrowheads="1"/>
          </p:cNvSpPr>
          <p:nvPr/>
        </p:nvSpPr>
        <p:spPr bwMode="auto">
          <a:xfrm>
            <a:off x="4643438" y="3860800"/>
            <a:ext cx="3744912" cy="2017713"/>
          </a:xfrm>
          <a:prstGeom prst="rect">
            <a:avLst/>
          </a:prstGeom>
          <a:noFill/>
          <a:ln w="9525">
            <a:noFill/>
            <a:miter lim="800000"/>
            <a:headEnd/>
            <a:tailEnd/>
          </a:ln>
          <a:effectLst/>
        </p:spPr>
        <p:txBody>
          <a:bodyPr>
            <a:spAutoFit/>
          </a:bodyPr>
          <a:lstStyle/>
          <a:p>
            <a:pPr marL="342900" indent="-342900">
              <a:spcBef>
                <a:spcPct val="50000"/>
              </a:spcBef>
            </a:pPr>
            <a:r>
              <a:rPr lang="en-US"/>
              <a:t>Prinsip Akuntansi:</a:t>
            </a:r>
          </a:p>
          <a:p>
            <a:pPr marL="342900" indent="-342900">
              <a:spcBef>
                <a:spcPct val="50000"/>
              </a:spcBef>
              <a:buFontTx/>
              <a:buAutoNum type="arabicPeriod"/>
            </a:pPr>
            <a:r>
              <a:rPr lang="en-US"/>
              <a:t>Cost Principle</a:t>
            </a:r>
          </a:p>
          <a:p>
            <a:pPr marL="342900" indent="-342900">
              <a:spcBef>
                <a:spcPct val="50000"/>
              </a:spcBef>
              <a:buFontTx/>
              <a:buAutoNum type="arabicPeriod"/>
            </a:pPr>
            <a:r>
              <a:rPr lang="en-US"/>
              <a:t>Revenue Realization Principle</a:t>
            </a:r>
          </a:p>
          <a:p>
            <a:pPr marL="342900" indent="-342900">
              <a:spcBef>
                <a:spcPct val="50000"/>
              </a:spcBef>
              <a:buFontTx/>
              <a:buAutoNum type="arabicPeriod"/>
            </a:pPr>
            <a:r>
              <a:rPr lang="en-US"/>
              <a:t>Matching Principle</a:t>
            </a:r>
          </a:p>
          <a:p>
            <a:pPr marL="342900" indent="-342900">
              <a:spcBef>
                <a:spcPct val="50000"/>
              </a:spcBef>
              <a:buFontTx/>
              <a:buAutoNum type="arabicPeriod"/>
            </a:pPr>
            <a:r>
              <a:rPr lang="en-US"/>
              <a:t>Fulldisclousure Principle</a:t>
            </a:r>
          </a:p>
        </p:txBody>
      </p:sp>
      <p:grpSp>
        <p:nvGrpSpPr>
          <p:cNvPr id="3" name="Group 16"/>
          <p:cNvGrpSpPr>
            <a:grpSpLocks/>
          </p:cNvGrpSpPr>
          <p:nvPr/>
        </p:nvGrpSpPr>
        <p:grpSpPr bwMode="auto">
          <a:xfrm>
            <a:off x="4716463" y="836613"/>
            <a:ext cx="3671887" cy="2232025"/>
            <a:chOff x="431" y="2523"/>
            <a:chExt cx="2313" cy="1406"/>
          </a:xfrm>
        </p:grpSpPr>
        <p:sp>
          <p:nvSpPr>
            <p:cNvPr id="13319" name="Rectangle 13"/>
            <p:cNvSpPr>
              <a:spLocks noChangeArrowheads="1"/>
            </p:cNvSpPr>
            <p:nvPr/>
          </p:nvSpPr>
          <p:spPr bwMode="auto">
            <a:xfrm>
              <a:off x="431" y="2523"/>
              <a:ext cx="2222" cy="1406"/>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3320" name="Text Box 12"/>
            <p:cNvSpPr txBox="1">
              <a:spLocks noChangeArrowheads="1"/>
            </p:cNvSpPr>
            <p:nvPr/>
          </p:nvSpPr>
          <p:spPr bwMode="auto">
            <a:xfrm>
              <a:off x="521" y="2523"/>
              <a:ext cx="2223" cy="1271"/>
            </a:xfrm>
            <a:prstGeom prst="rect">
              <a:avLst/>
            </a:prstGeom>
            <a:noFill/>
            <a:ln w="9525">
              <a:noFill/>
              <a:miter lim="800000"/>
              <a:headEnd/>
              <a:tailEnd/>
            </a:ln>
            <a:effectLst/>
          </p:spPr>
          <p:txBody>
            <a:bodyPr>
              <a:spAutoFit/>
            </a:bodyPr>
            <a:lstStyle/>
            <a:p>
              <a:pPr marL="342900" indent="-342900">
                <a:spcBef>
                  <a:spcPct val="50000"/>
                </a:spcBef>
              </a:pPr>
              <a:r>
                <a:rPr lang="en-US"/>
                <a:t>Kendala Laporan Keuangan:</a:t>
              </a:r>
            </a:p>
            <a:p>
              <a:pPr marL="342900" indent="-342900">
                <a:spcBef>
                  <a:spcPct val="50000"/>
                </a:spcBef>
                <a:buFontTx/>
                <a:buAutoNum type="arabicPeriod"/>
              </a:pPr>
              <a:r>
                <a:rPr lang="en-US"/>
                <a:t>Cost benefit analysis</a:t>
              </a:r>
            </a:p>
            <a:p>
              <a:pPr marL="342900" indent="-342900">
                <a:spcBef>
                  <a:spcPct val="50000"/>
                </a:spcBef>
                <a:buFontTx/>
                <a:buAutoNum type="arabicPeriod"/>
              </a:pPr>
              <a:r>
                <a:rPr lang="en-US"/>
                <a:t>Materialitas</a:t>
              </a:r>
            </a:p>
            <a:p>
              <a:pPr marL="342900" indent="-342900">
                <a:spcBef>
                  <a:spcPct val="50000"/>
                </a:spcBef>
                <a:buFontTx/>
                <a:buAutoNum type="arabicPeriod"/>
              </a:pPr>
              <a:r>
                <a:rPr lang="en-US"/>
                <a:t>Konservatif</a:t>
              </a:r>
            </a:p>
            <a:p>
              <a:pPr marL="342900" indent="-342900">
                <a:spcBef>
                  <a:spcPct val="50000"/>
                </a:spcBef>
                <a:buFontTx/>
                <a:buAutoNum type="arabicPeriod"/>
              </a:pPr>
              <a:r>
                <a:rPr lang="en-US"/>
                <a:t>Kebiasaan dunia industri</a:t>
              </a:r>
            </a:p>
          </p:txBody>
        </p:sp>
      </p:grpSp>
      <p:sp>
        <p:nvSpPr>
          <p:cNvPr id="13318" name="Text Box 14"/>
          <p:cNvSpPr txBox="1">
            <a:spLocks noChangeArrowheads="1"/>
          </p:cNvSpPr>
          <p:nvPr/>
        </p:nvSpPr>
        <p:spPr bwMode="auto">
          <a:xfrm>
            <a:off x="611188" y="908050"/>
            <a:ext cx="3600450" cy="457200"/>
          </a:xfrm>
          <a:prstGeom prst="rect">
            <a:avLst/>
          </a:prstGeom>
          <a:noFill/>
          <a:ln w="9525">
            <a:noFill/>
            <a:miter lim="800000"/>
            <a:headEnd/>
            <a:tailEnd/>
          </a:ln>
          <a:effectLst/>
        </p:spPr>
        <p:txBody>
          <a:bodyPr>
            <a:spAutoFit/>
          </a:bodyPr>
          <a:lstStyle/>
          <a:p>
            <a:pPr>
              <a:spcBef>
                <a:spcPct val="50000"/>
              </a:spcBef>
            </a:pPr>
            <a:r>
              <a:rPr lang="en-US" sz="2400" b="1"/>
              <a:t>Tingkatan Ketiga: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2627313" y="549275"/>
            <a:ext cx="5246180" cy="954107"/>
          </a:xfrm>
          <a:prstGeom prst="rect">
            <a:avLst/>
          </a:prstGeom>
          <a:noFill/>
          <a:ln w="9525">
            <a:noFill/>
            <a:miter lim="800000"/>
            <a:headEnd/>
            <a:tailEnd/>
          </a:ln>
          <a:effectLst/>
        </p:spPr>
        <p:txBody>
          <a:bodyPr wrap="none">
            <a:spAutoFit/>
          </a:bodyPr>
          <a:lstStyle/>
          <a:p>
            <a:pPr algn="ctr"/>
            <a:r>
              <a:rPr lang="en-US" sz="2800" b="1" dirty="0">
                <a:solidFill>
                  <a:srgbClr val="FF0000"/>
                </a:solidFill>
              </a:rPr>
              <a:t>AKUNTANSI KEUANGAN DAN </a:t>
            </a:r>
            <a:br>
              <a:rPr lang="en-US" sz="2800" b="1" dirty="0">
                <a:solidFill>
                  <a:srgbClr val="FF0000"/>
                </a:solidFill>
              </a:rPr>
            </a:br>
            <a:r>
              <a:rPr lang="en-US" sz="2800" b="1" dirty="0">
                <a:solidFill>
                  <a:srgbClr val="FF0000"/>
                </a:solidFill>
              </a:rPr>
              <a:t>STANDAR AKUNTANSI KEUANGAN</a:t>
            </a:r>
          </a:p>
        </p:txBody>
      </p:sp>
      <p:sp>
        <p:nvSpPr>
          <p:cNvPr id="3075" name="Rectangle 5"/>
          <p:cNvSpPr>
            <a:spLocks noChangeArrowheads="1"/>
          </p:cNvSpPr>
          <p:nvPr/>
        </p:nvSpPr>
        <p:spPr bwMode="auto">
          <a:xfrm>
            <a:off x="323850" y="1557338"/>
            <a:ext cx="8135938" cy="4524315"/>
          </a:xfrm>
          <a:prstGeom prst="rect">
            <a:avLst/>
          </a:prstGeom>
          <a:noFill/>
          <a:ln w="9525">
            <a:noFill/>
            <a:miter lim="800000"/>
            <a:headEnd/>
            <a:tailEnd/>
          </a:ln>
          <a:effectLst/>
        </p:spPr>
        <p:txBody>
          <a:bodyPr>
            <a:spAutoFit/>
          </a:bodyPr>
          <a:lstStyle/>
          <a:p>
            <a:pPr algn="just"/>
            <a:r>
              <a:rPr lang="en-US" dirty="0">
                <a:solidFill>
                  <a:srgbClr val="002060"/>
                </a:solidFill>
              </a:rPr>
              <a:t>Dari </a:t>
            </a:r>
            <a:r>
              <a:rPr lang="en-US" dirty="0" err="1">
                <a:solidFill>
                  <a:srgbClr val="002060"/>
                </a:solidFill>
              </a:rPr>
              <a:t>segi</a:t>
            </a:r>
            <a:r>
              <a:rPr lang="en-US" dirty="0">
                <a:solidFill>
                  <a:srgbClr val="002060"/>
                </a:solidFill>
              </a:rPr>
              <a:t> </a:t>
            </a:r>
            <a:r>
              <a:rPr lang="en-US" dirty="0" err="1">
                <a:solidFill>
                  <a:srgbClr val="002060"/>
                </a:solidFill>
              </a:rPr>
              <a:t>fungsinya</a:t>
            </a:r>
            <a:r>
              <a:rPr lang="en-US" dirty="0">
                <a:solidFill>
                  <a:srgbClr val="002060"/>
                </a:solidFill>
              </a:rPr>
              <a:t> </a:t>
            </a:r>
            <a:r>
              <a:rPr lang="en-US" dirty="0" err="1">
                <a:solidFill>
                  <a:srgbClr val="002060"/>
                </a:solidFill>
              </a:rPr>
              <a:t>akuntansi</a:t>
            </a:r>
            <a:r>
              <a:rPr lang="en-US" dirty="0">
                <a:solidFill>
                  <a:srgbClr val="002060"/>
                </a:solidFill>
              </a:rPr>
              <a:t> </a:t>
            </a:r>
            <a:r>
              <a:rPr lang="en-US" dirty="0" err="1">
                <a:solidFill>
                  <a:srgbClr val="002060"/>
                </a:solidFill>
              </a:rPr>
              <a:t>merupakan</a:t>
            </a:r>
            <a:r>
              <a:rPr lang="en-US" dirty="0">
                <a:solidFill>
                  <a:srgbClr val="002060"/>
                </a:solidFill>
              </a:rPr>
              <a:t>:</a:t>
            </a:r>
          </a:p>
          <a:p>
            <a:pPr algn="just"/>
            <a:endParaRPr lang="en-US" dirty="0">
              <a:solidFill>
                <a:srgbClr val="002060"/>
              </a:solidFill>
            </a:endParaRPr>
          </a:p>
          <a:p>
            <a:pPr algn="just"/>
            <a:r>
              <a:rPr lang="en-US" dirty="0" err="1">
                <a:solidFill>
                  <a:srgbClr val="002060"/>
                </a:solidFill>
              </a:rPr>
              <a:t>Suatu</a:t>
            </a:r>
            <a:r>
              <a:rPr lang="en-US" dirty="0">
                <a:solidFill>
                  <a:srgbClr val="002060"/>
                </a:solidFill>
              </a:rPr>
              <a:t> </a:t>
            </a:r>
            <a:r>
              <a:rPr lang="en-US" dirty="0" err="1">
                <a:solidFill>
                  <a:srgbClr val="002060"/>
                </a:solidFill>
              </a:rPr>
              <a:t>aktivitas</a:t>
            </a:r>
            <a:r>
              <a:rPr lang="en-US" dirty="0">
                <a:solidFill>
                  <a:srgbClr val="002060"/>
                </a:solidFill>
              </a:rPr>
              <a:t> </a:t>
            </a:r>
            <a:r>
              <a:rPr lang="en-US" dirty="0" err="1">
                <a:solidFill>
                  <a:srgbClr val="002060"/>
                </a:solidFill>
              </a:rPr>
              <a:t>penyediaan</a:t>
            </a:r>
            <a:r>
              <a:rPr lang="en-US" dirty="0">
                <a:solidFill>
                  <a:srgbClr val="002060"/>
                </a:solidFill>
              </a:rPr>
              <a:t> </a:t>
            </a:r>
            <a:r>
              <a:rPr lang="en-US" dirty="0" err="1">
                <a:solidFill>
                  <a:srgbClr val="002060"/>
                </a:solidFill>
              </a:rPr>
              <a:t>jasa</a:t>
            </a:r>
            <a:endParaRPr lang="en-US" dirty="0">
              <a:solidFill>
                <a:srgbClr val="002060"/>
              </a:solidFill>
            </a:endParaRPr>
          </a:p>
          <a:p>
            <a:pPr algn="just"/>
            <a:r>
              <a:rPr lang="en-US" dirty="0">
                <a:solidFill>
                  <a:srgbClr val="002060"/>
                </a:solidFill>
              </a:rPr>
              <a:t>	</a:t>
            </a:r>
            <a:r>
              <a:rPr lang="en-US" dirty="0" err="1">
                <a:solidFill>
                  <a:srgbClr val="002060"/>
                </a:solidFill>
              </a:rPr>
              <a:t>Akuntansi</a:t>
            </a:r>
            <a:r>
              <a:rPr lang="en-US" dirty="0">
                <a:solidFill>
                  <a:srgbClr val="002060"/>
                </a:solidFill>
              </a:rPr>
              <a:t> </a:t>
            </a:r>
            <a:r>
              <a:rPr lang="en-US" dirty="0" err="1">
                <a:solidFill>
                  <a:srgbClr val="002060"/>
                </a:solidFill>
              </a:rPr>
              <a:t>memberikan</a:t>
            </a:r>
            <a:r>
              <a:rPr lang="en-US" dirty="0">
                <a:solidFill>
                  <a:srgbClr val="002060"/>
                </a:solidFill>
              </a:rPr>
              <a:t> </a:t>
            </a:r>
            <a:r>
              <a:rPr lang="en-US" dirty="0" err="1">
                <a:solidFill>
                  <a:srgbClr val="002060"/>
                </a:solidFill>
              </a:rPr>
              <a:t>informasi</a:t>
            </a:r>
            <a:r>
              <a:rPr lang="en-US" dirty="0">
                <a:solidFill>
                  <a:srgbClr val="002060"/>
                </a:solidFill>
              </a:rPr>
              <a:t> </a:t>
            </a:r>
            <a:r>
              <a:rPr lang="en-US" dirty="0" err="1">
                <a:solidFill>
                  <a:srgbClr val="002060"/>
                </a:solidFill>
              </a:rPr>
              <a:t>keuangan</a:t>
            </a:r>
            <a:r>
              <a:rPr lang="en-US" dirty="0">
                <a:solidFill>
                  <a:srgbClr val="002060"/>
                </a:solidFill>
              </a:rPr>
              <a:t> </a:t>
            </a:r>
            <a:r>
              <a:rPr lang="en-US" dirty="0" err="1">
                <a:solidFill>
                  <a:srgbClr val="002060"/>
                </a:solidFill>
              </a:rPr>
              <a:t>kepada</a:t>
            </a:r>
            <a:r>
              <a:rPr lang="en-US" dirty="0">
                <a:solidFill>
                  <a:srgbClr val="002060"/>
                </a:solidFill>
              </a:rPr>
              <a:t> </a:t>
            </a:r>
            <a:r>
              <a:rPr lang="en-US" dirty="0" err="1">
                <a:solidFill>
                  <a:srgbClr val="002060"/>
                </a:solidFill>
              </a:rPr>
              <a:t>pihak</a:t>
            </a:r>
            <a:r>
              <a:rPr lang="en-US" dirty="0">
                <a:solidFill>
                  <a:srgbClr val="002060"/>
                </a:solidFill>
              </a:rPr>
              <a:t> yang </a:t>
            </a:r>
            <a:r>
              <a:rPr lang="en-US" dirty="0" err="1">
                <a:solidFill>
                  <a:srgbClr val="002060"/>
                </a:solidFill>
              </a:rPr>
              <a:t>berkepentingan</a:t>
            </a:r>
            <a:r>
              <a:rPr lang="en-US" dirty="0">
                <a:solidFill>
                  <a:srgbClr val="002060"/>
                </a:solidFill>
              </a:rPr>
              <a:t> (</a:t>
            </a:r>
            <a:r>
              <a:rPr lang="en-US" i="1" dirty="0">
                <a:solidFill>
                  <a:srgbClr val="002060"/>
                </a:solidFill>
              </a:rPr>
              <a:t>Stakeholders</a:t>
            </a:r>
            <a:r>
              <a:rPr lang="en-US" dirty="0">
                <a:solidFill>
                  <a:srgbClr val="002060"/>
                </a:solidFill>
              </a:rPr>
              <a:t>), </a:t>
            </a:r>
            <a:r>
              <a:rPr lang="en-US" dirty="0" err="1">
                <a:solidFill>
                  <a:srgbClr val="002060"/>
                </a:solidFill>
              </a:rPr>
              <a:t>untuk</a:t>
            </a:r>
            <a:r>
              <a:rPr lang="en-US" dirty="0">
                <a:solidFill>
                  <a:srgbClr val="002060"/>
                </a:solidFill>
              </a:rPr>
              <a:t> </a:t>
            </a:r>
            <a:r>
              <a:rPr lang="en-US" dirty="0" err="1">
                <a:solidFill>
                  <a:srgbClr val="002060"/>
                </a:solidFill>
              </a:rPr>
              <a:t>membantu</a:t>
            </a:r>
            <a:r>
              <a:rPr lang="en-US" dirty="0">
                <a:solidFill>
                  <a:srgbClr val="002060"/>
                </a:solidFill>
              </a:rPr>
              <a:t> </a:t>
            </a:r>
            <a:r>
              <a:rPr lang="en-US" dirty="0" err="1">
                <a:solidFill>
                  <a:srgbClr val="002060"/>
                </a:solidFill>
              </a:rPr>
              <a:t>dalam</a:t>
            </a:r>
            <a:r>
              <a:rPr lang="en-US" dirty="0">
                <a:solidFill>
                  <a:srgbClr val="002060"/>
                </a:solidFill>
              </a:rPr>
              <a:t> </a:t>
            </a:r>
            <a:r>
              <a:rPr lang="en-US" dirty="0" err="1">
                <a:solidFill>
                  <a:srgbClr val="002060"/>
                </a:solidFill>
              </a:rPr>
              <a:t>membuat</a:t>
            </a:r>
            <a:r>
              <a:rPr lang="en-US" dirty="0">
                <a:solidFill>
                  <a:srgbClr val="002060"/>
                </a:solidFill>
              </a:rPr>
              <a:t> </a:t>
            </a:r>
            <a:r>
              <a:rPr lang="en-US" dirty="0" err="1">
                <a:solidFill>
                  <a:srgbClr val="002060"/>
                </a:solidFill>
              </a:rPr>
              <a:t>keputusan</a:t>
            </a:r>
            <a:r>
              <a:rPr lang="en-US" dirty="0">
                <a:solidFill>
                  <a:srgbClr val="002060"/>
                </a:solidFill>
              </a:rPr>
              <a:t> </a:t>
            </a:r>
            <a:r>
              <a:rPr lang="en-US" dirty="0" err="1">
                <a:solidFill>
                  <a:srgbClr val="002060"/>
                </a:solidFill>
              </a:rPr>
              <a:t>ekonomik</a:t>
            </a:r>
            <a:r>
              <a:rPr lang="en-US" dirty="0">
                <a:solidFill>
                  <a:srgbClr val="002060"/>
                </a:solidFill>
              </a:rPr>
              <a:t> yang </a:t>
            </a:r>
            <a:r>
              <a:rPr lang="en-US" dirty="0" err="1">
                <a:solidFill>
                  <a:srgbClr val="002060"/>
                </a:solidFill>
              </a:rPr>
              <a:t>menyangkut</a:t>
            </a:r>
            <a:r>
              <a:rPr lang="en-US" dirty="0">
                <a:solidFill>
                  <a:srgbClr val="002060"/>
                </a:solidFill>
              </a:rPr>
              <a:t> </a:t>
            </a:r>
            <a:r>
              <a:rPr lang="en-US" dirty="0" err="1">
                <a:solidFill>
                  <a:srgbClr val="002060"/>
                </a:solidFill>
              </a:rPr>
              <a:t>perusahan</a:t>
            </a:r>
            <a:r>
              <a:rPr lang="en-US" dirty="0">
                <a:solidFill>
                  <a:srgbClr val="002060"/>
                </a:solidFill>
              </a:rPr>
              <a:t> </a:t>
            </a:r>
            <a:r>
              <a:rPr lang="en-US" dirty="0" err="1">
                <a:solidFill>
                  <a:srgbClr val="002060"/>
                </a:solidFill>
              </a:rPr>
              <a:t>tersebut</a:t>
            </a:r>
            <a:endParaRPr lang="en-US" dirty="0">
              <a:solidFill>
                <a:srgbClr val="002060"/>
              </a:solidFill>
            </a:endParaRPr>
          </a:p>
          <a:p>
            <a:pPr algn="just"/>
            <a:r>
              <a:rPr lang="en-US" dirty="0" err="1">
                <a:solidFill>
                  <a:srgbClr val="002060"/>
                </a:solidFill>
              </a:rPr>
              <a:t>Suatu</a:t>
            </a:r>
            <a:r>
              <a:rPr lang="en-US" dirty="0">
                <a:solidFill>
                  <a:srgbClr val="002060"/>
                </a:solidFill>
              </a:rPr>
              <a:t> </a:t>
            </a:r>
            <a:r>
              <a:rPr lang="en-US" dirty="0" err="1">
                <a:solidFill>
                  <a:srgbClr val="002060"/>
                </a:solidFill>
              </a:rPr>
              <a:t>sistem</a:t>
            </a:r>
            <a:r>
              <a:rPr lang="en-US" dirty="0">
                <a:solidFill>
                  <a:srgbClr val="002060"/>
                </a:solidFill>
              </a:rPr>
              <a:t> </a:t>
            </a:r>
            <a:r>
              <a:rPr lang="en-US" dirty="0" err="1">
                <a:solidFill>
                  <a:srgbClr val="002060"/>
                </a:solidFill>
              </a:rPr>
              <a:t>informasi</a:t>
            </a:r>
            <a:endParaRPr lang="en-US" dirty="0">
              <a:solidFill>
                <a:srgbClr val="002060"/>
              </a:solidFill>
            </a:endParaRPr>
          </a:p>
          <a:p>
            <a:pPr algn="just"/>
            <a:r>
              <a:rPr lang="en-US" dirty="0">
                <a:solidFill>
                  <a:srgbClr val="002060"/>
                </a:solidFill>
              </a:rPr>
              <a:t>	</a:t>
            </a:r>
            <a:r>
              <a:rPr lang="en-US" dirty="0" err="1">
                <a:solidFill>
                  <a:srgbClr val="002060"/>
                </a:solidFill>
              </a:rPr>
              <a:t>Akuntansi</a:t>
            </a:r>
            <a:r>
              <a:rPr lang="en-US" dirty="0">
                <a:solidFill>
                  <a:srgbClr val="002060"/>
                </a:solidFill>
              </a:rPr>
              <a:t> </a:t>
            </a:r>
            <a:r>
              <a:rPr lang="en-US" dirty="0" err="1">
                <a:solidFill>
                  <a:srgbClr val="002060"/>
                </a:solidFill>
              </a:rPr>
              <a:t>melakukan</a:t>
            </a:r>
            <a:r>
              <a:rPr lang="en-US" dirty="0">
                <a:solidFill>
                  <a:srgbClr val="002060"/>
                </a:solidFill>
              </a:rPr>
              <a:t> </a:t>
            </a:r>
            <a:r>
              <a:rPr lang="en-US" dirty="0" err="1">
                <a:solidFill>
                  <a:srgbClr val="002060"/>
                </a:solidFill>
              </a:rPr>
              <a:t>pengumpulan</a:t>
            </a:r>
            <a:r>
              <a:rPr lang="en-US" dirty="0">
                <a:solidFill>
                  <a:srgbClr val="002060"/>
                </a:solidFill>
              </a:rPr>
              <a:t> </a:t>
            </a:r>
            <a:r>
              <a:rPr lang="en-US" dirty="0" err="1">
                <a:solidFill>
                  <a:srgbClr val="002060"/>
                </a:solidFill>
              </a:rPr>
              <a:t>dan</a:t>
            </a:r>
            <a:r>
              <a:rPr lang="en-US" dirty="0">
                <a:solidFill>
                  <a:srgbClr val="002060"/>
                </a:solidFill>
              </a:rPr>
              <a:t> </a:t>
            </a:r>
            <a:r>
              <a:rPr lang="en-US" dirty="0" err="1">
                <a:solidFill>
                  <a:srgbClr val="002060"/>
                </a:solidFill>
              </a:rPr>
              <a:t>pengolahan</a:t>
            </a:r>
            <a:r>
              <a:rPr lang="en-US" dirty="0">
                <a:solidFill>
                  <a:srgbClr val="002060"/>
                </a:solidFill>
              </a:rPr>
              <a:t> data </a:t>
            </a:r>
            <a:r>
              <a:rPr lang="en-US" dirty="0" err="1">
                <a:solidFill>
                  <a:srgbClr val="002060"/>
                </a:solidFill>
              </a:rPr>
              <a:t>keuangan</a:t>
            </a:r>
            <a:r>
              <a:rPr lang="en-US" dirty="0">
                <a:solidFill>
                  <a:srgbClr val="002060"/>
                </a:solidFill>
              </a:rPr>
              <a:t> </a:t>
            </a:r>
            <a:r>
              <a:rPr lang="en-US" dirty="0" err="1">
                <a:solidFill>
                  <a:srgbClr val="002060"/>
                </a:solidFill>
              </a:rPr>
              <a:t>perusahaan</a:t>
            </a:r>
            <a:r>
              <a:rPr lang="en-US" dirty="0">
                <a:solidFill>
                  <a:srgbClr val="002060"/>
                </a:solidFill>
              </a:rPr>
              <a:t> yang </a:t>
            </a:r>
            <a:r>
              <a:rPr lang="en-US" dirty="0" err="1">
                <a:solidFill>
                  <a:srgbClr val="002060"/>
                </a:solidFill>
              </a:rPr>
              <a:t>kemudian</a:t>
            </a:r>
            <a:r>
              <a:rPr lang="en-US" dirty="0">
                <a:solidFill>
                  <a:srgbClr val="002060"/>
                </a:solidFill>
              </a:rPr>
              <a:t> </a:t>
            </a:r>
            <a:r>
              <a:rPr lang="en-US" dirty="0" err="1">
                <a:solidFill>
                  <a:srgbClr val="002060"/>
                </a:solidFill>
              </a:rPr>
              <a:t>dikomunikasikan</a:t>
            </a:r>
            <a:r>
              <a:rPr lang="en-US" dirty="0">
                <a:solidFill>
                  <a:srgbClr val="002060"/>
                </a:solidFill>
              </a:rPr>
              <a:t> </a:t>
            </a:r>
            <a:r>
              <a:rPr lang="en-US" dirty="0" err="1">
                <a:solidFill>
                  <a:srgbClr val="002060"/>
                </a:solidFill>
              </a:rPr>
              <a:t>kepada</a:t>
            </a:r>
            <a:r>
              <a:rPr lang="en-US" dirty="0">
                <a:solidFill>
                  <a:srgbClr val="002060"/>
                </a:solidFill>
              </a:rPr>
              <a:t> </a:t>
            </a:r>
            <a:r>
              <a:rPr lang="en-US" i="1" dirty="0">
                <a:solidFill>
                  <a:srgbClr val="002060"/>
                </a:solidFill>
              </a:rPr>
              <a:t>stakeholders</a:t>
            </a:r>
            <a:r>
              <a:rPr lang="en-US" dirty="0">
                <a:solidFill>
                  <a:srgbClr val="002060"/>
                </a:solidFill>
              </a:rPr>
              <a:t> agar </a:t>
            </a:r>
            <a:r>
              <a:rPr lang="en-US" dirty="0" err="1">
                <a:solidFill>
                  <a:srgbClr val="002060"/>
                </a:solidFill>
              </a:rPr>
              <a:t>dapat</a:t>
            </a:r>
            <a:r>
              <a:rPr lang="en-US" dirty="0">
                <a:solidFill>
                  <a:srgbClr val="002060"/>
                </a:solidFill>
              </a:rPr>
              <a:t> </a:t>
            </a:r>
            <a:r>
              <a:rPr lang="en-US" dirty="0" err="1">
                <a:solidFill>
                  <a:srgbClr val="002060"/>
                </a:solidFill>
              </a:rPr>
              <a:t>dipakai</a:t>
            </a:r>
            <a:r>
              <a:rPr lang="en-US" dirty="0">
                <a:solidFill>
                  <a:srgbClr val="002060"/>
                </a:solidFill>
              </a:rPr>
              <a:t> </a:t>
            </a:r>
            <a:r>
              <a:rPr lang="en-US" dirty="0" err="1">
                <a:solidFill>
                  <a:srgbClr val="002060"/>
                </a:solidFill>
              </a:rPr>
              <a:t>dalam</a:t>
            </a:r>
            <a:r>
              <a:rPr lang="en-US" dirty="0">
                <a:solidFill>
                  <a:srgbClr val="002060"/>
                </a:solidFill>
              </a:rPr>
              <a:t> </a:t>
            </a:r>
            <a:r>
              <a:rPr lang="en-US" dirty="0" err="1">
                <a:solidFill>
                  <a:srgbClr val="002060"/>
                </a:solidFill>
              </a:rPr>
              <a:t>pengambilan</a:t>
            </a:r>
            <a:r>
              <a:rPr lang="en-US" dirty="0">
                <a:solidFill>
                  <a:srgbClr val="002060"/>
                </a:solidFill>
              </a:rPr>
              <a:t> </a:t>
            </a:r>
            <a:r>
              <a:rPr lang="en-US" dirty="0" err="1">
                <a:solidFill>
                  <a:srgbClr val="002060"/>
                </a:solidFill>
              </a:rPr>
              <a:t>keputusan</a:t>
            </a:r>
            <a:r>
              <a:rPr lang="en-US" dirty="0">
                <a:solidFill>
                  <a:srgbClr val="002060"/>
                </a:solidFill>
              </a:rPr>
              <a:t>  yang </a:t>
            </a:r>
            <a:r>
              <a:rPr lang="en-US" dirty="0" err="1">
                <a:solidFill>
                  <a:srgbClr val="002060"/>
                </a:solidFill>
              </a:rPr>
              <a:t>menyangkut</a:t>
            </a:r>
            <a:r>
              <a:rPr lang="en-US" dirty="0">
                <a:solidFill>
                  <a:srgbClr val="002060"/>
                </a:solidFill>
              </a:rPr>
              <a:t> </a:t>
            </a:r>
            <a:r>
              <a:rPr lang="en-US" dirty="0" err="1">
                <a:solidFill>
                  <a:srgbClr val="002060"/>
                </a:solidFill>
              </a:rPr>
              <a:t>perusahaan</a:t>
            </a:r>
            <a:endParaRPr lang="en-US" dirty="0">
              <a:solidFill>
                <a:srgbClr val="002060"/>
              </a:solidFill>
            </a:endParaRPr>
          </a:p>
          <a:p>
            <a:pPr algn="just"/>
            <a:r>
              <a:rPr lang="en-US" dirty="0" err="1">
                <a:solidFill>
                  <a:srgbClr val="002060"/>
                </a:solidFill>
              </a:rPr>
              <a:t>Suatu</a:t>
            </a:r>
            <a:r>
              <a:rPr lang="en-US" dirty="0">
                <a:solidFill>
                  <a:srgbClr val="002060"/>
                </a:solidFill>
              </a:rPr>
              <a:t> </a:t>
            </a:r>
            <a:r>
              <a:rPr lang="en-US" dirty="0" err="1">
                <a:solidFill>
                  <a:srgbClr val="002060"/>
                </a:solidFill>
              </a:rPr>
              <a:t>kegiatan</a:t>
            </a:r>
            <a:r>
              <a:rPr lang="en-US" dirty="0">
                <a:solidFill>
                  <a:srgbClr val="002060"/>
                </a:solidFill>
              </a:rPr>
              <a:t> </a:t>
            </a:r>
            <a:r>
              <a:rPr lang="en-US" dirty="0" err="1">
                <a:solidFill>
                  <a:srgbClr val="002060"/>
                </a:solidFill>
              </a:rPr>
              <a:t>deskriptif-analisis</a:t>
            </a:r>
            <a:endParaRPr lang="en-US" dirty="0">
              <a:solidFill>
                <a:srgbClr val="002060"/>
              </a:solidFill>
            </a:endParaRPr>
          </a:p>
          <a:p>
            <a:pPr algn="just"/>
            <a:r>
              <a:rPr lang="en-US" dirty="0">
                <a:solidFill>
                  <a:srgbClr val="002060"/>
                </a:solidFill>
              </a:rPr>
              <a:t>	</a:t>
            </a:r>
            <a:r>
              <a:rPr lang="en-US" dirty="0" err="1">
                <a:solidFill>
                  <a:srgbClr val="002060"/>
                </a:solidFill>
              </a:rPr>
              <a:t>Akuntansi</a:t>
            </a:r>
            <a:r>
              <a:rPr lang="en-US" dirty="0">
                <a:solidFill>
                  <a:srgbClr val="002060"/>
                </a:solidFill>
              </a:rPr>
              <a:t> </a:t>
            </a:r>
            <a:r>
              <a:rPr lang="en-US" dirty="0" err="1">
                <a:solidFill>
                  <a:srgbClr val="002060"/>
                </a:solidFill>
              </a:rPr>
              <a:t>mengidentifikasikan</a:t>
            </a:r>
            <a:r>
              <a:rPr lang="en-US" dirty="0">
                <a:solidFill>
                  <a:srgbClr val="002060"/>
                </a:solidFill>
              </a:rPr>
              <a:t> </a:t>
            </a:r>
            <a:r>
              <a:rPr lang="en-US" dirty="0" err="1">
                <a:solidFill>
                  <a:srgbClr val="002060"/>
                </a:solidFill>
              </a:rPr>
              <a:t>berbagai</a:t>
            </a:r>
            <a:r>
              <a:rPr lang="en-US" dirty="0">
                <a:solidFill>
                  <a:srgbClr val="002060"/>
                </a:solidFill>
              </a:rPr>
              <a:t> </a:t>
            </a:r>
            <a:r>
              <a:rPr lang="en-US" dirty="0" err="1">
                <a:solidFill>
                  <a:srgbClr val="002060"/>
                </a:solidFill>
              </a:rPr>
              <a:t>transaksi</a:t>
            </a:r>
            <a:r>
              <a:rPr lang="en-US" dirty="0">
                <a:solidFill>
                  <a:srgbClr val="002060"/>
                </a:solidFill>
              </a:rPr>
              <a:t> </a:t>
            </a:r>
            <a:r>
              <a:rPr lang="en-US" dirty="0" err="1">
                <a:solidFill>
                  <a:srgbClr val="002060"/>
                </a:solidFill>
              </a:rPr>
              <a:t>ekonomik</a:t>
            </a:r>
            <a:r>
              <a:rPr lang="en-US" dirty="0">
                <a:solidFill>
                  <a:srgbClr val="002060"/>
                </a:solidFill>
              </a:rPr>
              <a:t> </a:t>
            </a:r>
            <a:r>
              <a:rPr lang="en-US" dirty="0" err="1">
                <a:solidFill>
                  <a:srgbClr val="002060"/>
                </a:solidFill>
              </a:rPr>
              <a:t>dalam</a:t>
            </a:r>
            <a:r>
              <a:rPr lang="en-US" dirty="0">
                <a:solidFill>
                  <a:srgbClr val="002060"/>
                </a:solidFill>
              </a:rPr>
              <a:t> </a:t>
            </a:r>
            <a:r>
              <a:rPr lang="en-US" dirty="0" err="1">
                <a:solidFill>
                  <a:srgbClr val="002060"/>
                </a:solidFill>
              </a:rPr>
              <a:t>suatu</a:t>
            </a:r>
            <a:r>
              <a:rPr lang="en-US" dirty="0">
                <a:solidFill>
                  <a:srgbClr val="002060"/>
                </a:solidFill>
              </a:rPr>
              <a:t> </a:t>
            </a:r>
            <a:r>
              <a:rPr lang="en-US" dirty="0" err="1">
                <a:solidFill>
                  <a:srgbClr val="002060"/>
                </a:solidFill>
              </a:rPr>
              <a:t>perusahaan</a:t>
            </a:r>
            <a:r>
              <a:rPr lang="en-US" dirty="0">
                <a:solidFill>
                  <a:srgbClr val="002060"/>
                </a:solidFill>
              </a:rPr>
              <a:t> </a:t>
            </a:r>
            <a:r>
              <a:rPr lang="en-US" dirty="0" err="1">
                <a:solidFill>
                  <a:srgbClr val="002060"/>
                </a:solidFill>
              </a:rPr>
              <a:t>melalui</a:t>
            </a:r>
            <a:r>
              <a:rPr lang="en-US" dirty="0">
                <a:solidFill>
                  <a:srgbClr val="002060"/>
                </a:solidFill>
              </a:rPr>
              <a:t> </a:t>
            </a:r>
            <a:r>
              <a:rPr lang="en-US" dirty="0" err="1">
                <a:solidFill>
                  <a:srgbClr val="002060"/>
                </a:solidFill>
              </a:rPr>
              <a:t>tahap</a:t>
            </a:r>
            <a:r>
              <a:rPr lang="en-US" dirty="0">
                <a:solidFill>
                  <a:srgbClr val="002060"/>
                </a:solidFill>
              </a:rPr>
              <a:t>: (a) </a:t>
            </a:r>
            <a:r>
              <a:rPr lang="en-US" dirty="0" err="1">
                <a:solidFill>
                  <a:srgbClr val="002060"/>
                </a:solidFill>
              </a:rPr>
              <a:t>Pengukuran</a:t>
            </a:r>
            <a:r>
              <a:rPr lang="en-US" dirty="0">
                <a:solidFill>
                  <a:srgbClr val="002060"/>
                </a:solidFill>
              </a:rPr>
              <a:t> (b) </a:t>
            </a:r>
            <a:r>
              <a:rPr lang="en-US" dirty="0" err="1">
                <a:solidFill>
                  <a:srgbClr val="002060"/>
                </a:solidFill>
              </a:rPr>
              <a:t>Pencatatan</a:t>
            </a:r>
            <a:r>
              <a:rPr lang="en-US" dirty="0">
                <a:solidFill>
                  <a:srgbClr val="002060"/>
                </a:solidFill>
              </a:rPr>
              <a:t> (c) </a:t>
            </a:r>
            <a:r>
              <a:rPr lang="en-US" dirty="0" err="1">
                <a:solidFill>
                  <a:srgbClr val="002060"/>
                </a:solidFill>
              </a:rPr>
              <a:t>penggolongan</a:t>
            </a:r>
            <a:r>
              <a:rPr lang="en-US" dirty="0">
                <a:solidFill>
                  <a:srgbClr val="002060"/>
                </a:solidFill>
              </a:rPr>
              <a:t> </a:t>
            </a:r>
            <a:r>
              <a:rPr lang="en-US" dirty="0" err="1">
                <a:solidFill>
                  <a:srgbClr val="002060"/>
                </a:solidFill>
              </a:rPr>
              <a:t>dan</a:t>
            </a:r>
            <a:r>
              <a:rPr lang="en-US" dirty="0">
                <a:solidFill>
                  <a:srgbClr val="002060"/>
                </a:solidFill>
              </a:rPr>
              <a:t> (d) </a:t>
            </a:r>
            <a:r>
              <a:rPr lang="en-US" dirty="0" err="1">
                <a:solidFill>
                  <a:srgbClr val="002060"/>
                </a:solidFill>
              </a:rPr>
              <a:t>peringkasan</a:t>
            </a:r>
            <a:r>
              <a:rPr lang="en-US" dirty="0">
                <a:solidFill>
                  <a:srgbClr val="002060"/>
                </a:solidFill>
              </a:rPr>
              <a:t> , </a:t>
            </a:r>
            <a:r>
              <a:rPr lang="en-US" dirty="0" err="1">
                <a:solidFill>
                  <a:srgbClr val="002060"/>
                </a:solidFill>
              </a:rPr>
              <a:t>sehingga</a:t>
            </a:r>
            <a:r>
              <a:rPr lang="en-US" dirty="0">
                <a:solidFill>
                  <a:srgbClr val="002060"/>
                </a:solidFill>
              </a:rPr>
              <a:t> </a:t>
            </a:r>
            <a:r>
              <a:rPr lang="en-US" dirty="0" err="1">
                <a:solidFill>
                  <a:srgbClr val="002060"/>
                </a:solidFill>
              </a:rPr>
              <a:t>hanya</a:t>
            </a:r>
            <a:r>
              <a:rPr lang="en-US" dirty="0">
                <a:solidFill>
                  <a:srgbClr val="002060"/>
                </a:solidFill>
              </a:rPr>
              <a:t> </a:t>
            </a:r>
            <a:r>
              <a:rPr lang="en-US" dirty="0" err="1">
                <a:solidFill>
                  <a:srgbClr val="002060"/>
                </a:solidFill>
              </a:rPr>
              <a:t>informasi</a:t>
            </a:r>
            <a:r>
              <a:rPr lang="en-US" dirty="0">
                <a:solidFill>
                  <a:srgbClr val="002060"/>
                </a:solidFill>
              </a:rPr>
              <a:t> yang </a:t>
            </a:r>
            <a:r>
              <a:rPr lang="en-US" dirty="0" err="1">
                <a:solidFill>
                  <a:srgbClr val="002060"/>
                </a:solidFill>
              </a:rPr>
              <a:t>relevan</a:t>
            </a:r>
            <a:r>
              <a:rPr lang="en-US" dirty="0">
                <a:solidFill>
                  <a:srgbClr val="002060"/>
                </a:solidFill>
              </a:rPr>
              <a:t> </a:t>
            </a:r>
            <a:r>
              <a:rPr lang="en-US" dirty="0" err="1">
                <a:solidFill>
                  <a:srgbClr val="002060"/>
                </a:solidFill>
              </a:rPr>
              <a:t>dan</a:t>
            </a:r>
            <a:r>
              <a:rPr lang="en-US" dirty="0">
                <a:solidFill>
                  <a:srgbClr val="002060"/>
                </a:solidFill>
              </a:rPr>
              <a:t> </a:t>
            </a:r>
            <a:r>
              <a:rPr lang="en-US" dirty="0" err="1">
                <a:solidFill>
                  <a:srgbClr val="002060"/>
                </a:solidFill>
              </a:rPr>
              <a:t>saling</a:t>
            </a:r>
            <a:r>
              <a:rPr lang="en-US" dirty="0">
                <a:solidFill>
                  <a:srgbClr val="002060"/>
                </a:solidFill>
              </a:rPr>
              <a:t> </a:t>
            </a:r>
            <a:r>
              <a:rPr lang="en-US" dirty="0" err="1">
                <a:solidFill>
                  <a:srgbClr val="002060"/>
                </a:solidFill>
              </a:rPr>
              <a:t>berhubungan</a:t>
            </a:r>
            <a:r>
              <a:rPr lang="en-US" dirty="0">
                <a:solidFill>
                  <a:srgbClr val="002060"/>
                </a:solidFill>
              </a:rPr>
              <a:t> , </a:t>
            </a:r>
            <a:r>
              <a:rPr lang="en-US" dirty="0" err="1">
                <a:solidFill>
                  <a:srgbClr val="002060"/>
                </a:solidFill>
              </a:rPr>
              <a:t>dan</a:t>
            </a:r>
            <a:r>
              <a:rPr lang="en-US" dirty="0">
                <a:solidFill>
                  <a:srgbClr val="002060"/>
                </a:solidFill>
              </a:rPr>
              <a:t> </a:t>
            </a:r>
            <a:r>
              <a:rPr lang="en-US" dirty="0" err="1">
                <a:solidFill>
                  <a:srgbClr val="002060"/>
                </a:solidFill>
              </a:rPr>
              <a:t>mampu</a:t>
            </a:r>
            <a:r>
              <a:rPr lang="en-US" dirty="0">
                <a:solidFill>
                  <a:srgbClr val="002060"/>
                </a:solidFill>
              </a:rPr>
              <a:t> </a:t>
            </a:r>
            <a:r>
              <a:rPr lang="en-US" dirty="0" err="1">
                <a:solidFill>
                  <a:srgbClr val="002060"/>
                </a:solidFill>
              </a:rPr>
              <a:t>memberikan</a:t>
            </a:r>
            <a:r>
              <a:rPr lang="en-US" dirty="0">
                <a:solidFill>
                  <a:srgbClr val="002060"/>
                </a:solidFill>
              </a:rPr>
              <a:t> </a:t>
            </a:r>
            <a:r>
              <a:rPr lang="en-US" dirty="0" err="1">
                <a:solidFill>
                  <a:srgbClr val="002060"/>
                </a:solidFill>
              </a:rPr>
              <a:t>secara</a:t>
            </a:r>
            <a:r>
              <a:rPr lang="en-US" dirty="0">
                <a:solidFill>
                  <a:srgbClr val="002060"/>
                </a:solidFill>
              </a:rPr>
              <a:t> </a:t>
            </a:r>
            <a:r>
              <a:rPr lang="en-US" dirty="0" err="1">
                <a:solidFill>
                  <a:srgbClr val="002060"/>
                </a:solidFill>
              </a:rPr>
              <a:t>layak</a:t>
            </a:r>
            <a:r>
              <a:rPr lang="en-US" dirty="0">
                <a:solidFill>
                  <a:srgbClr val="002060"/>
                </a:solidFill>
              </a:rPr>
              <a:t> </a:t>
            </a:r>
            <a:r>
              <a:rPr lang="en-US" dirty="0" err="1">
                <a:solidFill>
                  <a:srgbClr val="002060"/>
                </a:solidFill>
              </a:rPr>
              <a:t>tentang</a:t>
            </a:r>
            <a:r>
              <a:rPr lang="en-US" dirty="0">
                <a:solidFill>
                  <a:srgbClr val="002060"/>
                </a:solidFill>
              </a:rPr>
              <a:t> </a:t>
            </a:r>
            <a:r>
              <a:rPr lang="en-US" dirty="0" err="1">
                <a:solidFill>
                  <a:srgbClr val="002060"/>
                </a:solidFill>
              </a:rPr>
              <a:t>keadaan</a:t>
            </a:r>
            <a:r>
              <a:rPr lang="en-US" dirty="0">
                <a:solidFill>
                  <a:srgbClr val="002060"/>
                </a:solidFill>
              </a:rPr>
              <a:t> </a:t>
            </a:r>
            <a:r>
              <a:rPr lang="en-US" dirty="0" err="1">
                <a:solidFill>
                  <a:srgbClr val="002060"/>
                </a:solidFill>
              </a:rPr>
              <a:t>keuangan</a:t>
            </a:r>
            <a:r>
              <a:rPr lang="en-US" dirty="0">
                <a:solidFill>
                  <a:srgbClr val="002060"/>
                </a:solidFill>
              </a:rPr>
              <a:t> </a:t>
            </a:r>
            <a:r>
              <a:rPr lang="en-US" dirty="0" err="1">
                <a:solidFill>
                  <a:srgbClr val="002060"/>
                </a:solidFill>
              </a:rPr>
              <a:t>dan</a:t>
            </a:r>
            <a:r>
              <a:rPr lang="en-US" dirty="0">
                <a:solidFill>
                  <a:srgbClr val="002060"/>
                </a:solidFill>
              </a:rPr>
              <a:t> </a:t>
            </a:r>
            <a:r>
              <a:rPr lang="en-US" dirty="0" err="1">
                <a:solidFill>
                  <a:srgbClr val="002060"/>
                </a:solidFill>
              </a:rPr>
              <a:t>hasil</a:t>
            </a:r>
            <a:r>
              <a:rPr lang="en-US" dirty="0">
                <a:solidFill>
                  <a:srgbClr val="002060"/>
                </a:solidFill>
              </a:rPr>
              <a:t> </a:t>
            </a:r>
            <a:r>
              <a:rPr lang="en-US" dirty="0" err="1">
                <a:solidFill>
                  <a:srgbClr val="002060"/>
                </a:solidFill>
              </a:rPr>
              <a:t>usaha</a:t>
            </a:r>
            <a:r>
              <a:rPr lang="en-US" dirty="0">
                <a:solidFill>
                  <a:srgbClr val="002060"/>
                </a:solidFill>
              </a:rPr>
              <a:t> </a:t>
            </a:r>
            <a:r>
              <a:rPr lang="en-US" dirty="0" err="1">
                <a:solidFill>
                  <a:srgbClr val="002060"/>
                </a:solidFill>
              </a:rPr>
              <a:t>perusahaan</a:t>
            </a:r>
            <a:r>
              <a:rPr lang="en-US" dirty="0">
                <a:solidFill>
                  <a:srgbClr val="002060"/>
                </a:solidFill>
              </a:rPr>
              <a:t> yang </a:t>
            </a:r>
            <a:r>
              <a:rPr lang="en-US" dirty="0" err="1">
                <a:solidFill>
                  <a:srgbClr val="002060"/>
                </a:solidFill>
              </a:rPr>
              <a:t>diintregasikan</a:t>
            </a:r>
            <a:r>
              <a:rPr lang="en-US" dirty="0">
                <a:solidFill>
                  <a:srgbClr val="002060"/>
                </a:solidFill>
              </a:rPr>
              <a:t> </a:t>
            </a:r>
            <a:r>
              <a:rPr lang="en-US" dirty="0" err="1">
                <a:solidFill>
                  <a:srgbClr val="002060"/>
                </a:solidFill>
              </a:rPr>
              <a:t>dan</a:t>
            </a:r>
            <a:r>
              <a:rPr lang="en-US" dirty="0">
                <a:solidFill>
                  <a:srgbClr val="002060"/>
                </a:solidFill>
              </a:rPr>
              <a:t> </a:t>
            </a:r>
            <a:r>
              <a:rPr lang="en-US" dirty="0" err="1">
                <a:solidFill>
                  <a:srgbClr val="002060"/>
                </a:solidFill>
              </a:rPr>
              <a:t>disajikan</a:t>
            </a:r>
            <a:r>
              <a:rPr lang="en-US" dirty="0">
                <a:solidFill>
                  <a:srgbClr val="002060"/>
                </a:solidFill>
              </a:rPr>
              <a:t> </a:t>
            </a:r>
            <a:r>
              <a:rPr lang="en-US" dirty="0" err="1">
                <a:solidFill>
                  <a:srgbClr val="002060"/>
                </a:solidFill>
              </a:rPr>
              <a:t>dalam</a:t>
            </a:r>
            <a:r>
              <a:rPr lang="en-US" dirty="0">
                <a:solidFill>
                  <a:srgbClr val="002060"/>
                </a:solidFill>
              </a:rPr>
              <a:t> </a:t>
            </a:r>
            <a:r>
              <a:rPr lang="en-US" dirty="0" err="1">
                <a:solidFill>
                  <a:srgbClr val="002060"/>
                </a:solidFill>
              </a:rPr>
              <a:t>laporan</a:t>
            </a:r>
            <a:r>
              <a:rPr lang="en-US" dirty="0">
                <a:solidFill>
                  <a:srgbClr val="002060"/>
                </a:solidFill>
              </a:rPr>
              <a:t> </a:t>
            </a:r>
            <a:r>
              <a:rPr lang="en-US" dirty="0" err="1">
                <a:solidFill>
                  <a:srgbClr val="002060"/>
                </a:solidFill>
              </a:rPr>
              <a:t>keuangan</a:t>
            </a:r>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hangingPunct="1"/>
            <a:r>
              <a:rPr lang="en-US" sz="3100" b="1" smtClean="0">
                <a:latin typeface="Trebuchet MS" pitchFamily="34" charset="0"/>
              </a:rPr>
              <a:t>Karakteristik Kualitatif Laporan Keuangan </a:t>
            </a:r>
            <a:br>
              <a:rPr lang="en-US" sz="3100" b="1" smtClean="0">
                <a:latin typeface="Trebuchet MS" pitchFamily="34" charset="0"/>
              </a:rPr>
            </a:br>
            <a:r>
              <a:rPr lang="en-US" sz="3100" b="1" smtClean="0">
                <a:latin typeface="Trebuchet MS" pitchFamily="34" charset="0"/>
              </a:rPr>
              <a:t>(Ikatan Akuntan Indonesia)</a:t>
            </a:r>
          </a:p>
        </p:txBody>
      </p:sp>
      <p:sp>
        <p:nvSpPr>
          <p:cNvPr id="3075" name="Rectangle 3"/>
          <p:cNvSpPr>
            <a:spLocks noGrp="1" noChangeArrowheads="1"/>
          </p:cNvSpPr>
          <p:nvPr>
            <p:ph type="body" idx="1"/>
          </p:nvPr>
        </p:nvSpPr>
        <p:spPr>
          <a:xfrm>
            <a:off x="609600" y="1600200"/>
            <a:ext cx="7924800" cy="942975"/>
          </a:xfrm>
        </p:spPr>
        <p:txBody>
          <a:bodyPr/>
          <a:lstStyle/>
          <a:p>
            <a:pPr eaLnBrk="1" hangingPunct="1"/>
            <a:r>
              <a:rPr lang="en-US" sz="2400" b="1" smtClean="0">
                <a:solidFill>
                  <a:srgbClr val="FF3300"/>
                </a:solidFill>
              </a:rPr>
              <a:t>Dapat dipahami</a:t>
            </a:r>
          </a:p>
          <a:p>
            <a:pPr eaLnBrk="1" hangingPunct="1">
              <a:buFont typeface="Wingdings" pitchFamily="2" charset="2"/>
              <a:buNone/>
            </a:pPr>
            <a:r>
              <a:rPr lang="en-US" sz="2400" smtClean="0"/>
              <a:t>		Informasi mudah dan dapat dipahami pemakainya.</a:t>
            </a:r>
          </a:p>
        </p:txBody>
      </p:sp>
      <p:sp>
        <p:nvSpPr>
          <p:cNvPr id="3076" name="Rectangle 4"/>
          <p:cNvSpPr>
            <a:spLocks noChangeArrowheads="1"/>
          </p:cNvSpPr>
          <p:nvPr/>
        </p:nvSpPr>
        <p:spPr bwMode="auto">
          <a:xfrm>
            <a:off x="590550" y="2995613"/>
            <a:ext cx="8229600" cy="1296987"/>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Char char="l"/>
            </a:pPr>
            <a:r>
              <a:rPr lang="en-US" sz="2400" b="1">
                <a:solidFill>
                  <a:srgbClr val="FF3300"/>
                </a:solidFill>
              </a:rPr>
              <a:t>Relevan</a:t>
            </a:r>
          </a:p>
          <a:p>
            <a:pPr marL="342900" indent="-342900" eaLnBrk="1" hangingPunct="1">
              <a:spcBef>
                <a:spcPct val="20000"/>
              </a:spcBef>
              <a:buClr>
                <a:schemeClr val="hlink"/>
              </a:buClr>
              <a:buSzPct val="80000"/>
              <a:buFont typeface="Wingdings" pitchFamily="2" charset="2"/>
              <a:buNone/>
            </a:pPr>
            <a:r>
              <a:rPr lang="en-US" sz="2400"/>
              <a:t>		Berguna untuk evaluasi masa lalu, masa kini atau prediksi posisi keuangan dan kinerja masa depan</a:t>
            </a:r>
          </a:p>
        </p:txBody>
      </p:sp>
      <p:sp>
        <p:nvSpPr>
          <p:cNvPr id="3077" name="Rectangle 5"/>
          <p:cNvSpPr>
            <a:spLocks noChangeArrowheads="1"/>
          </p:cNvSpPr>
          <p:nvPr/>
        </p:nvSpPr>
        <p:spPr bwMode="auto">
          <a:xfrm>
            <a:off x="590550" y="4652963"/>
            <a:ext cx="8229600" cy="1296987"/>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Char char="l"/>
            </a:pPr>
            <a:r>
              <a:rPr lang="en-US" sz="2400" b="1">
                <a:solidFill>
                  <a:srgbClr val="FF3300"/>
                </a:solidFill>
              </a:rPr>
              <a:t>Keandalan</a:t>
            </a:r>
          </a:p>
          <a:p>
            <a:pPr marL="342900" indent="-342900" eaLnBrk="1" hangingPunct="1">
              <a:spcBef>
                <a:spcPct val="20000"/>
              </a:spcBef>
              <a:buClr>
                <a:schemeClr val="hlink"/>
              </a:buClr>
              <a:buSzPct val="80000"/>
              <a:buFont typeface="Wingdings" pitchFamily="2" charset="2"/>
              <a:buNone/>
            </a:pPr>
            <a:r>
              <a:rPr lang="en-US" sz="2400"/>
              <a:t>		Informasi tidak menyesatkan, bebas kesalahan material dan dapat diandalkan.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539750" y="1339850"/>
            <a:ext cx="8229600" cy="4897438"/>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None/>
            </a:pPr>
            <a:r>
              <a:rPr lang="en-US" sz="2400"/>
              <a:t>Kualitas keandalan dipengaruhi oleh</a:t>
            </a:r>
          </a:p>
          <a:p>
            <a:pPr marL="342900" indent="-342900" eaLnBrk="1" hangingPunct="1">
              <a:spcBef>
                <a:spcPct val="20000"/>
              </a:spcBef>
              <a:buClr>
                <a:schemeClr val="hlink"/>
              </a:buClr>
              <a:buSzPct val="80000"/>
              <a:buFont typeface="Wingdings" pitchFamily="2" charset="2"/>
              <a:buNone/>
            </a:pPr>
            <a:r>
              <a:rPr lang="en-US" sz="2400" b="1">
                <a:solidFill>
                  <a:srgbClr val="0000FF"/>
                </a:solidFill>
              </a:rPr>
              <a:t>Penyajian jujur</a:t>
            </a:r>
            <a:r>
              <a:rPr lang="en-US" sz="2400"/>
              <a:t>. Informasi menggambarkan transaksi jujur dan wajar. </a:t>
            </a:r>
          </a:p>
          <a:p>
            <a:pPr marL="342900" indent="-342900" eaLnBrk="1" hangingPunct="1">
              <a:spcBef>
                <a:spcPct val="20000"/>
              </a:spcBef>
              <a:buClr>
                <a:schemeClr val="hlink"/>
              </a:buClr>
              <a:buSzPct val="80000"/>
              <a:buFont typeface="Wingdings" pitchFamily="2" charset="2"/>
              <a:buNone/>
            </a:pPr>
            <a:r>
              <a:rPr lang="en-US" sz="2400" b="1">
                <a:solidFill>
                  <a:srgbClr val="0000FF"/>
                </a:solidFill>
              </a:rPr>
              <a:t>Substansi mengungguli bentuk</a:t>
            </a:r>
            <a:r>
              <a:rPr lang="en-US" sz="2400"/>
              <a:t>. Peristiwa dicatat dan disajikan sesuai dengan substansi dan realitas ekonomi. Bukan hanya bentuk hukum.</a:t>
            </a:r>
          </a:p>
          <a:p>
            <a:pPr marL="342900" indent="-342900" eaLnBrk="1" hangingPunct="1">
              <a:spcBef>
                <a:spcPct val="20000"/>
              </a:spcBef>
              <a:buClr>
                <a:schemeClr val="hlink"/>
              </a:buClr>
              <a:buSzPct val="80000"/>
              <a:buFont typeface="Wingdings" pitchFamily="2" charset="2"/>
              <a:buNone/>
            </a:pPr>
            <a:r>
              <a:rPr lang="en-US" sz="2400" b="1">
                <a:solidFill>
                  <a:srgbClr val="0000FF"/>
                </a:solidFill>
              </a:rPr>
              <a:t>Netralitas</a:t>
            </a:r>
            <a:r>
              <a:rPr lang="en-US" sz="2400"/>
              <a:t>. Informasi dibuat untuk kebutuhan umum pemakai</a:t>
            </a:r>
          </a:p>
          <a:p>
            <a:pPr marL="342900" indent="-342900" eaLnBrk="1" hangingPunct="1">
              <a:spcBef>
                <a:spcPct val="20000"/>
              </a:spcBef>
              <a:buClr>
                <a:schemeClr val="hlink"/>
              </a:buClr>
              <a:buSzPct val="80000"/>
              <a:buFont typeface="Wingdings" pitchFamily="2" charset="2"/>
              <a:buNone/>
            </a:pPr>
            <a:r>
              <a:rPr lang="en-US" sz="2400" b="1">
                <a:solidFill>
                  <a:srgbClr val="0000FF"/>
                </a:solidFill>
              </a:rPr>
              <a:t>Pertimbangan Sehat</a:t>
            </a:r>
            <a:r>
              <a:rPr lang="en-US" sz="2400"/>
              <a:t>. Ketidakpastian diselesaikan dengan menggunakan pertimbangan sehat dalam peny. Lap Keu</a:t>
            </a:r>
          </a:p>
          <a:p>
            <a:pPr marL="342900" indent="-342900" eaLnBrk="1" hangingPunct="1">
              <a:spcBef>
                <a:spcPct val="20000"/>
              </a:spcBef>
              <a:buClr>
                <a:schemeClr val="hlink"/>
              </a:buClr>
              <a:buSzPct val="80000"/>
              <a:buFont typeface="Wingdings" pitchFamily="2" charset="2"/>
              <a:buNone/>
            </a:pPr>
            <a:r>
              <a:rPr lang="en-US" sz="2400" b="1">
                <a:solidFill>
                  <a:srgbClr val="0000FF"/>
                </a:solidFill>
              </a:rPr>
              <a:t>Kelengkapan</a:t>
            </a:r>
            <a:r>
              <a:rPr lang="en-US" sz="2400"/>
              <a:t>. Informasi harus lengkap dalam batasan materialitas dan biaya.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09600" y="1600200"/>
            <a:ext cx="7924800" cy="1927225"/>
          </a:xfrm>
        </p:spPr>
        <p:txBody>
          <a:bodyPr/>
          <a:lstStyle/>
          <a:p>
            <a:pPr eaLnBrk="1" hangingPunct="1"/>
            <a:r>
              <a:rPr lang="en-US" sz="2400" b="1" smtClean="0">
                <a:solidFill>
                  <a:srgbClr val="FF3300"/>
                </a:solidFill>
              </a:rPr>
              <a:t>Dapat Dibandingkan</a:t>
            </a:r>
          </a:p>
          <a:p>
            <a:pPr eaLnBrk="1" hangingPunct="1">
              <a:buFont typeface="Wingdings" pitchFamily="2" charset="2"/>
              <a:buNone/>
            </a:pPr>
            <a:r>
              <a:rPr lang="en-US" sz="2400" smtClean="0"/>
              <a:t>		Laporan keuangan harus dapat dibandingkan antar periode untuk identifikasi trend posisi dan kinerja keuangan.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smtClean="0">
                <a:solidFill>
                  <a:srgbClr val="FF3300"/>
                </a:solidFill>
                <a:latin typeface="Trebuchet MS" pitchFamily="34" charset="0"/>
              </a:rPr>
              <a:t>Asumsi Dasar Akuntansi</a:t>
            </a:r>
          </a:p>
        </p:txBody>
      </p:sp>
      <p:sp>
        <p:nvSpPr>
          <p:cNvPr id="6147" name="Rectangle 3"/>
          <p:cNvSpPr>
            <a:spLocks noGrp="1" noChangeArrowheads="1"/>
          </p:cNvSpPr>
          <p:nvPr>
            <p:ph type="body" idx="1"/>
          </p:nvPr>
        </p:nvSpPr>
        <p:spPr>
          <a:xfrm>
            <a:off x="457200" y="1412875"/>
            <a:ext cx="8229600" cy="2908300"/>
          </a:xfrm>
        </p:spPr>
        <p:txBody>
          <a:bodyPr/>
          <a:lstStyle/>
          <a:p>
            <a:pPr eaLnBrk="1" hangingPunct="1">
              <a:lnSpc>
                <a:spcPct val="90000"/>
              </a:lnSpc>
              <a:buFont typeface="Wingdings" pitchFamily="2" charset="2"/>
              <a:buNone/>
            </a:pPr>
            <a:r>
              <a:rPr lang="en-US" sz="2800" smtClean="0">
                <a:solidFill>
                  <a:srgbClr val="0000FF"/>
                </a:solidFill>
              </a:rPr>
              <a:t>Kesatuan Usaha ( Economic Entity )</a:t>
            </a:r>
          </a:p>
          <a:p>
            <a:pPr eaLnBrk="1" hangingPunct="1">
              <a:lnSpc>
                <a:spcPct val="90000"/>
              </a:lnSpc>
              <a:buFont typeface="Wingdings" pitchFamily="2" charset="2"/>
              <a:buNone/>
            </a:pPr>
            <a:r>
              <a:rPr lang="en-US" sz="2800" smtClean="0"/>
              <a:t>		Perusahaan dipandang sebagai unit usaha</a:t>
            </a:r>
          </a:p>
          <a:p>
            <a:pPr eaLnBrk="1" hangingPunct="1">
              <a:lnSpc>
                <a:spcPct val="90000"/>
              </a:lnSpc>
              <a:buFont typeface="Wingdings" pitchFamily="2" charset="2"/>
              <a:buNone/>
            </a:pPr>
            <a:r>
              <a:rPr lang="en-US" sz="2800" smtClean="0"/>
              <a:t>		yang terpisah dari pemiliknya.</a:t>
            </a:r>
          </a:p>
          <a:p>
            <a:pPr eaLnBrk="1" hangingPunct="1">
              <a:lnSpc>
                <a:spcPct val="90000"/>
              </a:lnSpc>
              <a:buFont typeface="Wingdings" pitchFamily="2" charset="2"/>
              <a:buNone/>
            </a:pPr>
            <a:r>
              <a:rPr lang="en-US" sz="2800" smtClean="0">
                <a:solidFill>
                  <a:srgbClr val="0000FF"/>
                </a:solidFill>
              </a:rPr>
              <a:t>Kelangsungan Usaha ( Going Concern )</a:t>
            </a:r>
          </a:p>
          <a:p>
            <a:pPr eaLnBrk="1" hangingPunct="1">
              <a:lnSpc>
                <a:spcPct val="90000"/>
              </a:lnSpc>
              <a:buFont typeface="Wingdings" pitchFamily="2" charset="2"/>
              <a:buNone/>
            </a:pPr>
            <a:r>
              <a:rPr lang="en-US" sz="2800" smtClean="0"/>
              <a:t>		Perusahaan akan hidup terus dan tidak </a:t>
            </a:r>
          </a:p>
          <a:p>
            <a:pPr eaLnBrk="1" hangingPunct="1">
              <a:lnSpc>
                <a:spcPct val="90000"/>
              </a:lnSpc>
              <a:buFont typeface="Wingdings" pitchFamily="2" charset="2"/>
              <a:buNone/>
            </a:pPr>
            <a:r>
              <a:rPr lang="en-US" sz="2800" smtClean="0"/>
              <a:t>		akan dibubarkan.		</a:t>
            </a:r>
          </a:p>
        </p:txBody>
      </p:sp>
      <p:sp>
        <p:nvSpPr>
          <p:cNvPr id="6148" name="Rectangle 4"/>
          <p:cNvSpPr>
            <a:spLocks noChangeArrowheads="1"/>
          </p:cNvSpPr>
          <p:nvPr/>
        </p:nvSpPr>
        <p:spPr bwMode="auto">
          <a:xfrm>
            <a:off x="468313" y="4365625"/>
            <a:ext cx="8229600" cy="2232025"/>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pPr>
            <a:r>
              <a:rPr lang="en-US" sz="2800">
                <a:solidFill>
                  <a:srgbClr val="0000FF"/>
                </a:solidFill>
              </a:rPr>
              <a:t>Unit Moneter ( Unit of Measure )</a:t>
            </a:r>
          </a:p>
          <a:p>
            <a:pPr marL="342900" indent="-342900" eaLnBrk="1" hangingPunct="1">
              <a:lnSpc>
                <a:spcPct val="90000"/>
              </a:lnSpc>
              <a:spcBef>
                <a:spcPct val="20000"/>
              </a:spcBef>
              <a:buClr>
                <a:schemeClr val="hlink"/>
              </a:buClr>
              <a:buSzPct val="80000"/>
              <a:buFont typeface="Wingdings" pitchFamily="2" charset="2"/>
              <a:buNone/>
            </a:pPr>
            <a:r>
              <a:rPr lang="en-US" sz="2800"/>
              <a:t>		Pencatatan menggunakan mata uang</a:t>
            </a:r>
          </a:p>
          <a:p>
            <a:pPr marL="342900" indent="-342900" eaLnBrk="1" hangingPunct="1">
              <a:lnSpc>
                <a:spcPct val="90000"/>
              </a:lnSpc>
              <a:spcBef>
                <a:spcPct val="20000"/>
              </a:spcBef>
              <a:buClr>
                <a:schemeClr val="hlink"/>
              </a:buClr>
              <a:buSzPct val="80000"/>
              <a:buFont typeface="Wingdings" pitchFamily="2" charset="2"/>
              <a:buNone/>
            </a:pPr>
            <a:r>
              <a:rPr lang="en-US" sz="2800">
                <a:solidFill>
                  <a:srgbClr val="0000FF"/>
                </a:solidFill>
              </a:rPr>
              <a:t>Periode Waktu ( Time Period )</a:t>
            </a:r>
          </a:p>
          <a:p>
            <a:pPr marL="342900" indent="-342900" eaLnBrk="1" hangingPunct="1">
              <a:lnSpc>
                <a:spcPct val="90000"/>
              </a:lnSpc>
              <a:spcBef>
                <a:spcPct val="20000"/>
              </a:spcBef>
              <a:buClr>
                <a:schemeClr val="hlink"/>
              </a:buClr>
              <a:buSzPct val="80000"/>
              <a:buFont typeface="Wingdings" pitchFamily="2" charset="2"/>
              <a:buNone/>
            </a:pPr>
            <a:r>
              <a:rPr lang="en-US" sz="2800"/>
              <a:t>		Lap Keu disusun berdasarkan periode waktu tertentu agar informasinya berguna.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8100" y="1905000"/>
            <a:ext cx="8139113" cy="3684588"/>
          </a:xfrm>
        </p:spPr>
        <p:txBody>
          <a:bodyPr/>
          <a:lstStyle/>
          <a:p>
            <a:pPr eaLnBrk="1" hangingPunct="1">
              <a:buFont typeface="Wingdings" pitchFamily="2" charset="2"/>
              <a:buNone/>
            </a:pPr>
            <a:r>
              <a:rPr lang="en-US" sz="2800" smtClean="0"/>
              <a:t>		Asumsi Periode Waktu ini dinyatakan dalam</a:t>
            </a:r>
          </a:p>
          <a:p>
            <a:pPr eaLnBrk="1" hangingPunct="1">
              <a:buFont typeface="Wingdings" pitchFamily="2" charset="2"/>
              <a:buNone/>
            </a:pPr>
            <a:r>
              <a:rPr lang="en-US" sz="2800" smtClean="0"/>
              <a:t>		4.1. </a:t>
            </a:r>
            <a:r>
              <a:rPr lang="en-US" sz="2800" smtClean="0">
                <a:solidFill>
                  <a:schemeClr val="accent2"/>
                </a:solidFill>
              </a:rPr>
              <a:t>Dasar Akrual</a:t>
            </a:r>
          </a:p>
          <a:p>
            <a:pPr eaLnBrk="1" hangingPunct="1">
              <a:buFont typeface="Wingdings" pitchFamily="2" charset="2"/>
              <a:buNone/>
            </a:pPr>
            <a:r>
              <a:rPr lang="en-US" sz="2800" smtClean="0"/>
              <a:t>			Pencatatan transaksi pada saat </a:t>
            </a:r>
          </a:p>
          <a:p>
            <a:pPr eaLnBrk="1" hangingPunct="1">
              <a:buFont typeface="Wingdings" pitchFamily="2" charset="2"/>
              <a:buNone/>
            </a:pPr>
            <a:r>
              <a:rPr lang="en-US" sz="2800" smtClean="0"/>
              <a:t>			terjadinya dan dilaporkan dalam lap.</a:t>
            </a:r>
          </a:p>
          <a:p>
            <a:pPr eaLnBrk="1" hangingPunct="1">
              <a:buFont typeface="Wingdings" pitchFamily="2" charset="2"/>
              <a:buNone/>
            </a:pPr>
            <a:r>
              <a:rPr lang="en-US" sz="2800" smtClean="0"/>
              <a:t>			keu. pada periode yang bersangkutan.</a:t>
            </a:r>
          </a:p>
          <a:p>
            <a:pPr eaLnBrk="1" hangingPunct="1">
              <a:buFont typeface="Wingdings" pitchFamily="2" charset="2"/>
              <a:buNone/>
            </a:pPr>
            <a:r>
              <a:rPr lang="en-US" sz="2800" smtClean="0"/>
              <a:t>		4.2. </a:t>
            </a:r>
            <a:r>
              <a:rPr lang="en-US" sz="2800" smtClean="0">
                <a:solidFill>
                  <a:schemeClr val="accent2"/>
                </a:solidFill>
              </a:rPr>
              <a:t>Kelangsungan Usaha</a:t>
            </a:r>
          </a:p>
          <a:p>
            <a:pPr eaLnBrk="1" hangingPunct="1">
              <a:buFont typeface="Wingdings" pitchFamily="2" charset="2"/>
              <a:buNone/>
            </a:pPr>
            <a:r>
              <a:rPr lang="en-US" sz="2800" smtClean="0"/>
              <a:t>			Penjelasan lihat atas.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b="1" smtClean="0">
                <a:solidFill>
                  <a:srgbClr val="FF3300"/>
                </a:solidFill>
                <a:latin typeface="Trebuchet MS" pitchFamily="34" charset="0"/>
              </a:rPr>
              <a:t>Konsep Dasar Akuntansi</a:t>
            </a:r>
          </a:p>
        </p:txBody>
      </p:sp>
      <p:sp>
        <p:nvSpPr>
          <p:cNvPr id="8195" name="Rectangle 3"/>
          <p:cNvSpPr>
            <a:spLocks noGrp="1" noChangeArrowheads="1"/>
          </p:cNvSpPr>
          <p:nvPr>
            <p:ph type="body" idx="1"/>
          </p:nvPr>
        </p:nvSpPr>
        <p:spPr>
          <a:xfrm>
            <a:off x="358775" y="1887538"/>
            <a:ext cx="8893175" cy="4637087"/>
          </a:xfrm>
        </p:spPr>
        <p:txBody>
          <a:bodyPr/>
          <a:lstStyle/>
          <a:p>
            <a:pPr eaLnBrk="1" hangingPunct="1">
              <a:buFont typeface="Wingdings" pitchFamily="2" charset="2"/>
              <a:buNone/>
            </a:pPr>
            <a:r>
              <a:rPr lang="en-US" sz="2800" smtClean="0">
                <a:solidFill>
                  <a:srgbClr val="0000FF"/>
                </a:solidFill>
              </a:rPr>
              <a:t>Prinsip Biaya Historis (Historical Cost)</a:t>
            </a:r>
          </a:p>
          <a:p>
            <a:pPr eaLnBrk="1" hangingPunct="1">
              <a:buFont typeface="Wingdings" pitchFamily="2" charset="2"/>
              <a:buNone/>
            </a:pPr>
            <a:r>
              <a:rPr lang="en-US" sz="2800" smtClean="0"/>
              <a:t>		Transaksi dicatat sebesar harga perolehan</a:t>
            </a:r>
          </a:p>
          <a:p>
            <a:pPr eaLnBrk="1" hangingPunct="1">
              <a:buFont typeface="Wingdings" pitchFamily="2" charset="2"/>
              <a:buNone/>
            </a:pPr>
            <a:r>
              <a:rPr lang="en-US" sz="2800" smtClean="0"/>
              <a:t>		pada saat terjadinya transaksi.</a:t>
            </a:r>
          </a:p>
          <a:p>
            <a:pPr eaLnBrk="1" hangingPunct="1">
              <a:buFont typeface="Wingdings" pitchFamily="2" charset="2"/>
              <a:buNone/>
            </a:pPr>
            <a:r>
              <a:rPr lang="en-US" sz="2800" smtClean="0">
                <a:solidFill>
                  <a:srgbClr val="0000FF"/>
                </a:solidFill>
              </a:rPr>
              <a:t>Prinsip Pengakuan Pendapatan </a:t>
            </a:r>
          </a:p>
          <a:p>
            <a:pPr eaLnBrk="1" hangingPunct="1">
              <a:buFont typeface="Wingdings" pitchFamily="2" charset="2"/>
              <a:buNone/>
            </a:pPr>
            <a:r>
              <a:rPr lang="en-US" sz="2800" smtClean="0">
                <a:solidFill>
                  <a:srgbClr val="0000FF"/>
                </a:solidFill>
              </a:rPr>
              <a:t>		(RevenueRecognition)</a:t>
            </a:r>
          </a:p>
          <a:p>
            <a:pPr eaLnBrk="1" hangingPunct="1">
              <a:buFont typeface="Wingdings" pitchFamily="2" charset="2"/>
              <a:buNone/>
            </a:pPr>
            <a:r>
              <a:rPr lang="en-US" sz="2800" smtClean="0">
                <a:solidFill>
                  <a:srgbClr val="0000FF"/>
                </a:solidFill>
              </a:rPr>
              <a:t>Prinsip Mempertemukan ( Matching )</a:t>
            </a:r>
          </a:p>
          <a:p>
            <a:pPr eaLnBrk="1" hangingPunct="1">
              <a:buFont typeface="Wingdings" pitchFamily="2" charset="2"/>
              <a:buNone/>
            </a:pPr>
            <a:r>
              <a:rPr lang="en-US" sz="2800" smtClean="0"/>
              <a:t>		Mempertemukan biaya dengan pendapatan yang</a:t>
            </a:r>
          </a:p>
          <a:p>
            <a:pPr eaLnBrk="1" hangingPunct="1">
              <a:buFont typeface="Wingdings" pitchFamily="2" charset="2"/>
              <a:buNone/>
            </a:pPr>
            <a:r>
              <a:rPr lang="en-US" sz="2800" smtClean="0"/>
              <a:t>		timbul karena biaya tersebut.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8313" y="1711325"/>
            <a:ext cx="8435975" cy="4525963"/>
          </a:xfrm>
        </p:spPr>
        <p:txBody>
          <a:bodyPr/>
          <a:lstStyle/>
          <a:p>
            <a:pPr eaLnBrk="1" hangingPunct="1">
              <a:buFont typeface="Wingdings" pitchFamily="2" charset="2"/>
              <a:buNone/>
            </a:pPr>
            <a:r>
              <a:rPr lang="en-US" sz="2800" smtClean="0">
                <a:solidFill>
                  <a:srgbClr val="0000FF"/>
                </a:solidFill>
              </a:rPr>
              <a:t>Prinsip Konsistensi ( Consistency )</a:t>
            </a:r>
          </a:p>
          <a:p>
            <a:pPr eaLnBrk="1" hangingPunct="1">
              <a:buFont typeface="Wingdings" pitchFamily="2" charset="2"/>
              <a:buNone/>
            </a:pPr>
            <a:r>
              <a:rPr lang="en-US" sz="2800" smtClean="0"/>
              <a:t>		Penggunaan metode dan prosedur akuntansi</a:t>
            </a:r>
          </a:p>
          <a:p>
            <a:pPr eaLnBrk="1" hangingPunct="1">
              <a:buFont typeface="Wingdings" pitchFamily="2" charset="2"/>
              <a:buNone/>
            </a:pPr>
            <a:r>
              <a:rPr lang="en-US" sz="2800" smtClean="0"/>
              <a:t>		diterapkan secara konsisten dari tahun ke</a:t>
            </a:r>
          </a:p>
          <a:p>
            <a:pPr eaLnBrk="1" hangingPunct="1">
              <a:buFont typeface="Wingdings" pitchFamily="2" charset="2"/>
              <a:buNone/>
            </a:pPr>
            <a:r>
              <a:rPr lang="en-US" sz="2800" smtClean="0"/>
              <a:t>		tahun.</a:t>
            </a:r>
          </a:p>
          <a:p>
            <a:pPr eaLnBrk="1" hangingPunct="1">
              <a:buFont typeface="Wingdings" pitchFamily="2" charset="2"/>
              <a:buNone/>
            </a:pPr>
            <a:r>
              <a:rPr lang="en-US" sz="2800" smtClean="0">
                <a:solidFill>
                  <a:srgbClr val="0000FF"/>
                </a:solidFill>
              </a:rPr>
              <a:t>Prinsip Pengungkapan Lengkap (Full Disclousure)</a:t>
            </a:r>
          </a:p>
          <a:p>
            <a:pPr eaLnBrk="1" hangingPunct="1">
              <a:buFont typeface="Wingdings" pitchFamily="2" charset="2"/>
              <a:buNone/>
            </a:pPr>
            <a:r>
              <a:rPr lang="en-US" sz="2800" smtClean="0"/>
              <a:t>		Menyajikan informasi yang lengkap dalam</a:t>
            </a:r>
          </a:p>
          <a:p>
            <a:pPr eaLnBrk="1" hangingPunct="1">
              <a:buFont typeface="Wingdings" pitchFamily="2" charset="2"/>
              <a:buNone/>
            </a:pPr>
            <a:r>
              <a:rPr lang="en-US" sz="2800" smtClean="0"/>
              <a:t>		laporan keuangan.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z="3800" b="1" smtClean="0">
                <a:solidFill>
                  <a:srgbClr val="FF3300"/>
                </a:solidFill>
                <a:latin typeface="Trebuchet MS" pitchFamily="34" charset="0"/>
              </a:rPr>
              <a:t>Keterbatasan laporan keuangan</a:t>
            </a:r>
          </a:p>
        </p:txBody>
      </p:sp>
      <p:sp>
        <p:nvSpPr>
          <p:cNvPr id="10243" name="Rectangle 3"/>
          <p:cNvSpPr>
            <a:spLocks noGrp="1" noChangeArrowheads="1"/>
          </p:cNvSpPr>
          <p:nvPr>
            <p:ph type="body" idx="1"/>
          </p:nvPr>
        </p:nvSpPr>
        <p:spPr>
          <a:xfrm>
            <a:off x="457200" y="1600200"/>
            <a:ext cx="8229600" cy="4997450"/>
          </a:xfrm>
        </p:spPr>
        <p:txBody>
          <a:bodyPr/>
          <a:lstStyle/>
          <a:p>
            <a:pPr eaLnBrk="1" hangingPunct="1">
              <a:buFont typeface="Wingdings" pitchFamily="2" charset="2"/>
              <a:buNone/>
            </a:pPr>
            <a:r>
              <a:rPr lang="en-US" sz="2400" b="1" smtClean="0">
                <a:solidFill>
                  <a:srgbClr val="FF3300"/>
                </a:solidFill>
              </a:rPr>
              <a:t>Cukup Berarti ( Materiality )</a:t>
            </a:r>
          </a:p>
          <a:p>
            <a:pPr eaLnBrk="1" hangingPunct="1">
              <a:buFont typeface="Wingdings" pitchFamily="2" charset="2"/>
              <a:buNone/>
            </a:pPr>
            <a:r>
              <a:rPr lang="en-US" sz="2400" smtClean="0"/>
              <a:t>		</a:t>
            </a:r>
            <a:r>
              <a:rPr lang="en-US" sz="2400" b="1" smtClean="0"/>
              <a:t>Hanya mencatat transaksi2 yg material saja</a:t>
            </a:r>
          </a:p>
          <a:p>
            <a:pPr eaLnBrk="1" hangingPunct="1">
              <a:buFont typeface="Wingdings" pitchFamily="2" charset="2"/>
              <a:buNone/>
            </a:pPr>
            <a:r>
              <a:rPr lang="en-US" sz="2400" b="1" smtClean="0"/>
              <a:t>		dan cenderung mengabaikan transaksi yg </a:t>
            </a:r>
          </a:p>
          <a:p>
            <a:pPr eaLnBrk="1" hangingPunct="1">
              <a:buFont typeface="Wingdings" pitchFamily="2" charset="2"/>
              <a:buNone/>
            </a:pPr>
            <a:r>
              <a:rPr lang="en-US" sz="2400" b="1" smtClean="0"/>
              <a:t>		kecil dan tidak material</a:t>
            </a:r>
            <a:r>
              <a:rPr lang="en-US" sz="2400" smtClean="0"/>
              <a:t>.</a:t>
            </a:r>
          </a:p>
          <a:p>
            <a:pPr eaLnBrk="1" hangingPunct="1">
              <a:buFont typeface="Wingdings" pitchFamily="2" charset="2"/>
              <a:buNone/>
            </a:pPr>
            <a:r>
              <a:rPr lang="en-US" sz="2400" b="1" smtClean="0">
                <a:solidFill>
                  <a:srgbClr val="FF3300"/>
                </a:solidFill>
              </a:rPr>
              <a:t>Konservatif</a:t>
            </a:r>
          </a:p>
          <a:p>
            <a:pPr eaLnBrk="1" hangingPunct="1">
              <a:buFont typeface="Wingdings" pitchFamily="2" charset="2"/>
              <a:buNone/>
            </a:pPr>
            <a:r>
              <a:rPr lang="en-US" sz="2400" smtClean="0"/>
              <a:t>		</a:t>
            </a:r>
            <a:r>
              <a:rPr lang="en-US" sz="2400" b="1" smtClean="0"/>
              <a:t>Cenderung memilih alternatif yg tidak mem-</a:t>
            </a:r>
          </a:p>
          <a:p>
            <a:pPr eaLnBrk="1" hangingPunct="1">
              <a:buFont typeface="Wingdings" pitchFamily="2" charset="2"/>
              <a:buNone/>
            </a:pPr>
            <a:r>
              <a:rPr lang="en-US" sz="2400" b="1" smtClean="0"/>
              <a:t>		buat aktiva dan pendapatan terlalu besar</a:t>
            </a:r>
            <a:r>
              <a:rPr lang="en-US" sz="2400" smtClean="0"/>
              <a:t>.</a:t>
            </a:r>
          </a:p>
          <a:p>
            <a:pPr eaLnBrk="1" hangingPunct="1">
              <a:buFont typeface="Wingdings" pitchFamily="2" charset="2"/>
              <a:buNone/>
            </a:pPr>
            <a:r>
              <a:rPr lang="en-US" sz="2400" b="1" smtClean="0">
                <a:solidFill>
                  <a:srgbClr val="FF3300"/>
                </a:solidFill>
              </a:rPr>
              <a:t>Sifat Khusus Industri Tertentu</a:t>
            </a:r>
          </a:p>
          <a:p>
            <a:pPr eaLnBrk="1" hangingPunct="1">
              <a:buFont typeface="Wingdings" pitchFamily="2" charset="2"/>
              <a:buNone/>
            </a:pPr>
            <a:r>
              <a:rPr lang="en-US" sz="2400" smtClean="0"/>
              <a:t>		</a:t>
            </a:r>
            <a:r>
              <a:rPr lang="en-US" sz="2400" b="1" smtClean="0"/>
              <a:t>Seperti bank, asuransi, dll sering regulasinya</a:t>
            </a:r>
          </a:p>
          <a:p>
            <a:pPr eaLnBrk="1" hangingPunct="1">
              <a:buFont typeface="Wingdings" pitchFamily="2" charset="2"/>
              <a:buNone/>
            </a:pPr>
            <a:r>
              <a:rPr lang="en-US" sz="2400" b="1" smtClean="0"/>
              <a:t>		 diatur pemerintah.</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214290"/>
            <a:ext cx="8458200" cy="533400"/>
          </a:xfrm>
        </p:spPr>
        <p:txBody>
          <a:bodyPr>
            <a:noAutofit/>
          </a:bodyPr>
          <a:lstStyle/>
          <a:p>
            <a:r>
              <a:rPr lang="id-ID" sz="2800" dirty="0" smtClean="0"/>
              <a:t>Empat </a:t>
            </a:r>
            <a:r>
              <a:rPr lang="en-US" sz="2800" dirty="0" smtClean="0"/>
              <a:t> </a:t>
            </a:r>
            <a:r>
              <a:rPr lang="en-US" sz="2800" dirty="0" err="1" smtClean="0"/>
              <a:t>Pilar</a:t>
            </a:r>
            <a:r>
              <a:rPr lang="en-US" sz="2800" dirty="0" smtClean="0"/>
              <a:t> </a:t>
            </a:r>
            <a:r>
              <a:rPr lang="en-US" sz="2800" dirty="0" err="1" smtClean="0"/>
              <a:t>Standar</a:t>
            </a:r>
            <a:r>
              <a:rPr lang="en-US" sz="2800" dirty="0" smtClean="0"/>
              <a:t> </a:t>
            </a:r>
            <a:r>
              <a:rPr lang="en-US" sz="2800" dirty="0" err="1" smtClean="0"/>
              <a:t>Akuntansi</a:t>
            </a:r>
            <a:r>
              <a:rPr lang="en-US" sz="2800" dirty="0" smtClean="0"/>
              <a:t> Indonesia</a:t>
            </a:r>
            <a:endParaRPr lang="en-SG" sz="2800" dirty="0" smtClean="0"/>
          </a:p>
        </p:txBody>
      </p:sp>
      <p:sp>
        <p:nvSpPr>
          <p:cNvPr id="20487" name="Content Placeholder 11"/>
          <p:cNvSpPr>
            <a:spLocks noGrp="1"/>
          </p:cNvSpPr>
          <p:nvPr>
            <p:ph idx="1"/>
          </p:nvPr>
        </p:nvSpPr>
        <p:spPr>
          <a:xfrm>
            <a:off x="428596" y="1476396"/>
            <a:ext cx="8305800" cy="4953000"/>
          </a:xfrm>
        </p:spPr>
        <p:txBody>
          <a:bodyPr/>
          <a:lstStyle/>
          <a:p>
            <a:pPr>
              <a:buFont typeface="Wingdings" pitchFamily="2" charset="2"/>
              <a:buChar char="§"/>
            </a:pPr>
            <a:r>
              <a:rPr lang="en-US" sz="2800" b="1" dirty="0" err="1" smtClean="0"/>
              <a:t>Standar</a:t>
            </a:r>
            <a:r>
              <a:rPr lang="en-US" sz="2800" b="1" dirty="0" smtClean="0"/>
              <a:t> Akuntansi </a:t>
            </a:r>
            <a:r>
              <a:rPr lang="en-US" sz="2800" b="1" dirty="0" err="1" smtClean="0"/>
              <a:t>Keuangan</a:t>
            </a:r>
            <a:endParaRPr lang="en-US" sz="2800" b="1" dirty="0" smtClean="0"/>
          </a:p>
          <a:p>
            <a:pPr>
              <a:buFont typeface="Wingdings" pitchFamily="2" charset="2"/>
              <a:buChar char="§"/>
            </a:pPr>
            <a:r>
              <a:rPr lang="en-US" sz="2800" b="1" dirty="0" smtClean="0"/>
              <a:t>SAK-ETAP</a:t>
            </a:r>
          </a:p>
          <a:p>
            <a:pPr>
              <a:buFont typeface="Wingdings" pitchFamily="2" charset="2"/>
              <a:buChar char="§"/>
            </a:pPr>
            <a:r>
              <a:rPr lang="en-US" sz="2800" b="1" dirty="0" err="1" smtClean="0"/>
              <a:t>Standar</a:t>
            </a:r>
            <a:r>
              <a:rPr lang="id-ID" sz="2800" b="1" dirty="0" smtClean="0"/>
              <a:t> Ak</a:t>
            </a:r>
            <a:r>
              <a:rPr lang="en-US" sz="2800" b="1" dirty="0" err="1" smtClean="0"/>
              <a:t>untansi</a:t>
            </a:r>
            <a:r>
              <a:rPr lang="id-ID" sz="2800" b="1" dirty="0" smtClean="0"/>
              <a:t> </a:t>
            </a:r>
            <a:r>
              <a:rPr lang="en-US" sz="2800" b="1" dirty="0" err="1" smtClean="0"/>
              <a:t>Syari’ah</a:t>
            </a:r>
            <a:endParaRPr lang="id-ID" sz="2800" b="1" dirty="0" smtClean="0"/>
          </a:p>
          <a:p>
            <a:pPr>
              <a:buFont typeface="Wingdings" pitchFamily="2" charset="2"/>
              <a:buChar char="§"/>
            </a:pPr>
            <a:r>
              <a:rPr lang="id-ID" sz="2800" b="1" dirty="0" smtClean="0"/>
              <a:t>Standar Akuntansi Pemerintah</a:t>
            </a:r>
            <a:r>
              <a:rPr lang="en-US" sz="2800" b="1" dirty="0" smtClean="0"/>
              <a:t>an</a:t>
            </a:r>
          </a:p>
          <a:p>
            <a:pPr>
              <a:buNone/>
            </a:pPr>
            <a:endParaRPr lang="en-US" sz="2800" b="1" dirty="0" smtClean="0"/>
          </a:p>
          <a:p>
            <a:pPr>
              <a:buFont typeface="Wingdings" pitchFamily="2" charset="2"/>
              <a:buChar char="§"/>
            </a:pPr>
            <a:r>
              <a:rPr lang="en-US" sz="2400" dirty="0" smtClean="0"/>
              <a:t>IFRS </a:t>
            </a:r>
            <a:r>
              <a:rPr lang="en-US" sz="2400" dirty="0" err="1" smtClean="0"/>
              <a:t>hanya</a:t>
            </a:r>
            <a:r>
              <a:rPr lang="en-US" sz="2400" dirty="0" smtClean="0"/>
              <a:t> </a:t>
            </a:r>
            <a:r>
              <a:rPr lang="en-US" sz="2400" dirty="0" err="1" smtClean="0"/>
              <a:t>diadopsi</a:t>
            </a:r>
            <a:r>
              <a:rPr lang="en-US" sz="2400" dirty="0" smtClean="0"/>
              <a:t> </a:t>
            </a:r>
            <a:r>
              <a:rPr lang="en-US" sz="2400" dirty="0" err="1" smtClean="0"/>
              <a:t>untuk</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Keuangan</a:t>
            </a:r>
            <a:r>
              <a:rPr lang="it-IT" sz="2400" dirty="0" smtClean="0"/>
              <a:t> </a:t>
            </a:r>
            <a:r>
              <a:rPr lang="id-ID" sz="2400" dirty="0" smtClean="0"/>
              <a:t>(PSAK)</a:t>
            </a:r>
          </a:p>
          <a:p>
            <a:pPr>
              <a:buFont typeface="Wingdings" pitchFamily="2" charset="2"/>
              <a:buChar char="§"/>
            </a:pPr>
            <a:r>
              <a:rPr lang="id-ID" sz="2400" dirty="0" smtClean="0"/>
              <a:t>SAK ETAP diluncurkan secara resmi pada tanggal 17 July 2009</a:t>
            </a:r>
            <a:endParaRPr lang="en-US" sz="2400" dirty="0" smtClean="0"/>
          </a:p>
          <a:p>
            <a:pPr>
              <a:buFont typeface="Wingdings" pitchFamily="2" charset="2"/>
              <a:buChar char="§"/>
            </a:pPr>
            <a:r>
              <a:rPr lang="en-US" sz="2400" dirty="0" err="1" smtClean="0"/>
              <a:t>Instansi</a:t>
            </a:r>
            <a:r>
              <a:rPr lang="en-US" sz="2400" dirty="0" smtClean="0"/>
              <a:t> </a:t>
            </a:r>
            <a:r>
              <a:rPr lang="en-US" sz="2400" dirty="0" err="1" smtClean="0"/>
              <a:t>Pemerintah</a:t>
            </a:r>
            <a:r>
              <a:rPr lang="en-US" sz="2400" dirty="0" smtClean="0"/>
              <a:t> </a:t>
            </a:r>
            <a:r>
              <a:rPr lang="en-US" sz="2400" dirty="0" err="1" smtClean="0"/>
              <a:t>menggunakan</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Pemerintahan</a:t>
            </a:r>
            <a:r>
              <a:rPr lang="en-US" sz="2400" dirty="0" smtClean="0"/>
              <a:t> PP 71 </a:t>
            </a:r>
            <a:r>
              <a:rPr lang="en-US" sz="2400" dirty="0" err="1" smtClean="0"/>
              <a:t>tahun</a:t>
            </a:r>
            <a:r>
              <a:rPr lang="en-US" sz="2400" dirty="0" smtClean="0"/>
              <a:t> 2010</a:t>
            </a:r>
          </a:p>
          <a:p>
            <a:pPr>
              <a:buFont typeface="Wingdings" pitchFamily="2" charset="2"/>
              <a:buNone/>
            </a:pPr>
            <a:endParaRPr lang="en-SG" sz="2400" b="1" dirty="0" smtClean="0"/>
          </a:p>
        </p:txBody>
      </p:sp>
      <p:sp>
        <p:nvSpPr>
          <p:cNvPr id="20485" name="Slide Number Placeholder 5"/>
          <p:cNvSpPr>
            <a:spLocks noGrp="1"/>
          </p:cNvSpPr>
          <p:nvPr>
            <p:ph type="sldNum" sz="quarter" idx="12"/>
          </p:nvPr>
        </p:nvSpPr>
        <p:spPr/>
        <p:txBody>
          <a:bodyPr/>
          <a:lstStyle/>
          <a:p>
            <a:fld id="{AA8458E7-AED5-439E-878A-04B55AF33AFE}" type="slidenum">
              <a:rPr lang="en-US">
                <a:cs typeface="Arial" pitchFamily="34" charset="0"/>
              </a:rPr>
              <a:pPr/>
              <a:t>38</a:t>
            </a:fld>
            <a:endParaRPr lang="en-US">
              <a:cs typeface="Arial" pitchFamily="34" charset="0"/>
            </a:endParaRPr>
          </a:p>
        </p:txBody>
      </p:sp>
      <p:pic>
        <p:nvPicPr>
          <p:cNvPr id="20486" name="Picture 3"/>
          <p:cNvPicPr>
            <a:picLocks noChangeAspect="1" noChangeArrowheads="1"/>
          </p:cNvPicPr>
          <p:nvPr/>
        </p:nvPicPr>
        <p:blipFill>
          <a:blip r:embed="rId3" cstate="print"/>
          <a:srcRect/>
          <a:stretch>
            <a:fillRect/>
          </a:stretch>
        </p:blipFill>
        <p:spPr bwMode="auto">
          <a:xfrm>
            <a:off x="6715140" y="1162048"/>
            <a:ext cx="2071702" cy="276701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 AKUNTANSI</a:t>
            </a:r>
            <a:endParaRPr lang="en-US" dirty="0"/>
          </a:p>
        </p:txBody>
      </p:sp>
      <p:sp>
        <p:nvSpPr>
          <p:cNvPr id="3" name="Content Placeholder 2"/>
          <p:cNvSpPr>
            <a:spLocks noGrp="1"/>
          </p:cNvSpPr>
          <p:nvPr>
            <p:ph idx="1"/>
          </p:nvPr>
        </p:nvSpPr>
        <p:spPr>
          <a:xfrm>
            <a:off x="500034" y="1571612"/>
            <a:ext cx="8305800" cy="4881562"/>
          </a:xfrm>
        </p:spPr>
        <p:txBody>
          <a:bodyPr>
            <a:noAutofit/>
          </a:bodyPr>
          <a:lstStyle/>
          <a:p>
            <a:pPr>
              <a:spcBef>
                <a:spcPts val="1200"/>
              </a:spcBef>
            </a:pPr>
            <a:r>
              <a:rPr lang="en-US" sz="2400" dirty="0" smtClean="0"/>
              <a:t>PSAK - IFRS, SAK ETAP : </a:t>
            </a:r>
            <a:r>
              <a:rPr lang="en-US" sz="2400" dirty="0" err="1" smtClean="0"/>
              <a:t>diterbitkan</a:t>
            </a:r>
            <a:r>
              <a:rPr lang="en-US" sz="2400" dirty="0" smtClean="0"/>
              <a:t> </a:t>
            </a:r>
            <a:r>
              <a:rPr lang="en-US" sz="2400" dirty="0" err="1" smtClean="0"/>
              <a:t>oleh</a:t>
            </a:r>
            <a:r>
              <a:rPr lang="en-US" sz="2400" dirty="0" smtClean="0"/>
              <a:t> </a:t>
            </a:r>
            <a:r>
              <a:rPr lang="en-US" sz="2400" dirty="0" err="1" smtClean="0"/>
              <a:t>Dewan</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Keuangan</a:t>
            </a:r>
            <a:r>
              <a:rPr lang="en-US" sz="2400" dirty="0" smtClean="0"/>
              <a:t> </a:t>
            </a:r>
            <a:r>
              <a:rPr lang="en-US" sz="2400" dirty="0" err="1" smtClean="0"/>
              <a:t>Ikatan</a:t>
            </a:r>
            <a:r>
              <a:rPr lang="en-US" sz="2400" dirty="0" smtClean="0"/>
              <a:t> </a:t>
            </a:r>
            <a:r>
              <a:rPr lang="en-US" sz="2400" dirty="0" err="1" smtClean="0"/>
              <a:t>Akuntan</a:t>
            </a:r>
            <a:r>
              <a:rPr lang="en-US" sz="2400" dirty="0" smtClean="0"/>
              <a:t> Indonesia</a:t>
            </a:r>
          </a:p>
          <a:p>
            <a:pPr lvl="1">
              <a:spcBef>
                <a:spcPts val="1200"/>
              </a:spcBef>
            </a:pPr>
            <a:r>
              <a:rPr lang="en-US" sz="2000" dirty="0" smtClean="0"/>
              <a:t>17 </a:t>
            </a:r>
            <a:r>
              <a:rPr lang="en-US" sz="2000" dirty="0" err="1" smtClean="0"/>
              <a:t>orang</a:t>
            </a:r>
            <a:r>
              <a:rPr lang="en-US" sz="2000" dirty="0" smtClean="0"/>
              <a:t> </a:t>
            </a:r>
            <a:r>
              <a:rPr lang="en-US" sz="2000" dirty="0" err="1" smtClean="0"/>
              <a:t>mewakili</a:t>
            </a:r>
            <a:r>
              <a:rPr lang="en-US" sz="2000" dirty="0" smtClean="0"/>
              <a:t>: </a:t>
            </a:r>
            <a:r>
              <a:rPr lang="en-US" sz="2000" dirty="0" err="1" smtClean="0"/>
              <a:t>Akuntan</a:t>
            </a:r>
            <a:r>
              <a:rPr lang="en-US" sz="2000" dirty="0" smtClean="0"/>
              <a:t> </a:t>
            </a:r>
            <a:r>
              <a:rPr lang="en-US" sz="2000" dirty="0" err="1" smtClean="0"/>
              <a:t>Publik</a:t>
            </a:r>
            <a:r>
              <a:rPr lang="en-US" sz="2000" dirty="0" smtClean="0"/>
              <a:t>, </a:t>
            </a:r>
            <a:r>
              <a:rPr lang="en-US" sz="2000" dirty="0" err="1" smtClean="0"/>
              <a:t>Akademisi</a:t>
            </a:r>
            <a:r>
              <a:rPr lang="en-US" sz="2000" dirty="0" smtClean="0"/>
              <a:t>, </a:t>
            </a:r>
            <a:r>
              <a:rPr lang="en-US" sz="2000" dirty="0" err="1" smtClean="0"/>
              <a:t>Akuntan</a:t>
            </a:r>
            <a:r>
              <a:rPr lang="en-US" sz="2000" dirty="0" smtClean="0"/>
              <a:t> </a:t>
            </a:r>
            <a:r>
              <a:rPr lang="en-US" sz="2000" dirty="0" err="1" smtClean="0"/>
              <a:t>Sektor</a:t>
            </a:r>
            <a:r>
              <a:rPr lang="en-US" sz="2000" dirty="0" smtClean="0"/>
              <a:t> </a:t>
            </a:r>
            <a:r>
              <a:rPr lang="en-US" sz="2000" dirty="0" err="1" smtClean="0"/>
              <a:t>Publik</a:t>
            </a:r>
            <a:r>
              <a:rPr lang="en-US" sz="2000" dirty="0" smtClean="0"/>
              <a:t>, </a:t>
            </a:r>
            <a:r>
              <a:rPr lang="en-US" sz="2000" dirty="0" err="1" smtClean="0"/>
              <a:t>dan</a:t>
            </a:r>
            <a:r>
              <a:rPr lang="en-US" sz="2000" dirty="0" smtClean="0"/>
              <a:t> </a:t>
            </a:r>
            <a:r>
              <a:rPr lang="en-US" sz="2000" dirty="0" err="1" smtClean="0"/>
              <a:t>Akuntan</a:t>
            </a:r>
            <a:r>
              <a:rPr lang="en-US" sz="2000" dirty="0" smtClean="0"/>
              <a:t> </a:t>
            </a:r>
            <a:r>
              <a:rPr lang="en-US" sz="2000" dirty="0" err="1" smtClean="0"/>
              <a:t>Manajemen</a:t>
            </a:r>
            <a:endParaRPr lang="en-US" sz="2000" dirty="0" smtClean="0"/>
          </a:p>
          <a:p>
            <a:pPr lvl="1">
              <a:spcBef>
                <a:spcPts val="1200"/>
              </a:spcBef>
            </a:pPr>
            <a:r>
              <a:rPr lang="en-US" sz="2000" dirty="0" err="1" smtClean="0"/>
              <a:t>Ouput</a:t>
            </a:r>
            <a:r>
              <a:rPr lang="en-US" sz="2000" dirty="0" smtClean="0"/>
              <a:t> </a:t>
            </a:r>
            <a:r>
              <a:rPr lang="en-US" sz="2000" dirty="0" err="1" smtClean="0"/>
              <a:t>adalah</a:t>
            </a:r>
            <a:r>
              <a:rPr lang="en-US" sz="2000" dirty="0" smtClean="0"/>
              <a:t> PSAK </a:t>
            </a:r>
            <a:r>
              <a:rPr lang="en-US" sz="2000" dirty="0" err="1" smtClean="0"/>
              <a:t>dan</a:t>
            </a:r>
            <a:r>
              <a:rPr lang="en-US" sz="2000" dirty="0" smtClean="0"/>
              <a:t> ISAK</a:t>
            </a:r>
          </a:p>
          <a:p>
            <a:pPr>
              <a:spcBef>
                <a:spcPts val="1200"/>
              </a:spcBef>
            </a:pPr>
            <a:r>
              <a:rPr lang="en-US" sz="2400" dirty="0" smtClean="0"/>
              <a:t>PSAK </a:t>
            </a:r>
            <a:r>
              <a:rPr lang="en-US" sz="2400" dirty="0" err="1" smtClean="0"/>
              <a:t>Syarian</a:t>
            </a:r>
            <a:r>
              <a:rPr lang="en-US" sz="2400" dirty="0" smtClean="0"/>
              <a:t> : </a:t>
            </a:r>
            <a:r>
              <a:rPr lang="en-US" sz="2400" dirty="0" err="1" smtClean="0"/>
              <a:t>Dewan</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Syariah</a:t>
            </a:r>
            <a:endParaRPr lang="en-US" sz="2400" dirty="0" smtClean="0"/>
          </a:p>
          <a:p>
            <a:pPr>
              <a:spcBef>
                <a:spcPts val="1200"/>
              </a:spcBef>
            </a:pPr>
            <a:r>
              <a:rPr lang="en-US" sz="2400" dirty="0" smtClean="0"/>
              <a:t>SAP: </a:t>
            </a:r>
            <a:r>
              <a:rPr lang="en-US" sz="2400" dirty="0" err="1" smtClean="0"/>
              <a:t>Komite</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Pemerintahan</a:t>
            </a:r>
            <a:endParaRPr lang="en-US" sz="2400" dirty="0" smtClean="0"/>
          </a:p>
          <a:p>
            <a:pPr>
              <a:spcBef>
                <a:spcPts val="1200"/>
              </a:spcBef>
            </a:pPr>
            <a:r>
              <a:rPr lang="en-US" sz="2400" dirty="0" err="1" smtClean="0"/>
              <a:t>Penerbitan</a:t>
            </a:r>
            <a:r>
              <a:rPr lang="en-US" sz="2400" dirty="0" smtClean="0"/>
              <a:t> </a:t>
            </a:r>
            <a:r>
              <a:rPr lang="en-US" sz="2400" dirty="0" err="1" smtClean="0"/>
              <a:t>standar</a:t>
            </a:r>
            <a:r>
              <a:rPr lang="en-US" sz="2400" dirty="0" smtClean="0"/>
              <a:t> </a:t>
            </a:r>
            <a:r>
              <a:rPr lang="en-US" sz="2400" dirty="0" err="1" smtClean="0"/>
              <a:t>akutansi</a:t>
            </a:r>
            <a:r>
              <a:rPr lang="en-US" sz="2400" dirty="0" smtClean="0"/>
              <a:t> </a:t>
            </a:r>
            <a:r>
              <a:rPr lang="en-US" sz="2400" dirty="0" err="1" smtClean="0"/>
              <a:t>melalui</a:t>
            </a:r>
            <a:r>
              <a:rPr lang="en-US" sz="2400" dirty="0" smtClean="0"/>
              <a:t> </a:t>
            </a:r>
            <a:r>
              <a:rPr lang="en-US" sz="2400" dirty="0" err="1" smtClean="0"/>
              <a:t>suatu</a:t>
            </a:r>
            <a:r>
              <a:rPr lang="en-US" sz="2400" dirty="0" smtClean="0"/>
              <a:t> </a:t>
            </a:r>
            <a:r>
              <a:rPr lang="en-US" sz="2400" dirty="0" err="1" smtClean="0"/>
              <a:t>proses</a:t>
            </a:r>
            <a:r>
              <a:rPr lang="en-US" sz="2400" dirty="0" smtClean="0"/>
              <a:t> yang </a:t>
            </a:r>
            <a:r>
              <a:rPr lang="en-US" sz="2400" dirty="0" err="1" smtClean="0"/>
              <a:t>panjang</a:t>
            </a:r>
            <a:r>
              <a:rPr lang="en-US" sz="2400" dirty="0" smtClean="0"/>
              <a:t> (</a:t>
            </a:r>
            <a:r>
              <a:rPr lang="en-US" sz="2400" i="1" dirty="0" smtClean="0"/>
              <a:t>due process</a:t>
            </a:r>
            <a:r>
              <a:rPr lang="en-US" sz="2400" dirty="0" smtClean="0"/>
              <a:t>) yang </a:t>
            </a:r>
            <a:r>
              <a:rPr lang="en-US" sz="2400" dirty="0" err="1" smtClean="0"/>
              <a:t>melibatkan</a:t>
            </a:r>
            <a:r>
              <a:rPr lang="en-US" sz="2400" dirty="0" smtClean="0"/>
              <a:t> </a:t>
            </a:r>
            <a:r>
              <a:rPr lang="en-US" sz="2400" dirty="0" err="1" smtClean="0"/>
              <a:t>berbagai</a:t>
            </a:r>
            <a:r>
              <a:rPr lang="en-US" sz="2400" dirty="0" smtClean="0"/>
              <a:t> stakeholder.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Rectangle 10"/>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err="1" smtClean="0">
                <a:solidFill>
                  <a:schemeClr val="bg1"/>
                </a:solidFill>
                <a:latin typeface="Comic Sans MS" pitchFamily="66" charset="0"/>
              </a:rPr>
              <a:t>Karakteristik</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Akuntansi</a:t>
            </a:r>
            <a:endParaRPr lang="en-US" sz="3000" i="1" dirty="0" smtClean="0">
              <a:solidFill>
                <a:schemeClr val="bg1"/>
              </a:solidFill>
              <a:latin typeface="Comic Sans MS" pitchFamily="66" charset="0"/>
            </a:endParaRPr>
          </a:p>
        </p:txBody>
      </p:sp>
      <p:sp>
        <p:nvSpPr>
          <p:cNvPr id="8205" name="Rectangle 13"/>
          <p:cNvSpPr>
            <a:spLocks noChangeArrowheads="1"/>
          </p:cNvSpPr>
          <p:nvPr/>
        </p:nvSpPr>
        <p:spPr bwMode="auto">
          <a:xfrm>
            <a:off x="609600" y="1487488"/>
            <a:ext cx="8153400" cy="2654300"/>
          </a:xfrm>
          <a:prstGeom prst="rect">
            <a:avLst/>
          </a:prstGeom>
          <a:noFill/>
          <a:ln w="12700">
            <a:noFill/>
            <a:miter lim="800000"/>
            <a:headEnd/>
            <a:tailEnd/>
          </a:ln>
          <a:effectLst/>
        </p:spPr>
        <p:txBody>
          <a:bodyPr lIns="90488" tIns="44450" rIns="90488" bIns="44450"/>
          <a:lstStyle/>
          <a:p>
            <a:pPr marL="692150" indent="-692150" algn="l">
              <a:spcBef>
                <a:spcPct val="50000"/>
              </a:spcBef>
              <a:defRPr/>
            </a:pPr>
            <a:r>
              <a:rPr lang="en-US" sz="2800" b="1" dirty="0" err="1">
                <a:latin typeface="Comic Sans MS" pitchFamily="66" charset="0"/>
              </a:rPr>
              <a:t>Karakteristik</a:t>
            </a:r>
            <a:r>
              <a:rPr lang="en-US" sz="2800" b="1" dirty="0">
                <a:latin typeface="Comic Sans MS" pitchFamily="66" charset="0"/>
              </a:rPr>
              <a:t> </a:t>
            </a:r>
            <a:r>
              <a:rPr lang="en-US" sz="2800" b="1" dirty="0" err="1">
                <a:latin typeface="Comic Sans MS" pitchFamily="66" charset="0"/>
              </a:rPr>
              <a:t>akuntansi</a:t>
            </a:r>
            <a:r>
              <a:rPr lang="en-US" sz="2800" b="1" dirty="0">
                <a:latin typeface="Comic Sans MS" pitchFamily="66" charset="0"/>
              </a:rPr>
              <a:t>:</a:t>
            </a:r>
          </a:p>
          <a:p>
            <a:pPr marL="692150" indent="-692150" algn="l">
              <a:spcBef>
                <a:spcPct val="50000"/>
              </a:spcBef>
              <a:buClr>
                <a:srgbClr val="000066"/>
              </a:buClr>
              <a:buFontTx/>
              <a:buAutoNum type="arabicParenBoth"/>
              <a:defRPr/>
            </a:pPr>
            <a:r>
              <a:rPr lang="en-US" sz="2600" b="1" dirty="0" err="1">
                <a:solidFill>
                  <a:srgbClr val="990000"/>
                </a:solidFill>
                <a:latin typeface="Comic Sans MS" pitchFamily="66" charset="0"/>
              </a:rPr>
              <a:t>identifikasi</a:t>
            </a:r>
            <a:r>
              <a:rPr lang="en-US" sz="2600" b="1" dirty="0">
                <a:latin typeface="Comic Sans MS" pitchFamily="66" charset="0"/>
              </a:rPr>
              <a:t>, </a:t>
            </a:r>
            <a:r>
              <a:rPr lang="en-US" sz="2600" b="1" dirty="0" err="1">
                <a:solidFill>
                  <a:srgbClr val="990000"/>
                </a:solidFill>
                <a:latin typeface="Comic Sans MS" pitchFamily="66" charset="0"/>
              </a:rPr>
              <a:t>pengukuran</a:t>
            </a:r>
            <a:r>
              <a:rPr lang="en-US" sz="2600" b="1" dirty="0">
                <a:latin typeface="Comic Sans MS" pitchFamily="66" charset="0"/>
              </a:rPr>
              <a:t>, </a:t>
            </a:r>
            <a:r>
              <a:rPr lang="en-US" sz="2600" b="1" dirty="0" err="1">
                <a:latin typeface="Comic Sans MS" pitchFamily="66" charset="0"/>
              </a:rPr>
              <a:t>dan</a:t>
            </a:r>
            <a:r>
              <a:rPr lang="en-US" sz="2600" b="1" dirty="0">
                <a:latin typeface="Comic Sans MS" pitchFamily="66" charset="0"/>
              </a:rPr>
              <a:t> </a:t>
            </a:r>
            <a:r>
              <a:rPr lang="en-US" sz="2600" b="1" dirty="0" err="1">
                <a:solidFill>
                  <a:srgbClr val="990000"/>
                </a:solidFill>
                <a:latin typeface="Comic Sans MS" pitchFamily="66" charset="0"/>
              </a:rPr>
              <a:t>komunikasi</a:t>
            </a:r>
            <a:r>
              <a:rPr lang="en-US" sz="2600" b="1" dirty="0">
                <a:latin typeface="Comic Sans MS" pitchFamily="66" charset="0"/>
              </a:rPr>
              <a:t> </a:t>
            </a:r>
            <a:r>
              <a:rPr lang="en-US" sz="2600" b="1" dirty="0" err="1">
                <a:latin typeface="Comic Sans MS" pitchFamily="66" charset="0"/>
              </a:rPr>
              <a:t>dari</a:t>
            </a:r>
            <a:r>
              <a:rPr lang="en-US" sz="2600" b="1" dirty="0">
                <a:latin typeface="Comic Sans MS" pitchFamily="66" charset="0"/>
              </a:rPr>
              <a:t>  </a:t>
            </a:r>
            <a:r>
              <a:rPr lang="en-US" sz="2600" b="1" dirty="0" err="1">
                <a:latin typeface="Comic Sans MS" pitchFamily="66" charset="0"/>
              </a:rPr>
              <a:t>informasi</a:t>
            </a:r>
            <a:r>
              <a:rPr lang="en-US" sz="2600" b="1" dirty="0">
                <a:latin typeface="Comic Sans MS" pitchFamily="66" charset="0"/>
              </a:rPr>
              <a:t> </a:t>
            </a:r>
            <a:r>
              <a:rPr lang="en-US" sz="2600" b="1" dirty="0" err="1">
                <a:latin typeface="Comic Sans MS" pitchFamily="66" charset="0"/>
              </a:rPr>
              <a:t>keuangan</a:t>
            </a:r>
            <a:r>
              <a:rPr lang="en-US" sz="2600" b="1" dirty="0">
                <a:latin typeface="Comic Sans MS" pitchFamily="66" charset="0"/>
              </a:rPr>
              <a:t> </a:t>
            </a:r>
            <a:r>
              <a:rPr lang="en-US" sz="2600" b="1" dirty="0" err="1">
                <a:latin typeface="Comic Sans MS" pitchFamily="66" charset="0"/>
              </a:rPr>
              <a:t>tentang</a:t>
            </a:r>
            <a:r>
              <a:rPr lang="en-US" sz="2600" b="1" dirty="0">
                <a:latin typeface="Comic Sans MS" pitchFamily="66" charset="0"/>
              </a:rPr>
              <a:t> </a:t>
            </a:r>
          </a:p>
          <a:p>
            <a:pPr marL="692150" indent="-692150" algn="l">
              <a:spcBef>
                <a:spcPct val="50000"/>
              </a:spcBef>
              <a:buClr>
                <a:srgbClr val="000066"/>
              </a:buClr>
              <a:buFontTx/>
              <a:buAutoNum type="arabicParenBoth"/>
              <a:defRPr/>
            </a:pPr>
            <a:r>
              <a:rPr lang="en-US" sz="2600" b="1" dirty="0" err="1">
                <a:latin typeface="Comic Sans MS" pitchFamily="66" charset="0"/>
              </a:rPr>
              <a:t>entitas</a:t>
            </a:r>
            <a:r>
              <a:rPr lang="en-US" sz="2600" b="1" dirty="0">
                <a:latin typeface="Comic Sans MS" pitchFamily="66" charset="0"/>
              </a:rPr>
              <a:t> </a:t>
            </a:r>
            <a:r>
              <a:rPr lang="en-US" sz="2600" b="1" dirty="0" err="1">
                <a:latin typeface="Comic Sans MS" pitchFamily="66" charset="0"/>
              </a:rPr>
              <a:t>ekonomi</a:t>
            </a:r>
            <a:r>
              <a:rPr lang="en-US" sz="2600" b="1" dirty="0">
                <a:latin typeface="Comic Sans MS" pitchFamily="66" charset="0"/>
              </a:rPr>
              <a:t> </a:t>
            </a:r>
            <a:r>
              <a:rPr lang="en-US" sz="2600" b="1" dirty="0" err="1">
                <a:latin typeface="Comic Sans MS" pitchFamily="66" charset="0"/>
              </a:rPr>
              <a:t>kepada</a:t>
            </a:r>
            <a:endParaRPr lang="en-US" sz="2600" b="1" dirty="0">
              <a:latin typeface="Comic Sans MS" pitchFamily="66" charset="0"/>
            </a:endParaRPr>
          </a:p>
          <a:p>
            <a:pPr marL="692150" indent="-692150" algn="l">
              <a:spcBef>
                <a:spcPct val="50000"/>
              </a:spcBef>
              <a:buClr>
                <a:srgbClr val="000066"/>
              </a:buClr>
              <a:buFontTx/>
              <a:buAutoNum type="arabicParenBoth"/>
              <a:defRPr/>
            </a:pPr>
            <a:r>
              <a:rPr lang="en-US" sz="2600" b="1" dirty="0" err="1">
                <a:solidFill>
                  <a:srgbClr val="FF0000"/>
                </a:solidFill>
                <a:effectLst>
                  <a:outerShdw blurRad="38100" dist="38100" dir="2700000" algn="tl">
                    <a:srgbClr val="C0C0C0"/>
                  </a:outerShdw>
                </a:effectLst>
                <a:latin typeface="Comic Sans MS" pitchFamily="66" charset="0"/>
              </a:rPr>
              <a:t>Pihak</a:t>
            </a:r>
            <a:r>
              <a:rPr lang="en-US" sz="2600" b="1" dirty="0">
                <a:solidFill>
                  <a:srgbClr val="FF0000"/>
                </a:solidFill>
                <a:effectLst>
                  <a:outerShdw blurRad="38100" dist="38100" dir="2700000" algn="tl">
                    <a:srgbClr val="C0C0C0"/>
                  </a:outerShdw>
                </a:effectLst>
                <a:latin typeface="Comic Sans MS" pitchFamily="66" charset="0"/>
              </a:rPr>
              <a:t> yang </a:t>
            </a:r>
            <a:r>
              <a:rPr lang="en-US" sz="2600" b="1" dirty="0" err="1">
                <a:solidFill>
                  <a:srgbClr val="FF0000"/>
                </a:solidFill>
                <a:effectLst>
                  <a:outerShdw blurRad="38100" dist="38100" dir="2700000" algn="tl">
                    <a:srgbClr val="C0C0C0"/>
                  </a:outerShdw>
                </a:effectLst>
                <a:latin typeface="Comic Sans MS" pitchFamily="66" charset="0"/>
              </a:rPr>
              <a:t>berkepentingan</a:t>
            </a:r>
            <a:r>
              <a:rPr lang="en-US" sz="2600" b="1" dirty="0">
                <a:solidFill>
                  <a:srgbClr val="FF0000"/>
                </a:solidFill>
                <a:effectLst>
                  <a:outerShdw blurRad="38100" dist="38100" dir="2700000" algn="tl">
                    <a:srgbClr val="C0C0C0"/>
                  </a:outerShdw>
                </a:effectLst>
                <a:latin typeface="Comic Sans MS" pitchFamily="66" charset="0"/>
              </a:rPr>
              <a:t>.</a:t>
            </a:r>
            <a:endParaRPr lang="en-US" sz="2600" b="1" dirty="0">
              <a:solidFill>
                <a:srgbClr val="FF0000"/>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rot="5400000">
            <a:off x="2011679" y="2991396"/>
            <a:ext cx="4937762" cy="1227908"/>
          </a:xfrm>
          <a:prstGeom prst="rect">
            <a:avLst/>
          </a:prstGeom>
          <a:solidFill>
            <a:schemeClr val="tx2">
              <a:lumMod val="60000"/>
              <a:lumOff val="40000"/>
            </a:schemeClr>
          </a:solidFill>
          <a:ln>
            <a:solidFill>
              <a:schemeClr val="accent2"/>
            </a:solidFill>
          </a:ln>
          <a:scene3d>
            <a:camera prst="orthographicFront"/>
            <a:lightRig rig="threePt" dir="t"/>
          </a:scene3d>
          <a:sp3d prstMaterial="plastic">
            <a:bevelT/>
            <a:bevelB w="1524000"/>
          </a:sp3d>
        </p:spPr>
        <p:style>
          <a:lnRef idx="2">
            <a:schemeClr val="accent1">
              <a:shade val="50000"/>
            </a:schemeClr>
          </a:lnRef>
          <a:fillRef idx="1">
            <a:schemeClr val="accent1"/>
          </a:fillRef>
          <a:effectRef idx="0">
            <a:schemeClr val="accent1"/>
          </a:effectRef>
          <a:fontRef idx="minor">
            <a:schemeClr val="lt1"/>
          </a:fontRef>
        </p:style>
        <p:txBody>
          <a:bodyPr lIns="91269" tIns="45635" rIns="91269" bIns="45635" rtlCol="0" anchor="ctr"/>
          <a:lstStyle/>
          <a:p>
            <a:pPr algn="ctr" rtl="0" fontAlgn="base">
              <a:spcBef>
                <a:spcPct val="0"/>
              </a:spcBef>
              <a:spcAft>
                <a:spcPct val="0"/>
              </a:spcAft>
            </a:pPr>
            <a:endParaRPr lang="en-US" kern="1200">
              <a:solidFill>
                <a:srgbClr val="92D400"/>
              </a:solidFill>
              <a:latin typeface="Verdana"/>
              <a:ea typeface="+mn-ea"/>
              <a:cs typeface="+mn-cs"/>
            </a:endParaRPr>
          </a:p>
        </p:txBody>
      </p:sp>
      <p:sp>
        <p:nvSpPr>
          <p:cNvPr id="20482" name="Title 1"/>
          <p:cNvSpPr>
            <a:spLocks noGrp="1"/>
          </p:cNvSpPr>
          <p:nvPr>
            <p:ph type="title"/>
          </p:nvPr>
        </p:nvSpPr>
        <p:spPr>
          <a:xfrm>
            <a:off x="457200" y="-51043"/>
            <a:ext cx="8229600" cy="979713"/>
          </a:xfrm>
        </p:spPr>
        <p:txBody>
          <a:bodyPr>
            <a:noAutofit/>
          </a:bodyPr>
          <a:lstStyle/>
          <a:p>
            <a:r>
              <a:rPr lang="en-US" sz="4400" dirty="0" err="1" smtClean="0">
                <a:solidFill>
                  <a:schemeClr val="tx1"/>
                </a:solidFill>
                <a:latin typeface="EYInterstate" pitchFamily="2" charset="0"/>
              </a:rPr>
              <a:t>Standar</a:t>
            </a:r>
            <a:r>
              <a:rPr lang="en-US" sz="4400" dirty="0" smtClean="0">
                <a:solidFill>
                  <a:schemeClr val="tx1"/>
                </a:solidFill>
                <a:latin typeface="EYInterstate" pitchFamily="2" charset="0"/>
              </a:rPr>
              <a:t> </a:t>
            </a:r>
            <a:r>
              <a:rPr lang="en-US" sz="4400" dirty="0" err="1" smtClean="0">
                <a:solidFill>
                  <a:schemeClr val="tx1"/>
                </a:solidFill>
                <a:latin typeface="EYInterstate" pitchFamily="2" charset="0"/>
              </a:rPr>
              <a:t>Akuntansi</a:t>
            </a:r>
            <a:r>
              <a:rPr lang="en-US" sz="4400" dirty="0" smtClean="0">
                <a:solidFill>
                  <a:schemeClr val="tx1"/>
                </a:solidFill>
                <a:latin typeface="EYInterstate" pitchFamily="2" charset="0"/>
              </a:rPr>
              <a:t> Indonesia</a:t>
            </a:r>
            <a:endParaRPr lang="en-SG" sz="4400" dirty="0" smtClean="0">
              <a:solidFill>
                <a:schemeClr val="tx1"/>
              </a:solidFill>
              <a:latin typeface="EYInterstate" pitchFamily="2" charset="0"/>
            </a:endParaRPr>
          </a:p>
        </p:txBody>
      </p:sp>
      <p:graphicFrame>
        <p:nvGraphicFramePr>
          <p:cNvPr id="10" name="Content Placeholder 9"/>
          <p:cNvGraphicFramePr>
            <a:graphicFrameLocks noGrp="1"/>
          </p:cNvGraphicFramePr>
          <p:nvPr>
            <p:ph sz="quarter" idx="2"/>
          </p:nvPr>
        </p:nvGraphicFramePr>
        <p:xfrm>
          <a:off x="609600" y="2031269"/>
          <a:ext cx="3505200" cy="413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ontent Placeholder 10"/>
          <p:cNvGraphicFramePr>
            <a:graphicFrameLocks noGrp="1"/>
          </p:cNvGraphicFramePr>
          <p:nvPr>
            <p:ph sz="quarter" idx="4"/>
          </p:nvPr>
        </p:nvGraphicFramePr>
        <p:xfrm>
          <a:off x="4857752" y="2088413"/>
          <a:ext cx="3505199" cy="4077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 name="Group 11"/>
          <p:cNvGrpSpPr/>
          <p:nvPr/>
        </p:nvGrpSpPr>
        <p:grpSpPr>
          <a:xfrm>
            <a:off x="4857752" y="1428736"/>
            <a:ext cx="3505199" cy="658639"/>
            <a:chOff x="0" y="356"/>
            <a:chExt cx="3505199" cy="658639"/>
          </a:xfrm>
          <a:solidFill>
            <a:schemeClr val="accent6">
              <a:lumMod val="60000"/>
              <a:lumOff val="40000"/>
            </a:schemeClr>
          </a:solidFill>
          <a:effectLst>
            <a:outerShdw blurRad="50800" dist="38100" dir="8100000" algn="tr" rotWithShape="0">
              <a:prstClr val="black">
                <a:alpha val="40000"/>
              </a:prstClr>
            </a:outerShdw>
          </a:effectLst>
          <a:scene3d>
            <a:camera prst="isometricOffAxis2Left"/>
            <a:lightRig rig="threePt" dir="t"/>
          </a:scene3d>
        </p:grpSpPr>
        <p:sp>
          <p:nvSpPr>
            <p:cNvPr id="13" name="Rounded Rectangle 12"/>
            <p:cNvSpPr/>
            <p:nvPr/>
          </p:nvSpPr>
          <p:spPr>
            <a:xfrm>
              <a:off x="0" y="356"/>
              <a:ext cx="3505199" cy="658639"/>
            </a:xfrm>
            <a:prstGeom prst="roundRect">
              <a:avLst/>
            </a:prstGeom>
            <a:grpFill/>
            <a:ln>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sp>
        <p:sp>
          <p:nvSpPr>
            <p:cNvPr id="14" name="Rounded Rectangle 4"/>
            <p:cNvSpPr/>
            <p:nvPr/>
          </p:nvSpPr>
          <p:spPr>
            <a:xfrm>
              <a:off x="32152" y="32508"/>
              <a:ext cx="3440895" cy="594335"/>
            </a:xfrm>
            <a:prstGeom prst="rect">
              <a:avLst/>
            </a:prstGeom>
            <a:grpFill/>
            <a:ln>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600" b="1" kern="1200" baseline="0" dirty="0" smtClean="0">
                  <a:solidFill>
                    <a:srgbClr val="FF0000"/>
                  </a:solidFill>
                  <a:latin typeface="EYInterstate Light" pitchFamily="2" charset="0"/>
                </a:rPr>
                <a:t>&gt;2012	</a:t>
              </a:r>
              <a:endParaRPr lang="en-SG" sz="3600" b="1" kern="1200" baseline="0" dirty="0">
                <a:solidFill>
                  <a:srgbClr val="FF0000"/>
                </a:solidFill>
                <a:latin typeface="EYInterstate Light" pitchFamily="2" charset="0"/>
              </a:endParaRPr>
            </a:p>
          </p:txBody>
        </p:sp>
      </p:grpSp>
      <p:grpSp>
        <p:nvGrpSpPr>
          <p:cNvPr id="3" name="Group 15"/>
          <p:cNvGrpSpPr/>
          <p:nvPr/>
        </p:nvGrpSpPr>
        <p:grpSpPr>
          <a:xfrm>
            <a:off x="609601" y="1353219"/>
            <a:ext cx="3505199" cy="658639"/>
            <a:chOff x="0" y="356"/>
            <a:chExt cx="3505199" cy="658639"/>
          </a:xfrm>
          <a:effectLst>
            <a:outerShdw blurRad="50800" dist="38100" dir="8100000" algn="tr" rotWithShape="0">
              <a:prstClr val="black">
                <a:alpha val="40000"/>
              </a:prstClr>
            </a:outerShdw>
          </a:effectLst>
          <a:scene3d>
            <a:camera prst="isometricOffAxis1Right"/>
            <a:lightRig rig="threePt" dir="t"/>
          </a:scene3d>
        </p:grpSpPr>
        <p:sp>
          <p:nvSpPr>
            <p:cNvPr id="17" name="Rounded Rectangle 16"/>
            <p:cNvSpPr/>
            <p:nvPr/>
          </p:nvSpPr>
          <p:spPr>
            <a:xfrm>
              <a:off x="0" y="356"/>
              <a:ext cx="3505199" cy="658639"/>
            </a:xfrm>
            <a:prstGeom prst="roundRect">
              <a:avLst/>
            </a:prstGeom>
            <a:ln/>
          </p:spPr>
          <p:style>
            <a:lnRef idx="1">
              <a:schemeClr val="accent1"/>
            </a:lnRef>
            <a:fillRef idx="2">
              <a:schemeClr val="accent1"/>
            </a:fillRef>
            <a:effectRef idx="1">
              <a:schemeClr val="accent1"/>
            </a:effectRef>
            <a:fontRef idx="minor">
              <a:schemeClr val="dk1"/>
            </a:fontRef>
          </p:style>
        </p:sp>
        <p:sp>
          <p:nvSpPr>
            <p:cNvPr id="18" name="Rounded Rectangle 4"/>
            <p:cNvSpPr/>
            <p:nvPr/>
          </p:nvSpPr>
          <p:spPr>
            <a:xfrm>
              <a:off x="32152" y="32508"/>
              <a:ext cx="3440895" cy="5943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600" b="1" dirty="0" smtClean="0">
                  <a:solidFill>
                    <a:schemeClr val="tx1"/>
                  </a:solidFill>
                  <a:latin typeface="EYInterstate Light" pitchFamily="2" charset="0"/>
                </a:rPr>
                <a:t>2010-</a:t>
              </a:r>
              <a:r>
                <a:rPr lang="en-US" sz="3600" b="1" kern="1200" baseline="0" dirty="0" smtClean="0">
                  <a:solidFill>
                    <a:schemeClr val="tx1"/>
                  </a:solidFill>
                  <a:latin typeface="EYInterstate Light" pitchFamily="2" charset="0"/>
                </a:rPr>
                <a:t>2012	</a:t>
              </a:r>
              <a:endParaRPr lang="en-SG" sz="3600" b="1" kern="1200" baseline="0" dirty="0">
                <a:solidFill>
                  <a:schemeClr val="tx1"/>
                </a:solidFill>
                <a:latin typeface="EYInterstate Light" pitchFamily="2" charset="0"/>
              </a:endParaRPr>
            </a:p>
          </p:txBody>
        </p:sp>
      </p:grpSp>
      <p:sp>
        <p:nvSpPr>
          <p:cNvPr id="19" name="Slide Number Placeholder 3"/>
          <p:cNvSpPr>
            <a:spLocks noGrp="1"/>
          </p:cNvSpPr>
          <p:nvPr>
            <p:ph type="sldNum" sz="quarter" idx="12"/>
          </p:nvPr>
        </p:nvSpPr>
        <p:spPr/>
        <p:txBody>
          <a:bodyPr/>
          <a:lstStyle/>
          <a:p>
            <a:fld id="{1D17D367-04DD-42BB-8818-6E3FA938A1F0}" type="slidenum">
              <a:rPr lang="en-US" smtClean="0"/>
              <a:pPr/>
              <a:t>40</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par>
                                <p:cTn id="22" presetID="10"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482" grpId="0"/>
      <p:bldGraphic spid="10" grpId="0">
        <p:bldAsOne/>
      </p:bldGraphic>
      <p:bldGraphic spid="11" grpId="0">
        <p:bldAsOne/>
      </p:bldGraphic>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PSAK SYARIAH</a:t>
            </a:r>
            <a:endParaRPr lang="en-US" dirty="0"/>
          </a:p>
        </p:txBody>
      </p:sp>
      <p:sp>
        <p:nvSpPr>
          <p:cNvPr id="3" name="Content Placeholder 2"/>
          <p:cNvSpPr>
            <a:spLocks noGrp="1"/>
          </p:cNvSpPr>
          <p:nvPr>
            <p:ph idx="1"/>
          </p:nvPr>
        </p:nvSpPr>
        <p:spPr>
          <a:xfrm>
            <a:off x="642910" y="1500174"/>
            <a:ext cx="8043890" cy="4748226"/>
          </a:xfrm>
        </p:spPr>
        <p:txBody>
          <a:bodyPr/>
          <a:lstStyle/>
          <a:p>
            <a:r>
              <a:rPr lang="en-US" sz="2800" dirty="0" smtClean="0"/>
              <a:t>Basis </a:t>
            </a:r>
            <a:r>
              <a:rPr lang="en-US" sz="2800" dirty="0" err="1" smtClean="0"/>
              <a:t>transaksi</a:t>
            </a:r>
            <a:endParaRPr lang="en-US" sz="2800" dirty="0" smtClean="0"/>
          </a:p>
          <a:p>
            <a:r>
              <a:rPr lang="en-US" sz="2800" dirty="0" err="1" smtClean="0"/>
              <a:t>Digunakan</a:t>
            </a:r>
            <a:r>
              <a:rPr lang="en-US" sz="2800" dirty="0" smtClean="0"/>
              <a:t> </a:t>
            </a:r>
            <a:r>
              <a:rPr lang="en-US" sz="2800" dirty="0" err="1" smtClean="0"/>
              <a:t>oleh</a:t>
            </a:r>
            <a:r>
              <a:rPr lang="en-US" sz="2800" dirty="0" smtClean="0"/>
              <a:t> </a:t>
            </a:r>
            <a:r>
              <a:rPr lang="en-US" sz="2800" dirty="0" err="1" smtClean="0"/>
              <a:t>entitas</a:t>
            </a:r>
            <a:r>
              <a:rPr lang="en-US" sz="2800" dirty="0" smtClean="0"/>
              <a:t> yang </a:t>
            </a:r>
            <a:r>
              <a:rPr lang="en-US" sz="2800" dirty="0" err="1" smtClean="0"/>
              <a:t>melakukan</a:t>
            </a:r>
            <a:r>
              <a:rPr lang="en-US" sz="2800" dirty="0" smtClean="0"/>
              <a:t> </a:t>
            </a:r>
            <a:r>
              <a:rPr lang="en-US" sz="2800" dirty="0" err="1" smtClean="0"/>
              <a:t>transaksi</a:t>
            </a:r>
            <a:r>
              <a:rPr lang="en-US" sz="2800" dirty="0" smtClean="0"/>
              <a:t> </a:t>
            </a:r>
            <a:r>
              <a:rPr lang="en-US" sz="2800" dirty="0" err="1" smtClean="0"/>
              <a:t>syariah</a:t>
            </a:r>
            <a:r>
              <a:rPr lang="en-US" sz="2800" dirty="0" smtClean="0"/>
              <a:t> </a:t>
            </a:r>
            <a:r>
              <a:rPr lang="en-US" sz="2800" dirty="0" err="1" smtClean="0"/>
              <a:t>baik</a:t>
            </a:r>
            <a:r>
              <a:rPr lang="en-US" sz="2800" dirty="0" smtClean="0"/>
              <a:t> </a:t>
            </a:r>
            <a:r>
              <a:rPr lang="en-US" sz="2800" dirty="0" err="1" smtClean="0"/>
              <a:t>entitas</a:t>
            </a:r>
            <a:r>
              <a:rPr lang="en-US" sz="2800" dirty="0" smtClean="0"/>
              <a:t> </a:t>
            </a:r>
            <a:r>
              <a:rPr lang="en-US" sz="2800" dirty="0" err="1" smtClean="0"/>
              <a:t>lembaga</a:t>
            </a:r>
            <a:r>
              <a:rPr lang="en-US" sz="2800" dirty="0" smtClean="0"/>
              <a:t> </a:t>
            </a:r>
            <a:r>
              <a:rPr lang="en-US" sz="2800" dirty="0" err="1" smtClean="0"/>
              <a:t>syariah</a:t>
            </a:r>
            <a:r>
              <a:rPr lang="en-US" sz="2800" dirty="0" smtClean="0"/>
              <a:t> </a:t>
            </a:r>
            <a:r>
              <a:rPr lang="en-US" sz="2800" dirty="0" err="1" smtClean="0"/>
              <a:t>maupun</a:t>
            </a:r>
            <a:r>
              <a:rPr lang="en-US" sz="2800" dirty="0" smtClean="0"/>
              <a:t> non </a:t>
            </a:r>
            <a:r>
              <a:rPr lang="en-US" sz="2800" dirty="0" err="1" smtClean="0"/>
              <a:t>lembaga</a:t>
            </a:r>
            <a:r>
              <a:rPr lang="en-US" sz="2800" dirty="0" smtClean="0"/>
              <a:t> </a:t>
            </a:r>
            <a:r>
              <a:rPr lang="en-US" sz="2800" dirty="0" err="1" smtClean="0"/>
              <a:t>syariah</a:t>
            </a:r>
            <a:endParaRPr lang="en-US" sz="2800" dirty="0" smtClean="0"/>
          </a:p>
          <a:p>
            <a:r>
              <a:rPr lang="en-US" sz="2800" dirty="0" err="1" smtClean="0"/>
              <a:t>Pengembangan</a:t>
            </a:r>
            <a:r>
              <a:rPr lang="en-US" sz="2800" dirty="0" smtClean="0"/>
              <a:t> </a:t>
            </a:r>
            <a:r>
              <a:rPr lang="en-US" sz="2800" dirty="0" err="1" smtClean="0"/>
              <a:t>dengan</a:t>
            </a:r>
            <a:r>
              <a:rPr lang="en-US" sz="2800" dirty="0" smtClean="0"/>
              <a:t> model PSAK </a:t>
            </a:r>
            <a:r>
              <a:rPr lang="en-US" sz="2800" dirty="0" err="1" smtClean="0"/>
              <a:t>umum</a:t>
            </a:r>
            <a:r>
              <a:rPr lang="en-US" sz="2800" dirty="0" smtClean="0"/>
              <a:t> </a:t>
            </a:r>
            <a:r>
              <a:rPr lang="en-US" sz="2800" dirty="0" err="1" smtClean="0"/>
              <a:t>namun</a:t>
            </a:r>
            <a:r>
              <a:rPr lang="en-US" sz="2800" dirty="0" smtClean="0"/>
              <a:t> </a:t>
            </a:r>
            <a:r>
              <a:rPr lang="en-US" sz="2800" dirty="0" err="1" smtClean="0"/>
              <a:t>berbasis</a:t>
            </a:r>
            <a:r>
              <a:rPr lang="en-US" sz="2800" dirty="0" smtClean="0"/>
              <a:t> </a:t>
            </a:r>
            <a:r>
              <a:rPr lang="en-US" sz="2800" dirty="0" err="1" smtClean="0"/>
              <a:t>syariah</a:t>
            </a:r>
            <a:r>
              <a:rPr lang="en-US" sz="2800" dirty="0" smtClean="0"/>
              <a:t> </a:t>
            </a:r>
            <a:r>
              <a:rPr lang="en-US" sz="2800" dirty="0" err="1" smtClean="0"/>
              <a:t>dengan</a:t>
            </a:r>
            <a:r>
              <a:rPr lang="en-US" sz="2800" dirty="0" smtClean="0"/>
              <a:t> </a:t>
            </a:r>
            <a:r>
              <a:rPr lang="en-US" sz="2800" dirty="0" err="1" smtClean="0"/>
              <a:t>acuan</a:t>
            </a:r>
            <a:r>
              <a:rPr lang="en-US" sz="2800" dirty="0" smtClean="0"/>
              <a:t> fatwa MUI</a:t>
            </a:r>
          </a:p>
          <a:p>
            <a:r>
              <a:rPr lang="en-US" sz="2800" dirty="0" smtClean="0"/>
              <a:t>PSAK 100 – PSAK 106</a:t>
            </a:r>
          </a:p>
          <a:p>
            <a:pPr lvl="1"/>
            <a:r>
              <a:rPr lang="en-US" sz="2400" dirty="0" err="1" smtClean="0">
                <a:sym typeface="Wingdings" pitchFamily="2" charset="2"/>
              </a:rPr>
              <a:t>Kerangka</a:t>
            </a:r>
            <a:r>
              <a:rPr lang="en-US" sz="2400" dirty="0" smtClean="0">
                <a:sym typeface="Wingdings" pitchFamily="2" charset="2"/>
              </a:rPr>
              <a:t> </a:t>
            </a:r>
            <a:r>
              <a:rPr lang="en-US" sz="2400" dirty="0" err="1" smtClean="0">
                <a:sym typeface="Wingdings" pitchFamily="2" charset="2"/>
              </a:rPr>
              <a:t>konseptual</a:t>
            </a:r>
            <a:r>
              <a:rPr lang="en-US" sz="2400" dirty="0" smtClean="0">
                <a:sym typeface="Wingdings" pitchFamily="2" charset="2"/>
              </a:rPr>
              <a:t>, </a:t>
            </a:r>
            <a:r>
              <a:rPr lang="en-US" sz="2400" dirty="0" err="1" smtClean="0">
                <a:sym typeface="Wingdings" pitchFamily="2" charset="2"/>
              </a:rPr>
              <a:t>Penyajian</a:t>
            </a:r>
            <a:r>
              <a:rPr lang="en-US" sz="2400" dirty="0" smtClean="0">
                <a:sym typeface="Wingdings" pitchFamily="2" charset="2"/>
              </a:rPr>
              <a:t> </a:t>
            </a:r>
            <a:r>
              <a:rPr lang="en-US" sz="2400" dirty="0" err="1" smtClean="0">
                <a:sym typeface="Wingdings" pitchFamily="2" charset="2"/>
              </a:rPr>
              <a:t>Laporan</a:t>
            </a:r>
            <a:r>
              <a:rPr lang="en-US" sz="2400" dirty="0" smtClean="0">
                <a:sym typeface="Wingdings" pitchFamily="2" charset="2"/>
              </a:rPr>
              <a:t> </a:t>
            </a:r>
            <a:r>
              <a:rPr lang="en-US" sz="2400" dirty="0" err="1" smtClean="0">
                <a:sym typeface="Wingdings" pitchFamily="2" charset="2"/>
              </a:rPr>
              <a:t>Keuangan</a:t>
            </a:r>
            <a:r>
              <a:rPr lang="en-US" sz="2400" dirty="0" smtClean="0">
                <a:sym typeface="Wingdings" pitchFamily="2" charset="2"/>
              </a:rPr>
              <a:t> </a:t>
            </a:r>
            <a:r>
              <a:rPr lang="en-US" sz="2400" dirty="0" err="1" smtClean="0">
                <a:sym typeface="Wingdings" pitchFamily="2" charset="2"/>
              </a:rPr>
              <a:t>Syariah</a:t>
            </a:r>
            <a:r>
              <a:rPr lang="en-US" sz="2400" dirty="0" smtClean="0">
                <a:sym typeface="Wingdings" pitchFamily="2" charset="2"/>
              </a:rPr>
              <a:t>, </a:t>
            </a:r>
            <a:r>
              <a:rPr lang="en-US" sz="2400" dirty="0" err="1" smtClean="0">
                <a:sym typeface="Wingdings" pitchFamily="2" charset="2"/>
              </a:rPr>
              <a:t>Akuntansi</a:t>
            </a:r>
            <a:r>
              <a:rPr lang="en-US" sz="2400" dirty="0" smtClean="0">
                <a:sym typeface="Wingdings" pitchFamily="2" charset="2"/>
              </a:rPr>
              <a:t> </a:t>
            </a:r>
            <a:r>
              <a:rPr lang="en-US" sz="2400" dirty="0" err="1" smtClean="0">
                <a:sym typeface="Wingdings" pitchFamily="2" charset="2"/>
              </a:rPr>
              <a:t>Murabahah</a:t>
            </a:r>
            <a:r>
              <a:rPr lang="en-US" sz="2400" dirty="0" smtClean="0">
                <a:sym typeface="Wingdings" pitchFamily="2" charset="2"/>
              </a:rPr>
              <a:t>, </a:t>
            </a:r>
            <a:r>
              <a:rPr lang="en-US" sz="2400" dirty="0" err="1" smtClean="0">
                <a:sym typeface="Wingdings" pitchFamily="2" charset="2"/>
              </a:rPr>
              <a:t>Musyarakah</a:t>
            </a:r>
            <a:r>
              <a:rPr lang="en-US" sz="2400" dirty="0" smtClean="0">
                <a:sym typeface="Wingdings" pitchFamily="2" charset="2"/>
              </a:rPr>
              <a:t>, </a:t>
            </a:r>
            <a:r>
              <a:rPr lang="en-US" sz="2400" dirty="0" err="1" smtClean="0">
                <a:sym typeface="Wingdings" pitchFamily="2" charset="2"/>
              </a:rPr>
              <a:t>Mudharabah</a:t>
            </a:r>
            <a:r>
              <a:rPr lang="en-US" sz="2400" dirty="0" smtClean="0">
                <a:sym typeface="Wingdings" pitchFamily="2" charset="2"/>
              </a:rPr>
              <a:t> , Salam, </a:t>
            </a:r>
            <a:r>
              <a:rPr lang="en-US" sz="2400" dirty="0" err="1" smtClean="0">
                <a:sym typeface="Wingdings" pitchFamily="2" charset="2"/>
              </a:rPr>
              <a:t>Istishna</a:t>
            </a:r>
            <a:endParaRPr lang="en-US" sz="2400" dirty="0" smtClean="0">
              <a:sym typeface="Wingdings" pitchFamily="2" charset="2"/>
            </a:endParaRPr>
          </a:p>
          <a:p>
            <a:pPr lvl="1"/>
            <a:endParaRPr lang="en-US" sz="2400" dirty="0"/>
          </a:p>
        </p:txBody>
      </p:sp>
      <p:sp>
        <p:nvSpPr>
          <p:cNvPr id="4" name="Slide Number Placeholder 3"/>
          <p:cNvSpPr>
            <a:spLocks noGrp="1"/>
          </p:cNvSpPr>
          <p:nvPr>
            <p:ph type="sldNum" sz="quarter" idx="12"/>
          </p:nvPr>
        </p:nvSpPr>
        <p:spPr/>
        <p:txBody>
          <a:bodyPr/>
          <a:lstStyle/>
          <a:p>
            <a:fld id="{C8917DDB-6779-4320-89F1-0A441ABEDE43}"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SAP</a:t>
            </a:r>
            <a:endParaRPr lang="en-US" dirty="0"/>
          </a:p>
        </p:txBody>
      </p:sp>
      <p:sp>
        <p:nvSpPr>
          <p:cNvPr id="3" name="Content Placeholder 2"/>
          <p:cNvSpPr>
            <a:spLocks noGrp="1"/>
          </p:cNvSpPr>
          <p:nvPr>
            <p:ph idx="1"/>
          </p:nvPr>
        </p:nvSpPr>
        <p:spPr>
          <a:xfrm>
            <a:off x="623918" y="1428736"/>
            <a:ext cx="8305800" cy="4953000"/>
          </a:xfrm>
        </p:spPr>
        <p:txBody>
          <a:bodyPr/>
          <a:lstStyle/>
          <a:p>
            <a:r>
              <a:rPr lang="en-US" sz="2400" dirty="0" err="1" smtClean="0"/>
              <a:t>Instansi</a:t>
            </a:r>
            <a:r>
              <a:rPr lang="en-US" sz="2400" dirty="0" smtClean="0"/>
              <a:t> </a:t>
            </a:r>
            <a:r>
              <a:rPr lang="en-US" sz="2400" dirty="0" err="1" smtClean="0"/>
              <a:t>Pemerintah</a:t>
            </a:r>
            <a:r>
              <a:rPr lang="en-US" sz="2400" dirty="0" smtClean="0"/>
              <a:t> </a:t>
            </a:r>
            <a:r>
              <a:rPr lang="en-US" sz="2400" dirty="0" err="1" smtClean="0"/>
              <a:t>menggunakan</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Pemerintahan</a:t>
            </a:r>
            <a:r>
              <a:rPr lang="en-US" sz="2400" dirty="0" smtClean="0"/>
              <a:t>, PP 24 </a:t>
            </a:r>
            <a:r>
              <a:rPr lang="en-US" sz="2400" dirty="0" err="1" smtClean="0"/>
              <a:t>tahun</a:t>
            </a:r>
            <a:r>
              <a:rPr lang="en-US" sz="2400" dirty="0" smtClean="0"/>
              <a:t> 2005 </a:t>
            </a:r>
            <a:r>
              <a:rPr lang="en-US" sz="2400" dirty="0" smtClean="0">
                <a:sym typeface="Wingdings" pitchFamily="2" charset="2"/>
              </a:rPr>
              <a:t> PP 71 </a:t>
            </a:r>
            <a:r>
              <a:rPr lang="en-US" sz="2400" dirty="0" err="1" smtClean="0">
                <a:sym typeface="Wingdings" pitchFamily="2" charset="2"/>
              </a:rPr>
              <a:t>tahun</a:t>
            </a:r>
            <a:r>
              <a:rPr lang="en-US" sz="2400" dirty="0" smtClean="0">
                <a:sym typeface="Wingdings" pitchFamily="2" charset="2"/>
              </a:rPr>
              <a:t> 2010</a:t>
            </a:r>
            <a:endParaRPr lang="en-US" sz="2400" dirty="0" smtClean="0"/>
          </a:p>
          <a:p>
            <a:r>
              <a:rPr lang="en-US" sz="2400" dirty="0" err="1" smtClean="0"/>
              <a:t>Standar</a:t>
            </a:r>
            <a:r>
              <a:rPr lang="en-US" sz="2400" dirty="0" smtClean="0"/>
              <a:t> </a:t>
            </a:r>
            <a:r>
              <a:rPr lang="en-US" sz="2400" dirty="0" err="1" smtClean="0"/>
              <a:t>disusun</a:t>
            </a:r>
            <a:r>
              <a:rPr lang="en-US" sz="2400" dirty="0" smtClean="0"/>
              <a:t> </a:t>
            </a:r>
            <a:r>
              <a:rPr lang="en-US" sz="2400" dirty="0" err="1" smtClean="0"/>
              <a:t>oleh</a:t>
            </a:r>
            <a:r>
              <a:rPr lang="en-US" sz="2400" dirty="0" smtClean="0"/>
              <a:t> </a:t>
            </a:r>
            <a:r>
              <a:rPr lang="en-US" sz="2400" dirty="0" err="1" smtClean="0"/>
              <a:t>Komite</a:t>
            </a:r>
            <a:r>
              <a:rPr lang="en-US" sz="2400" dirty="0" smtClean="0"/>
              <a:t> </a:t>
            </a:r>
            <a:r>
              <a:rPr lang="en-US" sz="2400" dirty="0" err="1" smtClean="0"/>
              <a:t>Akuntansi</a:t>
            </a:r>
            <a:r>
              <a:rPr lang="en-US" sz="2400" dirty="0" smtClean="0"/>
              <a:t> </a:t>
            </a:r>
            <a:r>
              <a:rPr lang="en-US" sz="2400" dirty="0" err="1" smtClean="0"/>
              <a:t>Pemerintahan</a:t>
            </a:r>
            <a:r>
              <a:rPr lang="en-US" sz="2400" dirty="0" smtClean="0"/>
              <a:t> </a:t>
            </a:r>
            <a:r>
              <a:rPr lang="en-US" sz="2400" dirty="0" err="1" smtClean="0"/>
              <a:t>kemudian</a:t>
            </a:r>
            <a:r>
              <a:rPr lang="en-US" sz="2400" dirty="0" smtClean="0"/>
              <a:t> </a:t>
            </a:r>
            <a:r>
              <a:rPr lang="en-US" sz="2400" dirty="0" err="1" smtClean="0"/>
              <a:t>ditetapkan</a:t>
            </a:r>
            <a:r>
              <a:rPr lang="en-US" sz="2400" dirty="0" smtClean="0"/>
              <a:t> </a:t>
            </a:r>
            <a:r>
              <a:rPr lang="en-US" sz="2400" dirty="0" err="1" smtClean="0"/>
              <a:t>dengan</a:t>
            </a:r>
            <a:r>
              <a:rPr lang="en-US" sz="2400" dirty="0" smtClean="0"/>
              <a:t> PP</a:t>
            </a:r>
          </a:p>
          <a:p>
            <a:r>
              <a:rPr lang="en-US" sz="2400" dirty="0" err="1" smtClean="0"/>
              <a:t>Diterapkan</a:t>
            </a:r>
            <a:r>
              <a:rPr lang="en-US" sz="2400" dirty="0" smtClean="0"/>
              <a:t> </a:t>
            </a:r>
            <a:r>
              <a:rPr lang="en-US" sz="2400" dirty="0" err="1" smtClean="0"/>
              <a:t>untuk</a:t>
            </a:r>
            <a:r>
              <a:rPr lang="en-US" sz="2400" dirty="0" smtClean="0"/>
              <a:t> </a:t>
            </a:r>
            <a:r>
              <a:rPr lang="en-US" sz="2400" dirty="0" err="1" smtClean="0"/>
              <a:t>entitas</a:t>
            </a:r>
            <a:r>
              <a:rPr lang="en-US" sz="2400" dirty="0" smtClean="0"/>
              <a:t> </a:t>
            </a:r>
            <a:r>
              <a:rPr lang="id-ID" sz="2400" dirty="0" smtClean="0"/>
              <a:t>pemerintah </a:t>
            </a:r>
            <a:r>
              <a:rPr lang="en-US" sz="2400" dirty="0" err="1" smtClean="0"/>
              <a:t>dalam</a:t>
            </a:r>
            <a:r>
              <a:rPr lang="en-US" sz="2400" dirty="0" smtClean="0"/>
              <a:t> </a:t>
            </a:r>
            <a:r>
              <a:rPr lang="en-US" sz="2400" dirty="0" err="1" smtClean="0"/>
              <a:t>menyusun</a:t>
            </a:r>
            <a:r>
              <a:rPr lang="en-US" sz="2400" dirty="0" smtClean="0"/>
              <a:t> LKPP </a:t>
            </a:r>
            <a:r>
              <a:rPr lang="en-US" sz="2400" dirty="0" err="1" smtClean="0"/>
              <a:t>dan</a:t>
            </a:r>
            <a:r>
              <a:rPr lang="en-US" sz="2400" dirty="0" smtClean="0"/>
              <a:t> LKPD: </a:t>
            </a:r>
          </a:p>
          <a:p>
            <a:pPr lvl="1"/>
            <a:r>
              <a:rPr lang="en-US" sz="2000" dirty="0" err="1" smtClean="0"/>
              <a:t>instansi</a:t>
            </a:r>
            <a:r>
              <a:rPr lang="en-US" sz="2000" dirty="0" smtClean="0"/>
              <a:t> </a:t>
            </a:r>
            <a:r>
              <a:rPr lang="en-US" sz="2000" dirty="0" err="1" smtClean="0"/>
              <a:t>pemerintah</a:t>
            </a:r>
            <a:r>
              <a:rPr lang="en-US" sz="2000" dirty="0" smtClean="0"/>
              <a:t> </a:t>
            </a:r>
            <a:r>
              <a:rPr lang="en-US" sz="2000" dirty="0" err="1" smtClean="0"/>
              <a:t>pusat</a:t>
            </a:r>
            <a:endParaRPr lang="en-US" sz="2000" dirty="0" smtClean="0"/>
          </a:p>
          <a:p>
            <a:pPr lvl="1"/>
            <a:r>
              <a:rPr lang="en-US" sz="2000" dirty="0" err="1" smtClean="0"/>
              <a:t>Instansi</a:t>
            </a:r>
            <a:r>
              <a:rPr lang="en-US" sz="2000" dirty="0" smtClean="0"/>
              <a:t> </a:t>
            </a:r>
            <a:r>
              <a:rPr lang="en-US" sz="2000" dirty="0" err="1" smtClean="0"/>
              <a:t>pemerintah</a:t>
            </a:r>
            <a:r>
              <a:rPr lang="en-US" sz="2000" dirty="0" smtClean="0"/>
              <a:t> </a:t>
            </a:r>
            <a:r>
              <a:rPr lang="en-US" sz="2000" dirty="0" err="1" smtClean="0"/>
              <a:t>daerah</a:t>
            </a:r>
            <a:endParaRPr lang="en-US" sz="2000" dirty="0" smtClean="0"/>
          </a:p>
          <a:p>
            <a:pPr lvl="1"/>
            <a:r>
              <a:rPr lang="en-US" sz="2000" dirty="0" smtClean="0"/>
              <a:t>BLU</a:t>
            </a:r>
            <a:r>
              <a:rPr lang="id-ID" sz="2000" dirty="0" smtClean="0"/>
              <a:t> (digabung)</a:t>
            </a:r>
            <a:r>
              <a:rPr lang="en-US" sz="2000" dirty="0" smtClean="0"/>
              <a:t>, B</a:t>
            </a:r>
            <a:r>
              <a:rPr lang="id-ID" sz="2000" dirty="0" smtClean="0"/>
              <a:t>U</a:t>
            </a:r>
            <a:r>
              <a:rPr lang="en-US" sz="2000" dirty="0" smtClean="0"/>
              <a:t>MN </a:t>
            </a:r>
            <a:r>
              <a:rPr lang="id-ID" sz="2000" dirty="0" smtClean="0"/>
              <a:t>(sbg investasi) </a:t>
            </a:r>
            <a:r>
              <a:rPr lang="en-US" sz="2000" dirty="0" smtClean="0">
                <a:sym typeface="Wingdings" pitchFamily="2" charset="2"/>
              </a:rPr>
              <a:t> </a:t>
            </a:r>
            <a:r>
              <a:rPr lang="en-US" sz="2000" dirty="0" smtClean="0"/>
              <a:t>PSAK</a:t>
            </a:r>
            <a:endParaRPr lang="id-ID" sz="2000" dirty="0" smtClean="0"/>
          </a:p>
          <a:p>
            <a:r>
              <a:rPr lang="id-ID" sz="2400" dirty="0" smtClean="0"/>
              <a:t>Entitas sektor publik selain pemerintah menggunakan PSAK 45</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C8917DDB-6779-4320-89F1-0A441ABEDE43}"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SAK ETAP</a:t>
            </a:r>
            <a:endParaRPr lang="en-US" dirty="0"/>
          </a:p>
        </p:txBody>
      </p:sp>
      <p:sp>
        <p:nvSpPr>
          <p:cNvPr id="3" name="Content Placeholder 2"/>
          <p:cNvSpPr>
            <a:spLocks noGrp="1"/>
          </p:cNvSpPr>
          <p:nvPr>
            <p:ph idx="1"/>
          </p:nvPr>
        </p:nvSpPr>
        <p:spPr>
          <a:xfrm>
            <a:off x="481042" y="1500174"/>
            <a:ext cx="8305800" cy="4953000"/>
          </a:xfrm>
        </p:spPr>
        <p:txBody>
          <a:bodyPr>
            <a:noAutofit/>
          </a:bodyPr>
          <a:lstStyle/>
          <a:p>
            <a:r>
              <a:rPr lang="en-US" sz="2400" dirty="0" smtClean="0"/>
              <a:t>SAK ETAP:  </a:t>
            </a:r>
            <a:r>
              <a:rPr lang="en-US" sz="2400" dirty="0" err="1" smtClean="0"/>
              <a:t>Standar</a:t>
            </a:r>
            <a:r>
              <a:rPr lang="en-US" sz="2400" dirty="0" smtClean="0"/>
              <a:t> </a:t>
            </a:r>
            <a:r>
              <a:rPr lang="en-US" sz="2400" dirty="0" err="1" smtClean="0"/>
              <a:t>akuntansi</a:t>
            </a:r>
            <a:r>
              <a:rPr lang="en-US" sz="2400" dirty="0" smtClean="0"/>
              <a:t> </a:t>
            </a:r>
            <a:r>
              <a:rPr lang="en-US" sz="2400" dirty="0" err="1" smtClean="0"/>
              <a:t>keuangan</a:t>
            </a:r>
            <a:r>
              <a:rPr lang="en-US" sz="2400" dirty="0" smtClean="0"/>
              <a:t> </a:t>
            </a:r>
            <a:r>
              <a:rPr lang="en-US" sz="2400" dirty="0" err="1" smtClean="0"/>
              <a:t>untuk</a:t>
            </a:r>
            <a:r>
              <a:rPr lang="en-US" sz="2400" dirty="0" smtClean="0"/>
              <a:t> </a:t>
            </a:r>
            <a:r>
              <a:rPr lang="en-US" sz="2400" dirty="0" err="1" smtClean="0"/>
              <a:t>entitas</a:t>
            </a:r>
            <a:r>
              <a:rPr lang="en-US" sz="2400" dirty="0" smtClean="0"/>
              <a:t> </a:t>
            </a:r>
            <a:r>
              <a:rPr lang="en-US" sz="2400" dirty="0" err="1" smtClean="0"/>
              <a:t>tanpa</a:t>
            </a:r>
            <a:r>
              <a:rPr lang="en-US" sz="2400" dirty="0" smtClean="0"/>
              <a:t> </a:t>
            </a:r>
            <a:r>
              <a:rPr lang="en-US" sz="2400" dirty="0" err="1" smtClean="0"/>
              <a:t>akuntabilitas</a:t>
            </a:r>
            <a:r>
              <a:rPr lang="en-US" sz="2400" dirty="0" smtClean="0"/>
              <a:t> </a:t>
            </a:r>
            <a:r>
              <a:rPr lang="en-US" sz="2400" dirty="0" err="1" smtClean="0"/>
              <a:t>publik</a:t>
            </a:r>
            <a:r>
              <a:rPr lang="en-US" sz="2400" dirty="0" smtClean="0"/>
              <a:t> </a:t>
            </a:r>
          </a:p>
          <a:p>
            <a:r>
              <a:rPr lang="en-US" sz="2400" dirty="0" smtClean="0"/>
              <a:t>ETAP </a:t>
            </a:r>
            <a:r>
              <a:rPr lang="en-US" sz="2400" dirty="0" err="1" smtClean="0"/>
              <a:t>adalah</a:t>
            </a:r>
            <a:r>
              <a:rPr lang="en-US" sz="2400" dirty="0" smtClean="0"/>
              <a:t> </a:t>
            </a:r>
            <a:r>
              <a:rPr lang="en-US" sz="2400" dirty="0" err="1" smtClean="0"/>
              <a:t>entitas</a:t>
            </a:r>
            <a:r>
              <a:rPr lang="en-US" sz="2400" dirty="0" smtClean="0"/>
              <a:t> yang:</a:t>
            </a:r>
          </a:p>
          <a:p>
            <a:pPr lvl="1"/>
            <a:r>
              <a:rPr lang="en-US" sz="2000" dirty="0" err="1" smtClean="0"/>
              <a:t>Tidak</a:t>
            </a:r>
            <a:r>
              <a:rPr lang="en-US" sz="2000" dirty="0" smtClean="0"/>
              <a:t> </a:t>
            </a:r>
            <a:r>
              <a:rPr lang="en-US" sz="2000" dirty="0" err="1" smtClean="0"/>
              <a:t>memiliki</a:t>
            </a:r>
            <a:r>
              <a:rPr lang="en-US" sz="2000" dirty="0" smtClean="0"/>
              <a:t> </a:t>
            </a:r>
            <a:r>
              <a:rPr lang="en-US" sz="2000" dirty="0" err="1" smtClean="0"/>
              <a:t>akuntabilitas</a:t>
            </a:r>
            <a:r>
              <a:rPr lang="en-US" sz="2000" dirty="0" smtClean="0"/>
              <a:t> </a:t>
            </a:r>
            <a:r>
              <a:rPr lang="en-US" sz="2000" dirty="0" err="1" smtClean="0"/>
              <a:t>publik</a:t>
            </a:r>
            <a:r>
              <a:rPr lang="en-US" sz="2000" dirty="0" smtClean="0"/>
              <a:t> </a:t>
            </a:r>
            <a:r>
              <a:rPr lang="en-US" sz="2000" dirty="0" err="1" smtClean="0"/>
              <a:t>signifikan</a:t>
            </a:r>
            <a:r>
              <a:rPr lang="en-US" sz="2000" dirty="0" smtClean="0"/>
              <a:t>; </a:t>
            </a:r>
            <a:r>
              <a:rPr lang="en-US" sz="2000" dirty="0" err="1" smtClean="0"/>
              <a:t>dan</a:t>
            </a:r>
            <a:endParaRPr lang="en-US" sz="2000" dirty="0" smtClean="0"/>
          </a:p>
          <a:p>
            <a:pPr lvl="1"/>
            <a:r>
              <a:rPr lang="en-US" sz="2000" dirty="0" err="1" smtClean="0"/>
              <a:t>Menerbitkan</a:t>
            </a:r>
            <a:r>
              <a:rPr lang="en-US" sz="2000" dirty="0" smtClean="0"/>
              <a:t> </a:t>
            </a:r>
            <a:r>
              <a:rPr lang="en-US" sz="2000" dirty="0" err="1" smtClean="0"/>
              <a:t>laporan</a:t>
            </a:r>
            <a:r>
              <a:rPr lang="en-US" sz="2000" dirty="0" smtClean="0"/>
              <a:t> </a:t>
            </a:r>
            <a:r>
              <a:rPr lang="en-US" sz="2000" dirty="0" err="1" smtClean="0"/>
              <a:t>keuangan</a:t>
            </a:r>
            <a:r>
              <a:rPr lang="en-US" sz="2000" dirty="0" smtClean="0"/>
              <a:t> </a:t>
            </a:r>
            <a:r>
              <a:rPr lang="en-US" sz="2000" dirty="0" err="1" smtClean="0"/>
              <a:t>untuk</a:t>
            </a:r>
            <a:r>
              <a:rPr lang="en-US" sz="2000" dirty="0" smtClean="0"/>
              <a:t> </a:t>
            </a:r>
            <a:r>
              <a:rPr lang="en-US" sz="2000" dirty="0" err="1" smtClean="0"/>
              <a:t>tujuan</a:t>
            </a:r>
            <a:r>
              <a:rPr lang="en-US" sz="2000" dirty="0" smtClean="0"/>
              <a:t> </a:t>
            </a:r>
            <a:r>
              <a:rPr lang="en-US" sz="2000" dirty="0" err="1" smtClean="0"/>
              <a:t>umum</a:t>
            </a:r>
            <a:r>
              <a:rPr lang="en-US" sz="2000" dirty="0" smtClean="0"/>
              <a:t> (general purpose financial statement) </a:t>
            </a:r>
            <a:r>
              <a:rPr lang="en-US" sz="2000" dirty="0" err="1" smtClean="0"/>
              <a:t>bagi</a:t>
            </a:r>
            <a:r>
              <a:rPr lang="en-US" sz="2000" dirty="0" smtClean="0"/>
              <a:t> </a:t>
            </a:r>
            <a:r>
              <a:rPr lang="en-US" sz="2000" dirty="0" err="1" smtClean="0"/>
              <a:t>pengguna</a:t>
            </a:r>
            <a:r>
              <a:rPr lang="en-US" sz="2000" dirty="0" smtClean="0"/>
              <a:t> </a:t>
            </a:r>
            <a:r>
              <a:rPr lang="en-US" sz="2000" dirty="0" err="1" smtClean="0"/>
              <a:t>eksternal</a:t>
            </a:r>
            <a:r>
              <a:rPr lang="en-US" sz="2000" dirty="0" smtClean="0"/>
              <a:t>. </a:t>
            </a:r>
          </a:p>
          <a:p>
            <a:r>
              <a:rPr lang="en-US" sz="2000" dirty="0" err="1" smtClean="0"/>
              <a:t>Menggunakan</a:t>
            </a:r>
            <a:r>
              <a:rPr lang="en-US" sz="2000" dirty="0" smtClean="0"/>
              <a:t> </a:t>
            </a:r>
            <a:r>
              <a:rPr lang="en-US" sz="2000" dirty="0" err="1" smtClean="0"/>
              <a:t>acuan</a:t>
            </a:r>
            <a:r>
              <a:rPr lang="en-US" sz="2000" dirty="0" smtClean="0"/>
              <a:t> IFRS </a:t>
            </a:r>
            <a:r>
              <a:rPr lang="en-US" sz="2000" dirty="0" err="1" smtClean="0"/>
              <a:t>untuk</a:t>
            </a:r>
            <a:r>
              <a:rPr lang="en-US" sz="2000" dirty="0" smtClean="0"/>
              <a:t> Small Medium Enterprises.</a:t>
            </a:r>
          </a:p>
          <a:p>
            <a:r>
              <a:rPr lang="en-US" sz="2000" dirty="0" err="1" smtClean="0"/>
              <a:t>Lebih</a:t>
            </a:r>
            <a:r>
              <a:rPr lang="en-US" sz="2000" dirty="0" smtClean="0"/>
              <a:t> </a:t>
            </a:r>
            <a:r>
              <a:rPr lang="en-US" sz="2000" dirty="0" err="1" smtClean="0"/>
              <a:t>sederhana</a:t>
            </a:r>
            <a:r>
              <a:rPr lang="en-US" sz="2000" dirty="0" smtClean="0"/>
              <a:t> </a:t>
            </a:r>
            <a:r>
              <a:rPr lang="en-US" sz="2000" dirty="0" err="1" smtClean="0"/>
              <a:t>antara</a:t>
            </a:r>
            <a:r>
              <a:rPr lang="en-US" sz="2000" dirty="0" smtClean="0"/>
              <a:t> lain:</a:t>
            </a:r>
          </a:p>
          <a:p>
            <a:pPr lvl="1"/>
            <a:r>
              <a:rPr lang="en-US" sz="1800" dirty="0" err="1" smtClean="0"/>
              <a:t>Aset</a:t>
            </a:r>
            <a:r>
              <a:rPr lang="en-US" sz="1800" dirty="0" smtClean="0"/>
              <a:t> </a:t>
            </a:r>
            <a:r>
              <a:rPr lang="en-US" sz="1800" dirty="0" err="1" smtClean="0"/>
              <a:t>tetap</a:t>
            </a:r>
            <a:r>
              <a:rPr lang="en-US" sz="1800" dirty="0" smtClean="0"/>
              <a:t>, </a:t>
            </a:r>
            <a:r>
              <a:rPr lang="en-US" sz="1800" dirty="0" err="1" smtClean="0"/>
              <a:t>tidak</a:t>
            </a:r>
            <a:r>
              <a:rPr lang="en-US" sz="1800" dirty="0" smtClean="0"/>
              <a:t> </a:t>
            </a:r>
            <a:r>
              <a:rPr lang="en-US" sz="1800" dirty="0" err="1" smtClean="0"/>
              <a:t>berwujud</a:t>
            </a:r>
            <a:r>
              <a:rPr lang="en-US" sz="1800" dirty="0" smtClean="0"/>
              <a:t> </a:t>
            </a:r>
            <a:r>
              <a:rPr lang="en-US" sz="1800" dirty="0" err="1" smtClean="0"/>
              <a:t>menggunakan</a:t>
            </a:r>
            <a:r>
              <a:rPr lang="en-US" sz="1800" dirty="0" smtClean="0"/>
              <a:t> </a:t>
            </a:r>
            <a:r>
              <a:rPr lang="en-US" sz="1800" dirty="0" err="1" smtClean="0"/>
              <a:t>harga</a:t>
            </a:r>
            <a:r>
              <a:rPr lang="en-US" sz="1800" dirty="0" smtClean="0"/>
              <a:t> </a:t>
            </a:r>
            <a:r>
              <a:rPr lang="en-US" sz="1800" dirty="0" err="1" smtClean="0"/>
              <a:t>perolehan</a:t>
            </a:r>
            <a:endParaRPr lang="en-US" sz="1800" dirty="0" smtClean="0"/>
          </a:p>
          <a:p>
            <a:pPr lvl="1"/>
            <a:r>
              <a:rPr lang="en-US" sz="1800" dirty="0" err="1" smtClean="0"/>
              <a:t>Entitas</a:t>
            </a:r>
            <a:r>
              <a:rPr lang="en-US" sz="1800" dirty="0" smtClean="0"/>
              <a:t> </a:t>
            </a:r>
            <a:r>
              <a:rPr lang="en-US" sz="1800" dirty="0" err="1" smtClean="0"/>
              <a:t>anak</a:t>
            </a:r>
            <a:r>
              <a:rPr lang="en-US" sz="1800" dirty="0" smtClean="0"/>
              <a:t> </a:t>
            </a:r>
            <a:r>
              <a:rPr lang="en-US" sz="1800" dirty="0" err="1" smtClean="0"/>
              <a:t>tidak</a:t>
            </a:r>
            <a:r>
              <a:rPr lang="en-US" sz="1800" dirty="0" smtClean="0"/>
              <a:t> </a:t>
            </a:r>
            <a:r>
              <a:rPr lang="en-US" sz="1800" dirty="0" err="1" smtClean="0"/>
              <a:t>dikonsolidasi</a:t>
            </a:r>
            <a:r>
              <a:rPr lang="en-US" sz="1800" dirty="0" smtClean="0"/>
              <a:t> </a:t>
            </a:r>
            <a:r>
              <a:rPr lang="en-US" sz="1800" dirty="0" err="1" smtClean="0"/>
              <a:t>tetapi</a:t>
            </a:r>
            <a:r>
              <a:rPr lang="en-US" sz="1800" dirty="0" smtClean="0"/>
              <a:t> </a:t>
            </a:r>
            <a:r>
              <a:rPr lang="en-US" sz="1800" dirty="0" err="1" smtClean="0"/>
              <a:t>sebagai</a:t>
            </a:r>
            <a:r>
              <a:rPr lang="en-US" sz="1800" dirty="0" smtClean="0"/>
              <a:t> </a:t>
            </a:r>
            <a:r>
              <a:rPr lang="en-US" sz="1800" dirty="0" err="1" smtClean="0"/>
              <a:t>investasi</a:t>
            </a:r>
            <a:r>
              <a:rPr lang="en-US" sz="1800" dirty="0" smtClean="0"/>
              <a:t> </a:t>
            </a:r>
            <a:r>
              <a:rPr lang="en-US" sz="1800" dirty="0" err="1" smtClean="0"/>
              <a:t>dengan</a:t>
            </a:r>
            <a:r>
              <a:rPr lang="en-US" sz="1800" dirty="0" smtClean="0"/>
              <a:t> </a:t>
            </a:r>
            <a:r>
              <a:rPr lang="en-US" sz="1800" dirty="0" err="1" smtClean="0"/>
              <a:t>metode</a:t>
            </a:r>
            <a:r>
              <a:rPr lang="en-US" sz="1800" dirty="0" smtClean="0"/>
              <a:t> </a:t>
            </a:r>
            <a:r>
              <a:rPr lang="en-US" sz="1800" dirty="0" err="1" smtClean="0"/>
              <a:t>ekuitas</a:t>
            </a:r>
            <a:r>
              <a:rPr lang="en-US" sz="1800" dirty="0" smtClean="0"/>
              <a:t>.</a:t>
            </a:r>
          </a:p>
          <a:p>
            <a:pPr lvl="1"/>
            <a:r>
              <a:rPr lang="en-US" sz="1800" dirty="0" err="1" smtClean="0">
                <a:solidFill>
                  <a:srgbClr val="FF0000"/>
                </a:solidFill>
              </a:rPr>
              <a:t>Mengacu</a:t>
            </a:r>
            <a:r>
              <a:rPr lang="en-US" sz="1800" dirty="0" smtClean="0">
                <a:solidFill>
                  <a:srgbClr val="FF0000"/>
                </a:solidFill>
              </a:rPr>
              <a:t> </a:t>
            </a:r>
            <a:r>
              <a:rPr lang="en-US" sz="1800" dirty="0" err="1" smtClean="0">
                <a:solidFill>
                  <a:srgbClr val="FF0000"/>
                </a:solidFill>
              </a:rPr>
              <a:t>pada</a:t>
            </a:r>
            <a:r>
              <a:rPr lang="en-US" sz="1800" dirty="0" smtClean="0">
                <a:solidFill>
                  <a:srgbClr val="FF0000"/>
                </a:solidFill>
              </a:rPr>
              <a:t> </a:t>
            </a:r>
            <a:r>
              <a:rPr lang="en-US" sz="1800" dirty="0" err="1" smtClean="0">
                <a:solidFill>
                  <a:srgbClr val="FF0000"/>
                </a:solidFill>
              </a:rPr>
              <a:t>praktik</a:t>
            </a:r>
            <a:r>
              <a:rPr lang="en-US" sz="1800" dirty="0" smtClean="0">
                <a:solidFill>
                  <a:srgbClr val="FF0000"/>
                </a:solidFill>
              </a:rPr>
              <a:t> </a:t>
            </a:r>
            <a:r>
              <a:rPr lang="en-US" sz="1800" dirty="0" err="1" smtClean="0">
                <a:solidFill>
                  <a:srgbClr val="FF0000"/>
                </a:solidFill>
              </a:rPr>
              <a:t>akuntansi</a:t>
            </a:r>
            <a:r>
              <a:rPr lang="en-US" sz="1800" dirty="0" smtClean="0">
                <a:solidFill>
                  <a:srgbClr val="FF0000"/>
                </a:solidFill>
              </a:rPr>
              <a:t> yang </a:t>
            </a:r>
            <a:r>
              <a:rPr lang="en-US" sz="1800" dirty="0" err="1" smtClean="0">
                <a:solidFill>
                  <a:srgbClr val="FF0000"/>
                </a:solidFill>
              </a:rPr>
              <a:t>saat</a:t>
            </a:r>
            <a:r>
              <a:rPr lang="en-US" sz="1800" dirty="0" smtClean="0">
                <a:solidFill>
                  <a:srgbClr val="FF0000"/>
                </a:solidFill>
              </a:rPr>
              <a:t> </a:t>
            </a:r>
            <a:r>
              <a:rPr lang="en-US" sz="1800" dirty="0" err="1" smtClean="0">
                <a:solidFill>
                  <a:srgbClr val="FF0000"/>
                </a:solidFill>
              </a:rPr>
              <a:t>ini</a:t>
            </a:r>
            <a:r>
              <a:rPr lang="en-US" sz="1800" dirty="0" smtClean="0">
                <a:solidFill>
                  <a:srgbClr val="FF0000"/>
                </a:solidFill>
              </a:rPr>
              <a:t> </a:t>
            </a:r>
            <a:r>
              <a:rPr lang="en-US" sz="1800" dirty="0" err="1" smtClean="0">
                <a:solidFill>
                  <a:srgbClr val="FF0000"/>
                </a:solidFill>
              </a:rPr>
              <a:t>digunakan</a:t>
            </a:r>
            <a:r>
              <a:rPr lang="en-US" sz="1800" dirty="0" smtClean="0">
                <a:solidFill>
                  <a:srgbClr val="FF0000"/>
                </a:solidFill>
              </a:rPr>
              <a:t>.</a:t>
            </a:r>
          </a:p>
          <a:p>
            <a:r>
              <a:rPr lang="en-US" sz="2200" dirty="0" err="1" smtClean="0">
                <a:solidFill>
                  <a:srgbClr val="FF0000"/>
                </a:solidFill>
              </a:rPr>
              <a:t>Tahun</a:t>
            </a:r>
            <a:r>
              <a:rPr lang="en-US" sz="2200" dirty="0" smtClean="0">
                <a:solidFill>
                  <a:srgbClr val="FF0000"/>
                </a:solidFill>
              </a:rPr>
              <a:t> 2011 </a:t>
            </a:r>
            <a:r>
              <a:rPr lang="en-US" sz="2200" dirty="0" err="1" smtClean="0">
                <a:solidFill>
                  <a:srgbClr val="FF0000"/>
                </a:solidFill>
              </a:rPr>
              <a:t>perusahaan</a:t>
            </a:r>
            <a:r>
              <a:rPr lang="en-US" sz="2200" dirty="0" smtClean="0">
                <a:solidFill>
                  <a:srgbClr val="FF0000"/>
                </a:solidFill>
              </a:rPr>
              <a:t> </a:t>
            </a:r>
            <a:r>
              <a:rPr lang="en-US" sz="2200" dirty="0" err="1" smtClean="0">
                <a:solidFill>
                  <a:srgbClr val="FF0000"/>
                </a:solidFill>
              </a:rPr>
              <a:t>harus</a:t>
            </a:r>
            <a:r>
              <a:rPr lang="en-US" sz="2200" dirty="0" smtClean="0">
                <a:solidFill>
                  <a:srgbClr val="FF0000"/>
                </a:solidFill>
              </a:rPr>
              <a:t> </a:t>
            </a:r>
            <a:r>
              <a:rPr lang="en-US" sz="2200" dirty="0" err="1" smtClean="0">
                <a:solidFill>
                  <a:srgbClr val="FF0000"/>
                </a:solidFill>
              </a:rPr>
              <a:t>memilih</a:t>
            </a:r>
            <a:r>
              <a:rPr lang="en-US" sz="2200" dirty="0" smtClean="0">
                <a:solidFill>
                  <a:srgbClr val="FF0000"/>
                </a:solidFill>
              </a:rPr>
              <a:t> </a:t>
            </a:r>
            <a:r>
              <a:rPr lang="en-US" sz="2200" dirty="0" err="1" smtClean="0">
                <a:solidFill>
                  <a:srgbClr val="FF0000"/>
                </a:solidFill>
              </a:rPr>
              <a:t>menjadi</a:t>
            </a:r>
            <a:r>
              <a:rPr lang="en-US" sz="2200" dirty="0" smtClean="0">
                <a:solidFill>
                  <a:srgbClr val="FF0000"/>
                </a:solidFill>
              </a:rPr>
              <a:t> </a:t>
            </a:r>
            <a:r>
              <a:rPr lang="en-US" sz="2200" dirty="0" err="1" smtClean="0">
                <a:solidFill>
                  <a:srgbClr val="FF0000"/>
                </a:solidFill>
              </a:rPr>
              <a:t>menggunakan</a:t>
            </a:r>
            <a:r>
              <a:rPr lang="en-US" sz="2200" dirty="0" smtClean="0">
                <a:solidFill>
                  <a:srgbClr val="FF0000"/>
                </a:solidFill>
              </a:rPr>
              <a:t> PSAK-IFRS </a:t>
            </a:r>
            <a:r>
              <a:rPr lang="en-US" sz="2200" dirty="0" err="1" smtClean="0">
                <a:solidFill>
                  <a:srgbClr val="FF0000"/>
                </a:solidFill>
              </a:rPr>
              <a:t>atau</a:t>
            </a:r>
            <a:r>
              <a:rPr lang="en-US" sz="2200" dirty="0" smtClean="0">
                <a:solidFill>
                  <a:srgbClr val="FF0000"/>
                </a:solidFill>
              </a:rPr>
              <a:t> PSAK-ETAP</a:t>
            </a:r>
            <a:endParaRPr lang="en-US" sz="2400" dirty="0"/>
          </a:p>
        </p:txBody>
      </p:sp>
      <p:sp>
        <p:nvSpPr>
          <p:cNvPr id="4" name="Slide Number Placeholder 3"/>
          <p:cNvSpPr>
            <a:spLocks noGrp="1"/>
          </p:cNvSpPr>
          <p:nvPr>
            <p:ph type="sldNum" sz="quarter" idx="12"/>
          </p:nvPr>
        </p:nvSpPr>
        <p:spPr/>
        <p:txBody>
          <a:bodyPr/>
          <a:lstStyle/>
          <a:p>
            <a:fld id="{C8917DDB-6779-4320-89F1-0A441ABEDE43}"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52728"/>
          </a:xfrm>
        </p:spPr>
        <p:txBody>
          <a:bodyPr>
            <a:normAutofit/>
          </a:bodyPr>
          <a:lstStyle/>
          <a:p>
            <a:r>
              <a:rPr lang="en-US" dirty="0" smtClean="0"/>
              <a:t>PSAK – IFRS BASED</a:t>
            </a:r>
            <a:endParaRPr lang="en-US" dirty="0"/>
          </a:p>
        </p:txBody>
      </p:sp>
      <p:sp>
        <p:nvSpPr>
          <p:cNvPr id="3" name="Content Placeholder 2"/>
          <p:cNvSpPr>
            <a:spLocks noGrp="1"/>
          </p:cNvSpPr>
          <p:nvPr>
            <p:ph idx="1"/>
          </p:nvPr>
        </p:nvSpPr>
        <p:spPr>
          <a:xfrm>
            <a:off x="552480" y="1571612"/>
            <a:ext cx="8305800" cy="4953000"/>
          </a:xfrm>
        </p:spPr>
        <p:txBody>
          <a:bodyPr>
            <a:normAutofit/>
          </a:bodyPr>
          <a:lstStyle/>
          <a:p>
            <a:r>
              <a:rPr lang="en-US" sz="2400" dirty="0" err="1" smtClean="0"/>
              <a:t>Wajib</a:t>
            </a:r>
            <a:r>
              <a:rPr lang="en-US" sz="2400" dirty="0" smtClean="0"/>
              <a:t> </a:t>
            </a:r>
            <a:r>
              <a:rPr lang="en-US" sz="2400" dirty="0" err="1" smtClean="0"/>
              <a:t>diterapkan</a:t>
            </a:r>
            <a:r>
              <a:rPr lang="en-US" sz="2400" dirty="0" smtClean="0"/>
              <a:t> </a:t>
            </a:r>
            <a:r>
              <a:rPr lang="en-US" sz="2400" dirty="0" err="1" smtClean="0"/>
              <a:t>untuk</a:t>
            </a:r>
            <a:r>
              <a:rPr lang="en-US" sz="2400" dirty="0" smtClean="0"/>
              <a:t> </a:t>
            </a:r>
            <a:r>
              <a:rPr lang="en-US" sz="2400" dirty="0" err="1" smtClean="0"/>
              <a:t>entitas</a:t>
            </a:r>
            <a:r>
              <a:rPr lang="en-US" sz="2400" dirty="0" smtClean="0"/>
              <a:t> </a:t>
            </a:r>
            <a:r>
              <a:rPr lang="en-US" sz="2400" dirty="0" err="1" smtClean="0"/>
              <a:t>dengan</a:t>
            </a:r>
            <a:r>
              <a:rPr lang="en-US" sz="2400" dirty="0" smtClean="0"/>
              <a:t> </a:t>
            </a:r>
            <a:r>
              <a:rPr lang="en-US" sz="2400" dirty="0" err="1" smtClean="0"/>
              <a:t>akuntabilitas</a:t>
            </a:r>
            <a:r>
              <a:rPr lang="en-US" sz="2400" dirty="0" smtClean="0"/>
              <a:t> </a:t>
            </a:r>
            <a:r>
              <a:rPr lang="en-US" sz="2400" dirty="0" err="1" smtClean="0"/>
              <a:t>publik</a:t>
            </a:r>
            <a:r>
              <a:rPr lang="en-US" sz="2400" dirty="0" smtClean="0"/>
              <a:t> </a:t>
            </a:r>
            <a:r>
              <a:rPr lang="en-US" sz="2400" dirty="0" err="1" smtClean="0"/>
              <a:t>seperti</a:t>
            </a:r>
            <a:r>
              <a:rPr lang="en-US" sz="2400" dirty="0" smtClean="0"/>
              <a:t>: </a:t>
            </a:r>
            <a:r>
              <a:rPr lang="en-US" sz="2400" dirty="0" err="1" smtClean="0"/>
              <a:t>Emiten</a:t>
            </a:r>
            <a:r>
              <a:rPr lang="en-US" sz="2400" dirty="0" smtClean="0"/>
              <a:t>, </a:t>
            </a:r>
            <a:r>
              <a:rPr lang="en-US" sz="2400" dirty="0" err="1" smtClean="0"/>
              <a:t>perusahaan</a:t>
            </a:r>
            <a:r>
              <a:rPr lang="en-US" sz="2400" dirty="0" smtClean="0"/>
              <a:t> </a:t>
            </a:r>
            <a:r>
              <a:rPr lang="en-US" sz="2400" dirty="0" err="1" smtClean="0"/>
              <a:t>publik</a:t>
            </a:r>
            <a:r>
              <a:rPr lang="en-US" sz="2400" dirty="0" smtClean="0"/>
              <a:t>, </a:t>
            </a:r>
            <a:r>
              <a:rPr lang="en-US" sz="2400" dirty="0" err="1" smtClean="0"/>
              <a:t>perbankan</a:t>
            </a:r>
            <a:r>
              <a:rPr lang="en-US" sz="2400" dirty="0" smtClean="0"/>
              <a:t>, </a:t>
            </a:r>
            <a:r>
              <a:rPr lang="en-US" sz="2400" dirty="0" err="1" smtClean="0"/>
              <a:t>asuransi</a:t>
            </a:r>
            <a:r>
              <a:rPr lang="en-US" sz="2400" dirty="0" smtClean="0"/>
              <a:t>, </a:t>
            </a:r>
            <a:r>
              <a:rPr lang="en-US" sz="2400" dirty="0" err="1" smtClean="0"/>
              <a:t>dan</a:t>
            </a:r>
            <a:r>
              <a:rPr lang="en-US" sz="2400" dirty="0" smtClean="0"/>
              <a:t> BUMN.</a:t>
            </a:r>
          </a:p>
          <a:p>
            <a:r>
              <a:rPr lang="en-US" sz="2400" dirty="0" err="1" smtClean="0"/>
              <a:t>Dapat</a:t>
            </a:r>
            <a:r>
              <a:rPr lang="en-US" sz="2400" dirty="0" smtClean="0"/>
              <a:t> </a:t>
            </a:r>
            <a:r>
              <a:rPr lang="en-US" sz="2400" dirty="0" err="1" smtClean="0"/>
              <a:t>diterapkan</a:t>
            </a:r>
            <a:r>
              <a:rPr lang="en-US" sz="2400" dirty="0" smtClean="0"/>
              <a:t> </a:t>
            </a:r>
            <a:r>
              <a:rPr lang="en-US" sz="2400" dirty="0" err="1" smtClean="0"/>
              <a:t>oleh</a:t>
            </a:r>
            <a:r>
              <a:rPr lang="en-US" sz="2400" dirty="0" smtClean="0"/>
              <a:t> </a:t>
            </a:r>
            <a:r>
              <a:rPr lang="en-US" sz="2400" dirty="0" err="1" smtClean="0"/>
              <a:t>entitas</a:t>
            </a:r>
            <a:r>
              <a:rPr lang="en-US" sz="2400" dirty="0" smtClean="0"/>
              <a:t> </a:t>
            </a:r>
            <a:r>
              <a:rPr lang="en-US" sz="2400" dirty="0" err="1" smtClean="0"/>
              <a:t>lainya</a:t>
            </a:r>
            <a:r>
              <a:rPr lang="en-US" sz="2400" dirty="0" smtClean="0"/>
              <a:t>.</a:t>
            </a:r>
          </a:p>
          <a:p>
            <a:r>
              <a:rPr lang="en-US" sz="2400" dirty="0" smtClean="0"/>
              <a:t>Basis </a:t>
            </a:r>
            <a:r>
              <a:rPr lang="en-US" sz="2400" dirty="0" err="1" smtClean="0"/>
              <a:t>transaksi</a:t>
            </a:r>
            <a:r>
              <a:rPr lang="en-US" sz="2400" dirty="0" smtClean="0"/>
              <a:t>, </a:t>
            </a:r>
            <a:r>
              <a:rPr lang="en-US" sz="2400" dirty="0" err="1" smtClean="0"/>
              <a:t>bukan</a:t>
            </a:r>
            <a:r>
              <a:rPr lang="en-US" sz="2400" dirty="0" smtClean="0"/>
              <a:t> basis </a:t>
            </a:r>
            <a:r>
              <a:rPr lang="en-US" sz="2400" dirty="0" err="1" smtClean="0"/>
              <a:t>industri</a:t>
            </a:r>
            <a:r>
              <a:rPr lang="en-US" sz="2400" dirty="0" smtClean="0"/>
              <a:t>.</a:t>
            </a:r>
          </a:p>
          <a:p>
            <a:r>
              <a:rPr lang="en-US" sz="2400" dirty="0" err="1" smtClean="0"/>
              <a:t>Tujuan</a:t>
            </a:r>
            <a:r>
              <a:rPr lang="en-US" sz="2400" dirty="0" smtClean="0"/>
              <a:t>: </a:t>
            </a:r>
            <a:r>
              <a:rPr lang="en-US" sz="2400" dirty="0" err="1" smtClean="0"/>
              <a:t>memberikan</a:t>
            </a:r>
            <a:r>
              <a:rPr lang="en-US" sz="2400" dirty="0" smtClean="0"/>
              <a:t> </a:t>
            </a:r>
            <a:r>
              <a:rPr lang="en-US" sz="2400" dirty="0" err="1" smtClean="0"/>
              <a:t>informasi</a:t>
            </a:r>
            <a:r>
              <a:rPr lang="en-US" sz="2400" dirty="0" smtClean="0"/>
              <a:t> yang </a:t>
            </a:r>
            <a:r>
              <a:rPr lang="en-US" sz="2400" dirty="0" err="1" smtClean="0"/>
              <a:t>relevan</a:t>
            </a:r>
            <a:r>
              <a:rPr lang="en-US" sz="2400" dirty="0" smtClean="0"/>
              <a:t> </a:t>
            </a:r>
            <a:r>
              <a:rPr lang="en-US" sz="2400" dirty="0" err="1" smtClean="0"/>
              <a:t>bagi</a:t>
            </a:r>
            <a:r>
              <a:rPr lang="en-US" sz="2400" dirty="0" smtClean="0"/>
              <a:t> user </a:t>
            </a:r>
            <a:r>
              <a:rPr lang="en-US" sz="2400" dirty="0" err="1" smtClean="0"/>
              <a:t>laporan</a:t>
            </a:r>
            <a:r>
              <a:rPr lang="en-US" sz="2400" dirty="0" smtClean="0"/>
              <a:t> </a:t>
            </a:r>
            <a:r>
              <a:rPr lang="en-US" sz="2400" dirty="0" err="1" smtClean="0"/>
              <a:t>keuangan</a:t>
            </a:r>
            <a:endParaRPr lang="en-US" sz="2400" dirty="0" smtClean="0"/>
          </a:p>
          <a:p>
            <a:r>
              <a:rPr lang="en-US" sz="2400" dirty="0" smtClean="0"/>
              <a:t>Indonesia </a:t>
            </a:r>
            <a:r>
              <a:rPr lang="id-ID" sz="2400" dirty="0" smtClean="0"/>
              <a:t>melakukan adopsi penuh </a:t>
            </a:r>
            <a:r>
              <a:rPr lang="en-US" sz="2400" dirty="0" smtClean="0"/>
              <a:t>1 </a:t>
            </a:r>
            <a:r>
              <a:rPr lang="en-US" sz="2400" dirty="0" err="1" smtClean="0"/>
              <a:t>Januari</a:t>
            </a:r>
            <a:r>
              <a:rPr lang="en-US" sz="2400" dirty="0" smtClean="0"/>
              <a:t> 2012</a:t>
            </a:r>
            <a:endParaRPr lang="en-US" sz="2400" dirty="0"/>
          </a:p>
        </p:txBody>
      </p:sp>
      <p:sp>
        <p:nvSpPr>
          <p:cNvPr id="4" name="Slide Number Placeholder 3"/>
          <p:cNvSpPr>
            <a:spLocks noGrp="1"/>
          </p:cNvSpPr>
          <p:nvPr>
            <p:ph type="sldNum" sz="quarter" idx="12"/>
          </p:nvPr>
        </p:nvSpPr>
        <p:spPr/>
        <p:txBody>
          <a:bodyPr/>
          <a:lstStyle/>
          <a:p>
            <a:fld id="{C8917DDB-6779-4320-89F1-0A441ABEDE43}"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381000" y="1500174"/>
            <a:ext cx="8548718" cy="4748226"/>
          </a:xfrm>
          <a:noFill/>
        </p:spPr>
        <p:txBody>
          <a:bodyPr lIns="90488" tIns="44450" rIns="90488" bIns="44450"/>
          <a:lstStyle/>
          <a:p>
            <a:pPr>
              <a:spcBef>
                <a:spcPts val="1200"/>
              </a:spcBef>
            </a:pPr>
            <a:r>
              <a:rPr lang="en-US" altLang="en-US" sz="2400" dirty="0" smtClean="0">
                <a:solidFill>
                  <a:srgbClr val="333399"/>
                </a:solidFill>
                <a:latin typeface="Trebuchet MS" pitchFamily="34" charset="0"/>
              </a:rPr>
              <a:t>P</a:t>
            </a:r>
            <a:r>
              <a:rPr lang="id-ID" altLang="en-US" sz="2400" dirty="0" smtClean="0">
                <a:solidFill>
                  <a:srgbClr val="333399"/>
                </a:solidFill>
                <a:latin typeface="Trebuchet MS" pitchFamily="34" charset="0"/>
              </a:rPr>
              <a:t>asca Konvergensi PSAK 2012 = IFRS (kecuali IFRS terbaru)</a:t>
            </a:r>
          </a:p>
          <a:p>
            <a:pPr>
              <a:spcBef>
                <a:spcPts val="1200"/>
              </a:spcBef>
            </a:pPr>
            <a:r>
              <a:rPr lang="id-ID" altLang="en-US" sz="2400" dirty="0" smtClean="0">
                <a:solidFill>
                  <a:srgbClr val="333399"/>
                </a:solidFill>
                <a:latin typeface="Trebuchet MS" pitchFamily="34" charset="0"/>
              </a:rPr>
              <a:t>Perbedaan IFRS dengan PSAK dijelaskan dalam Standar bagian depan.</a:t>
            </a:r>
          </a:p>
          <a:p>
            <a:pPr lvl="1">
              <a:spcBef>
                <a:spcPts val="1200"/>
              </a:spcBef>
            </a:pPr>
            <a:r>
              <a:rPr lang="id-ID" altLang="en-US" sz="2000" dirty="0" smtClean="0">
                <a:solidFill>
                  <a:srgbClr val="333399"/>
                </a:solidFill>
                <a:latin typeface="Trebuchet MS" pitchFamily="34" charset="0"/>
              </a:rPr>
              <a:t>Substansi / konseptual</a:t>
            </a:r>
          </a:p>
          <a:p>
            <a:pPr lvl="1">
              <a:spcBef>
                <a:spcPts val="1200"/>
              </a:spcBef>
            </a:pPr>
            <a:r>
              <a:rPr lang="id-ID" altLang="en-US" sz="2000" dirty="0" smtClean="0">
                <a:solidFill>
                  <a:srgbClr val="333399"/>
                </a:solidFill>
                <a:latin typeface="Trebuchet MS" pitchFamily="34" charset="0"/>
              </a:rPr>
              <a:t>Redaksional</a:t>
            </a:r>
          </a:p>
          <a:p>
            <a:pPr lvl="1">
              <a:spcBef>
                <a:spcPts val="1200"/>
              </a:spcBef>
            </a:pPr>
            <a:r>
              <a:rPr lang="id-ID" altLang="en-US" sz="2000" dirty="0" smtClean="0">
                <a:solidFill>
                  <a:srgbClr val="333399"/>
                </a:solidFill>
                <a:latin typeface="Trebuchet MS" pitchFamily="34" charset="0"/>
              </a:rPr>
              <a:t>Tanggal efektif</a:t>
            </a:r>
          </a:p>
          <a:p>
            <a:pPr>
              <a:spcBef>
                <a:spcPts val="1200"/>
              </a:spcBef>
            </a:pPr>
            <a:r>
              <a:rPr lang="id-ID" altLang="en-US" sz="2400" dirty="0" smtClean="0">
                <a:solidFill>
                  <a:srgbClr val="333399"/>
                </a:solidFill>
                <a:latin typeface="Trebuchet MS" pitchFamily="34" charset="0"/>
              </a:rPr>
              <a:t>Secara gradual, IFRS sudah diterapkan mengikuti pemberlakuan PSAK yang bersangkutan.</a:t>
            </a:r>
          </a:p>
          <a:p>
            <a:pPr>
              <a:spcBef>
                <a:spcPts val="1200"/>
              </a:spcBef>
            </a:pPr>
            <a:r>
              <a:rPr lang="id-ID" altLang="en-US" sz="2400" dirty="0" smtClean="0">
                <a:solidFill>
                  <a:srgbClr val="333399"/>
                </a:solidFill>
                <a:latin typeface="Trebuchet MS" pitchFamily="34" charset="0"/>
              </a:rPr>
              <a:t>Setelah konvergensi  IFRS </a:t>
            </a:r>
            <a:r>
              <a:rPr lang="id-ID" altLang="en-US" sz="2400" dirty="0" smtClean="0">
                <a:solidFill>
                  <a:srgbClr val="333399"/>
                </a:solidFill>
                <a:latin typeface="Trebuchet MS" pitchFamily="34" charset="0"/>
                <a:sym typeface="Wingdings" pitchFamily="2" charset="2"/>
              </a:rPr>
              <a:t> PSAK akan berkembang dinamis mengikuti IFRS</a:t>
            </a:r>
            <a:endParaRPr lang="id-ID" altLang="en-US" sz="2400" dirty="0" smtClean="0">
              <a:solidFill>
                <a:srgbClr val="333399"/>
              </a:solidFill>
              <a:latin typeface="Trebuchet MS" pitchFamily="34" charset="0"/>
            </a:endParaRPr>
          </a:p>
          <a:p>
            <a:pPr>
              <a:spcBef>
                <a:spcPts val="1200"/>
              </a:spcBef>
            </a:pPr>
            <a:endParaRPr lang="id-ID" altLang="en-US" sz="2000" dirty="0" smtClean="0">
              <a:solidFill>
                <a:srgbClr val="333399"/>
              </a:solidFill>
              <a:latin typeface="Trebuchet MS" pitchFamily="34" charset="0"/>
            </a:endParaRPr>
          </a:p>
        </p:txBody>
      </p:sp>
      <p:sp>
        <p:nvSpPr>
          <p:cNvPr id="130051" name="Rectangle 3"/>
          <p:cNvSpPr>
            <a:spLocks noGrp="1" noChangeArrowheads="1"/>
          </p:cNvSpPr>
          <p:nvPr>
            <p:ph type="title"/>
          </p:nvPr>
        </p:nvSpPr>
        <p:spPr>
          <a:xfrm>
            <a:off x="457200" y="228601"/>
            <a:ext cx="8229600" cy="685800"/>
          </a:xfrm>
          <a:noFill/>
          <a:ln cap="flat"/>
        </p:spPr>
        <p:txBody>
          <a:bodyPr>
            <a:normAutofit fontScale="90000"/>
          </a:bodyPr>
          <a:lstStyle/>
          <a:p>
            <a:pPr marL="109538" algn="ctr">
              <a:defRPr/>
            </a:pPr>
            <a:r>
              <a:rPr lang="id-ID" sz="4000" dirty="0" smtClean="0">
                <a:solidFill>
                  <a:srgbClr val="FF0000"/>
                </a:solidFill>
                <a:latin typeface="Calibri" pitchFamily="34" charset="0"/>
              </a:rPr>
              <a:t>IFRS - PSAK</a:t>
            </a:r>
            <a:endParaRPr lang="en-US" sz="4000" dirty="0" smtClean="0">
              <a:solidFill>
                <a:srgbClr val="FF0000"/>
              </a:solidFill>
              <a:latin typeface="Calibri" pitchFamily="34" charset="0"/>
            </a:endParaRPr>
          </a:p>
        </p:txBody>
      </p:sp>
      <p:sp>
        <p:nvSpPr>
          <p:cNvPr id="4" name="Slide Number Placeholder 3"/>
          <p:cNvSpPr>
            <a:spLocks noGrp="1"/>
          </p:cNvSpPr>
          <p:nvPr>
            <p:ph type="sldNum" sz="quarter" idx="12"/>
          </p:nvPr>
        </p:nvSpPr>
        <p:spPr/>
        <p:txBody>
          <a:bodyPr/>
          <a:lstStyle/>
          <a:p>
            <a:fld id="{C8917DDB-6779-4320-89F1-0A441ABEDE43}" type="slidenum">
              <a:rPr lang="en-US" smtClean="0"/>
              <a:pPr/>
              <a:t>45</a:t>
            </a:fld>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Mengapa IFRS</a:t>
            </a:r>
            <a:endParaRPr lang="en-SG" dirty="0">
              <a:solidFill>
                <a:srgbClr val="FF0000"/>
              </a:solidFill>
            </a:endParaRPr>
          </a:p>
        </p:txBody>
      </p:sp>
      <p:sp>
        <p:nvSpPr>
          <p:cNvPr id="3" name="Content Placeholder 2"/>
          <p:cNvSpPr>
            <a:spLocks noGrp="1"/>
          </p:cNvSpPr>
          <p:nvPr>
            <p:ph idx="1"/>
          </p:nvPr>
        </p:nvSpPr>
        <p:spPr>
          <a:xfrm>
            <a:off x="457200" y="1714487"/>
            <a:ext cx="8229600" cy="4686313"/>
          </a:xfrm>
        </p:spPr>
        <p:txBody>
          <a:bodyPr>
            <a:normAutofit/>
          </a:bodyPr>
          <a:lstStyle/>
          <a:p>
            <a:pPr algn="just"/>
            <a:r>
              <a:rPr lang="id-ID" sz="2000" dirty="0" smtClean="0">
                <a:latin typeface="Calibri" pitchFamily="34" charset="0"/>
                <a:ea typeface="SimHei" pitchFamily="49" charset="-122"/>
                <a:cs typeface="Times New Roman" pitchFamily="18" charset="0"/>
              </a:rPr>
              <a:t>Indonesia bagian dari IFAC, yang harus tunduk pada SMO (</a:t>
            </a:r>
            <a:r>
              <a:rPr lang="id-ID" sz="2000" i="1" dirty="0" smtClean="0">
                <a:latin typeface="Calibri" pitchFamily="34" charset="0"/>
                <a:ea typeface="SimHei" pitchFamily="49" charset="-122"/>
                <a:cs typeface="Times New Roman" pitchFamily="18" charset="0"/>
              </a:rPr>
              <a:t>Statement Membership Obligation</a:t>
            </a:r>
            <a:r>
              <a:rPr lang="id-ID" sz="2000" dirty="0" smtClean="0">
                <a:latin typeface="Calibri" pitchFamily="34" charset="0"/>
                <a:ea typeface="SimHei" pitchFamily="49" charset="-122"/>
                <a:cs typeface="Times New Roman" pitchFamily="18" charset="0"/>
              </a:rPr>
              <a:t>), salah satunya menggunakan IFRS sebagai </a:t>
            </a:r>
            <a:r>
              <a:rPr lang="id-ID" sz="2000" i="1" dirty="0" smtClean="0">
                <a:latin typeface="Calibri" pitchFamily="34" charset="0"/>
                <a:ea typeface="SimHei" pitchFamily="49" charset="-122"/>
                <a:cs typeface="Times New Roman" pitchFamily="18" charset="0"/>
              </a:rPr>
              <a:t>accounting standard</a:t>
            </a:r>
            <a:r>
              <a:rPr lang="id-ID" sz="2000" dirty="0" smtClean="0">
                <a:latin typeface="Calibri" pitchFamily="34" charset="0"/>
                <a:ea typeface="SimHei" pitchFamily="49" charset="-122"/>
                <a:cs typeface="Times New Roman" pitchFamily="18" charset="0"/>
              </a:rPr>
              <a:t>.</a:t>
            </a:r>
          </a:p>
          <a:p>
            <a:pPr algn="just"/>
            <a:r>
              <a:rPr lang="en-US" sz="2000" dirty="0" err="1" smtClean="0">
                <a:latin typeface="Calibri" pitchFamily="34" charset="0"/>
                <a:ea typeface="SimHei" pitchFamily="49" charset="-122"/>
                <a:cs typeface="Times New Roman" pitchFamily="18" charset="0"/>
              </a:rPr>
              <a:t>Konvergensi</a:t>
            </a:r>
            <a:r>
              <a:rPr lang="en-US" sz="2000" dirty="0" smtClean="0">
                <a:latin typeface="Calibri" pitchFamily="34" charset="0"/>
                <a:ea typeface="SimHei" pitchFamily="49" charset="-122"/>
                <a:cs typeface="Times New Roman" pitchFamily="18" charset="0"/>
              </a:rPr>
              <a:t> IFRS </a:t>
            </a:r>
            <a:r>
              <a:rPr lang="en-US" sz="2000" dirty="0" err="1" smtClean="0">
                <a:latin typeface="Calibri" pitchFamily="34" charset="0"/>
                <a:ea typeface="SimHei" pitchFamily="49" charset="-122"/>
                <a:cs typeface="Times New Roman" pitchFamily="18" charset="0"/>
              </a:rPr>
              <a:t>adalah</a:t>
            </a:r>
            <a:r>
              <a:rPr lang="en-US" sz="2000" dirty="0" smtClean="0">
                <a:latin typeface="Calibri" pitchFamily="34" charset="0"/>
                <a:ea typeface="SimHei" pitchFamily="49" charset="-122"/>
                <a:cs typeface="Times New Roman" pitchFamily="18" charset="0"/>
              </a:rPr>
              <a:t> </a:t>
            </a:r>
            <a:r>
              <a:rPr lang="en-US" sz="2000" dirty="0" err="1" smtClean="0">
                <a:latin typeface="Calibri" pitchFamily="34" charset="0"/>
                <a:ea typeface="SimHei" pitchFamily="49" charset="-122"/>
                <a:cs typeface="Times New Roman" pitchFamily="18" charset="0"/>
              </a:rPr>
              <a:t>salah</a:t>
            </a:r>
            <a:r>
              <a:rPr lang="en-US" sz="2000" dirty="0" smtClean="0">
                <a:latin typeface="Calibri" pitchFamily="34" charset="0"/>
                <a:ea typeface="SimHei" pitchFamily="49" charset="-122"/>
                <a:cs typeface="Times New Roman" pitchFamily="18" charset="0"/>
              </a:rPr>
              <a:t> </a:t>
            </a:r>
            <a:r>
              <a:rPr lang="en-US" sz="2000" dirty="0" err="1" smtClean="0">
                <a:latin typeface="Calibri" pitchFamily="34" charset="0"/>
                <a:ea typeface="SimHei" pitchFamily="49" charset="-122"/>
                <a:cs typeface="Times New Roman" pitchFamily="18" charset="0"/>
              </a:rPr>
              <a:t>satu</a:t>
            </a:r>
            <a:r>
              <a:rPr lang="en-US" sz="2000" dirty="0" smtClean="0">
                <a:latin typeface="Calibri" pitchFamily="34" charset="0"/>
                <a:ea typeface="SimHei" pitchFamily="49" charset="-122"/>
                <a:cs typeface="Times New Roman" pitchFamily="18" charset="0"/>
              </a:rPr>
              <a:t> </a:t>
            </a:r>
            <a:r>
              <a:rPr lang="en-US" sz="2000" dirty="0" err="1" smtClean="0">
                <a:latin typeface="Calibri" pitchFamily="34" charset="0"/>
                <a:ea typeface="SimHei" pitchFamily="49" charset="-122"/>
                <a:cs typeface="Times New Roman" pitchFamily="18" charset="0"/>
              </a:rPr>
              <a:t>kesepakatan</a:t>
            </a:r>
            <a:r>
              <a:rPr lang="en-US" sz="2000" dirty="0" smtClean="0">
                <a:latin typeface="Calibri" pitchFamily="34" charset="0"/>
                <a:ea typeface="SimHei" pitchFamily="49" charset="-122"/>
                <a:cs typeface="Times New Roman" pitchFamily="18" charset="0"/>
              </a:rPr>
              <a:t> </a:t>
            </a:r>
            <a:r>
              <a:rPr lang="en-US" sz="2000" dirty="0" err="1" smtClean="0">
                <a:latin typeface="Calibri" pitchFamily="34" charset="0"/>
                <a:ea typeface="SimHei" pitchFamily="49" charset="-122"/>
                <a:cs typeface="Times New Roman" pitchFamily="18" charset="0"/>
              </a:rPr>
              <a:t>pemerintah</a:t>
            </a:r>
            <a:r>
              <a:rPr lang="en-US" sz="2000" dirty="0" smtClean="0">
                <a:latin typeface="Calibri" pitchFamily="34" charset="0"/>
                <a:ea typeface="SimHei" pitchFamily="49" charset="-122"/>
                <a:cs typeface="Times New Roman" pitchFamily="18" charset="0"/>
              </a:rPr>
              <a:t> Indonesia </a:t>
            </a:r>
            <a:r>
              <a:rPr lang="en-US" sz="2000" dirty="0" err="1" smtClean="0">
                <a:latin typeface="Calibri" pitchFamily="34" charset="0"/>
                <a:ea typeface="SimHei" pitchFamily="49" charset="-122"/>
                <a:cs typeface="Times New Roman" pitchFamily="18" charset="0"/>
              </a:rPr>
              <a:t>sebagai</a:t>
            </a:r>
            <a:r>
              <a:rPr lang="en-US" sz="2000" dirty="0" smtClean="0">
                <a:latin typeface="Calibri" pitchFamily="34" charset="0"/>
                <a:ea typeface="SimHei" pitchFamily="49" charset="-122"/>
                <a:cs typeface="Times New Roman" pitchFamily="18" charset="0"/>
              </a:rPr>
              <a:t> </a:t>
            </a:r>
            <a:r>
              <a:rPr lang="en-US" sz="2000" dirty="0" err="1" smtClean="0">
                <a:latin typeface="Calibri" pitchFamily="34" charset="0"/>
                <a:ea typeface="SimHei" pitchFamily="49" charset="-122"/>
                <a:cs typeface="Times New Roman" pitchFamily="18" charset="0"/>
              </a:rPr>
              <a:t>anggota</a:t>
            </a:r>
            <a:r>
              <a:rPr lang="en-US" sz="2000" dirty="0" smtClean="0">
                <a:latin typeface="Calibri" pitchFamily="34" charset="0"/>
                <a:ea typeface="SimHei" pitchFamily="49" charset="-122"/>
                <a:cs typeface="Times New Roman" pitchFamily="18" charset="0"/>
              </a:rPr>
              <a:t> G20 forum</a:t>
            </a:r>
            <a:r>
              <a:rPr lang="id-ID" sz="2000" dirty="0" smtClean="0">
                <a:latin typeface="Calibri" pitchFamily="34" charset="0"/>
                <a:ea typeface="SimHei" pitchFamily="49" charset="-122"/>
                <a:cs typeface="Times New Roman" pitchFamily="18" charset="0"/>
              </a:rPr>
              <a:t>.</a:t>
            </a:r>
            <a:endParaRPr lang="en-US" sz="2000" dirty="0" smtClean="0">
              <a:latin typeface="Calibri" pitchFamily="34" charset="0"/>
              <a:ea typeface="SimHei" pitchFamily="49" charset="-122"/>
              <a:cs typeface="Times New Roman" pitchFamily="18" charset="0"/>
            </a:endParaRPr>
          </a:p>
          <a:p>
            <a:r>
              <a:rPr lang="en-US" sz="2000" dirty="0" err="1" smtClean="0">
                <a:latin typeface="Calibri" pitchFamily="34" charset="0"/>
              </a:rPr>
              <a:t>Hasil</a:t>
            </a:r>
            <a:r>
              <a:rPr lang="en-US" sz="2000" dirty="0" smtClean="0">
                <a:latin typeface="Calibri" pitchFamily="34" charset="0"/>
              </a:rPr>
              <a:t> </a:t>
            </a:r>
            <a:r>
              <a:rPr lang="en-US" sz="2000" dirty="0" err="1" smtClean="0">
                <a:latin typeface="Calibri" pitchFamily="34" charset="0"/>
              </a:rPr>
              <a:t>dari</a:t>
            </a:r>
            <a:r>
              <a:rPr lang="en-US" sz="2000" dirty="0" smtClean="0">
                <a:latin typeface="Calibri" pitchFamily="34" charset="0"/>
              </a:rPr>
              <a:t> </a:t>
            </a:r>
            <a:r>
              <a:rPr lang="en-US" sz="2000" dirty="0" err="1" smtClean="0">
                <a:latin typeface="Calibri" pitchFamily="34" charset="0"/>
              </a:rPr>
              <a:t>pertemuan</a:t>
            </a:r>
            <a:r>
              <a:rPr lang="en-US" sz="2000" dirty="0" smtClean="0">
                <a:latin typeface="Calibri" pitchFamily="34" charset="0"/>
              </a:rPr>
              <a:t> </a:t>
            </a:r>
            <a:r>
              <a:rPr lang="en-US" sz="2000" dirty="0" err="1" smtClean="0">
                <a:latin typeface="Calibri" pitchFamily="34" charset="0"/>
              </a:rPr>
              <a:t>pemimpin</a:t>
            </a:r>
            <a:r>
              <a:rPr lang="en-US" sz="2000" dirty="0" smtClean="0">
                <a:latin typeface="Calibri" pitchFamily="34" charset="0"/>
              </a:rPr>
              <a:t> </a:t>
            </a:r>
            <a:r>
              <a:rPr lang="en-US" sz="2000" dirty="0" err="1" smtClean="0">
                <a:latin typeface="Calibri" pitchFamily="34" charset="0"/>
              </a:rPr>
              <a:t>negara</a:t>
            </a:r>
            <a:r>
              <a:rPr lang="en-US" sz="2000" dirty="0" smtClean="0">
                <a:latin typeface="Calibri" pitchFamily="34" charset="0"/>
              </a:rPr>
              <a:t> G20 forum </a:t>
            </a:r>
            <a:r>
              <a:rPr lang="en-US" sz="2000" dirty="0" err="1" smtClean="0">
                <a:latin typeface="Calibri" pitchFamily="34" charset="0"/>
              </a:rPr>
              <a:t>di</a:t>
            </a:r>
            <a:r>
              <a:rPr lang="en-US" sz="2000" dirty="0" smtClean="0">
                <a:latin typeface="Calibri" pitchFamily="34" charset="0"/>
              </a:rPr>
              <a:t> Washington DC, 15 November 2008 </a:t>
            </a:r>
            <a:r>
              <a:rPr lang="id-ID" sz="2000" dirty="0" smtClean="0">
                <a:latin typeface="Calibri" pitchFamily="34" charset="0"/>
              </a:rPr>
              <a:t>:</a:t>
            </a:r>
          </a:p>
          <a:p>
            <a:pPr lvl="1"/>
            <a:r>
              <a:rPr lang="id-ID" sz="2000" dirty="0" smtClean="0">
                <a:latin typeface="Calibri" pitchFamily="34" charset="0"/>
              </a:rPr>
              <a:t>“</a:t>
            </a:r>
            <a:r>
              <a:rPr lang="en-US" sz="2000" dirty="0" smtClean="0">
                <a:latin typeface="Calibri" pitchFamily="34" charset="0"/>
              </a:rPr>
              <a:t>Strengthening Transparency and Accountability</a:t>
            </a:r>
            <a:r>
              <a:rPr lang="id-ID" sz="2000" dirty="0" smtClean="0">
                <a:latin typeface="Calibri" pitchFamily="34" charset="0"/>
              </a:rPr>
              <a:t>”</a:t>
            </a:r>
            <a:endParaRPr lang="en-US" sz="2000" dirty="0" smtClean="0">
              <a:latin typeface="Calibri" pitchFamily="34" charset="0"/>
            </a:endParaRPr>
          </a:p>
          <a:p>
            <a:r>
              <a:rPr lang="en-US" sz="2000" dirty="0" err="1" smtClean="0">
                <a:latin typeface="Calibri" pitchFamily="34" charset="0"/>
                <a:cs typeface="Arial" pitchFamily="34" charset="0"/>
              </a:rPr>
              <a:t>Pertemuan</a:t>
            </a:r>
            <a:r>
              <a:rPr lang="en-US" sz="2000" dirty="0" smtClean="0">
                <a:latin typeface="Calibri" pitchFamily="34" charset="0"/>
                <a:cs typeface="Arial" pitchFamily="34" charset="0"/>
              </a:rPr>
              <a:t> G20 </a:t>
            </a:r>
            <a:r>
              <a:rPr lang="en-US" sz="2000" dirty="0" err="1" smtClean="0">
                <a:latin typeface="Calibri" pitchFamily="34" charset="0"/>
                <a:cs typeface="Arial" pitchFamily="34" charset="0"/>
              </a:rPr>
              <a:t>di</a:t>
            </a:r>
            <a:r>
              <a:rPr lang="en-US" sz="2000" dirty="0" smtClean="0">
                <a:latin typeface="Calibri" pitchFamily="34" charset="0"/>
                <a:cs typeface="Arial" pitchFamily="34" charset="0"/>
              </a:rPr>
              <a:t> London, 2 April 2009 </a:t>
            </a:r>
            <a:r>
              <a:rPr lang="en-US" sz="2000" dirty="0" err="1" smtClean="0">
                <a:latin typeface="Calibri" pitchFamily="34" charset="0"/>
                <a:cs typeface="Arial" pitchFamily="34" charset="0"/>
              </a:rPr>
              <a:t>menghasilkan</a:t>
            </a:r>
            <a:r>
              <a:rPr lang="en-US" sz="2000" dirty="0" smtClean="0">
                <a:latin typeface="Calibri" pitchFamily="34" charset="0"/>
                <a:cs typeface="Arial" pitchFamily="34" charset="0"/>
              </a:rPr>
              <a:t> </a:t>
            </a:r>
            <a:r>
              <a:rPr lang="id-ID" sz="2000" dirty="0" smtClean="0">
                <a:latin typeface="Calibri" pitchFamily="34" charset="0"/>
                <a:cs typeface="Arial" pitchFamily="34" charset="0"/>
              </a:rPr>
              <a:t>kesepakatan untuk </a:t>
            </a:r>
            <a:r>
              <a:rPr lang="en-US" sz="2000" i="1" dirty="0" smtClean="0">
                <a:latin typeface="Calibri" pitchFamily="34" charset="0"/>
                <a:cs typeface="Arial" pitchFamily="34" charset="0"/>
              </a:rPr>
              <a:t>Strengthening Financial Supervision and Regulation</a:t>
            </a:r>
            <a:r>
              <a:rPr lang="id-ID" sz="2000" i="1" dirty="0" smtClean="0">
                <a:latin typeface="Calibri" pitchFamily="34" charset="0"/>
                <a:cs typeface="Arial" pitchFamily="34" charset="0"/>
              </a:rPr>
              <a:t> </a:t>
            </a:r>
            <a:r>
              <a:rPr lang="id-ID" sz="2000" i="1" dirty="0" smtClean="0">
                <a:latin typeface="Calibri" pitchFamily="34" charset="0"/>
                <a:cs typeface="Arial" pitchFamily="34" charset="0"/>
                <a:sym typeface="Wingdings" pitchFamily="2" charset="2"/>
              </a:rPr>
              <a:t> </a:t>
            </a:r>
            <a:r>
              <a:rPr lang="en-US" sz="2000" i="1" dirty="0" smtClean="0">
                <a:latin typeface="Calibri" pitchFamily="34" charset="0"/>
                <a:cs typeface="Arial" pitchFamily="34" charset="0"/>
              </a:rPr>
              <a:t>“to call on the accounting standard setters to work urgently with supervisors and regulators to improve standards on valuation and provisioning and </a:t>
            </a:r>
            <a:r>
              <a:rPr lang="en-US" sz="2000" b="1" i="1" dirty="0" smtClean="0">
                <a:solidFill>
                  <a:srgbClr val="FF0000"/>
                </a:solidFill>
                <a:latin typeface="Calibri" pitchFamily="34" charset="0"/>
                <a:cs typeface="Arial" pitchFamily="34" charset="0"/>
              </a:rPr>
              <a:t>achieve a single set of high-quality global accounting standards</a:t>
            </a:r>
            <a:r>
              <a:rPr lang="en-US" sz="2000" i="1" dirty="0" smtClean="0">
                <a:latin typeface="Calibri" pitchFamily="34" charset="0"/>
                <a:cs typeface="Arial" pitchFamily="34" charset="0"/>
              </a:rPr>
              <a:t>.” </a:t>
            </a:r>
            <a:endParaRPr lang="en-SG" sz="2000" i="1" dirty="0" smtClean="0">
              <a:latin typeface="Calibri" pitchFamily="34" charset="0"/>
              <a:cs typeface="Arial" pitchFamily="34" charset="0"/>
            </a:endParaRPr>
          </a:p>
          <a:p>
            <a:pPr algn="just">
              <a:buNone/>
            </a:pPr>
            <a:endParaRPr lang="en-SG" sz="2000" dirty="0">
              <a:latin typeface="Calibri" pitchFamily="34" charset="0"/>
              <a:ea typeface="SimHei" pitchFamily="49" charset="-122"/>
              <a:cs typeface="Times New Roman" pitchFamily="18" charset="0"/>
            </a:endParaRPr>
          </a:p>
        </p:txBody>
      </p:sp>
      <p:sp>
        <p:nvSpPr>
          <p:cNvPr id="4" name="Slide Number Placeholder 3"/>
          <p:cNvSpPr>
            <a:spLocks noGrp="1"/>
          </p:cNvSpPr>
          <p:nvPr>
            <p:ph type="sldNum" sz="quarter" idx="12"/>
          </p:nvPr>
        </p:nvSpPr>
        <p:spPr/>
        <p:txBody>
          <a:bodyPr/>
          <a:lstStyle/>
          <a:p>
            <a:fld id="{C8917DDB-6779-4320-89F1-0A441ABEDE43}"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81000" y="-71462"/>
            <a:ext cx="8305800" cy="1093787"/>
          </a:xfrm>
          <a:noFill/>
        </p:spPr>
        <p:txBody>
          <a:bodyPr/>
          <a:lstStyle/>
          <a:p>
            <a:r>
              <a:rPr lang="id-ID" b="1" dirty="0" smtClean="0">
                <a:solidFill>
                  <a:srgbClr val="FF0000"/>
                </a:solidFill>
              </a:rPr>
              <a:t>Manfaat  IFRS</a:t>
            </a:r>
            <a:endParaRPr lang="en-US" b="1" dirty="0">
              <a:solidFill>
                <a:srgbClr val="FF0000"/>
              </a:solidFill>
            </a:endParaRPr>
          </a:p>
        </p:txBody>
      </p:sp>
      <p:sp>
        <p:nvSpPr>
          <p:cNvPr id="135171" name="Rectangle 3"/>
          <p:cNvSpPr>
            <a:spLocks noGrp="1" noChangeArrowheads="1"/>
          </p:cNvSpPr>
          <p:nvPr>
            <p:ph type="body" idx="1"/>
          </p:nvPr>
        </p:nvSpPr>
        <p:spPr>
          <a:xfrm>
            <a:off x="381000" y="1828800"/>
            <a:ext cx="8382000" cy="4800600"/>
          </a:xfrm>
        </p:spPr>
        <p:txBody>
          <a:bodyPr/>
          <a:lstStyle/>
          <a:p>
            <a:pPr>
              <a:lnSpc>
                <a:spcPct val="80000"/>
              </a:lnSpc>
              <a:spcAft>
                <a:spcPct val="20000"/>
              </a:spcAft>
            </a:pPr>
            <a:r>
              <a:rPr lang="id-ID" sz="2400" dirty="0" smtClean="0"/>
              <a:t>Meningkatkan </a:t>
            </a:r>
            <a:r>
              <a:rPr lang="en-US" sz="2400" dirty="0" err="1" smtClean="0"/>
              <a:t>daya</a:t>
            </a:r>
            <a:r>
              <a:rPr lang="en-US" sz="2400" dirty="0" smtClean="0"/>
              <a:t> </a:t>
            </a:r>
            <a:r>
              <a:rPr lang="en-US" sz="2400" dirty="0"/>
              <a:t>banding </a:t>
            </a:r>
            <a:r>
              <a:rPr lang="en-US" sz="2400" dirty="0" err="1"/>
              <a:t>laporan</a:t>
            </a:r>
            <a:r>
              <a:rPr lang="en-US" sz="2400" dirty="0"/>
              <a:t> </a:t>
            </a:r>
            <a:r>
              <a:rPr lang="en-US" sz="2400" dirty="0" err="1" smtClean="0"/>
              <a:t>keuangan</a:t>
            </a:r>
            <a:r>
              <a:rPr lang="id-ID" sz="2400" dirty="0" smtClean="0"/>
              <a:t>.</a:t>
            </a:r>
          </a:p>
          <a:p>
            <a:pPr>
              <a:lnSpc>
                <a:spcPct val="80000"/>
              </a:lnSpc>
              <a:spcAft>
                <a:spcPct val="20000"/>
              </a:spcAft>
            </a:pPr>
            <a:r>
              <a:rPr lang="id-ID" sz="2400" dirty="0" smtClean="0"/>
              <a:t>M</a:t>
            </a:r>
            <a:r>
              <a:rPr lang="en-US" sz="2400" dirty="0" err="1" smtClean="0"/>
              <a:t>emberikan</a:t>
            </a:r>
            <a:r>
              <a:rPr lang="en-US" sz="2400" dirty="0" smtClean="0"/>
              <a:t> </a:t>
            </a:r>
            <a:r>
              <a:rPr lang="en-US" sz="2400" dirty="0" err="1"/>
              <a:t>informasi</a:t>
            </a:r>
            <a:r>
              <a:rPr lang="en-US" sz="2400" dirty="0"/>
              <a:t> yang </a:t>
            </a:r>
            <a:r>
              <a:rPr lang="en-US" sz="2400" dirty="0" err="1"/>
              <a:t>berkualitas</a:t>
            </a:r>
            <a:r>
              <a:rPr lang="en-US" sz="2400" dirty="0"/>
              <a:t> </a:t>
            </a:r>
            <a:r>
              <a:rPr lang="en-US" sz="2400" dirty="0" err="1"/>
              <a:t>di</a:t>
            </a:r>
            <a:r>
              <a:rPr lang="en-US" sz="2400" dirty="0"/>
              <a:t> </a:t>
            </a:r>
            <a:r>
              <a:rPr lang="en-US" sz="2400" dirty="0" err="1"/>
              <a:t>pasar</a:t>
            </a:r>
            <a:r>
              <a:rPr lang="en-US" sz="2400" dirty="0"/>
              <a:t> modal </a:t>
            </a:r>
            <a:r>
              <a:rPr lang="en-US" sz="2400" dirty="0" err="1"/>
              <a:t>internasional</a:t>
            </a:r>
            <a:endParaRPr lang="en-US" sz="2400" dirty="0"/>
          </a:p>
          <a:p>
            <a:pPr>
              <a:spcBef>
                <a:spcPts val="1200"/>
              </a:spcBef>
              <a:spcAft>
                <a:spcPct val="20000"/>
              </a:spcAft>
            </a:pPr>
            <a:r>
              <a:rPr lang="en-US" sz="2400" dirty="0" err="1"/>
              <a:t>Menghilangkan</a:t>
            </a:r>
            <a:r>
              <a:rPr lang="en-US" sz="2400" dirty="0"/>
              <a:t> </a:t>
            </a:r>
            <a:r>
              <a:rPr lang="en-US" sz="2400" dirty="0" err="1"/>
              <a:t>hambatan</a:t>
            </a:r>
            <a:r>
              <a:rPr lang="en-US" sz="2400" dirty="0"/>
              <a:t> </a:t>
            </a:r>
            <a:r>
              <a:rPr lang="en-US" sz="2400" dirty="0" err="1"/>
              <a:t>arus</a:t>
            </a:r>
            <a:r>
              <a:rPr lang="en-US" sz="2400" dirty="0"/>
              <a:t> modal </a:t>
            </a:r>
            <a:r>
              <a:rPr lang="en-US" sz="2400" dirty="0" err="1"/>
              <a:t>internasional</a:t>
            </a:r>
            <a:r>
              <a:rPr lang="en-US" sz="2400" dirty="0"/>
              <a:t> </a:t>
            </a:r>
            <a:r>
              <a:rPr lang="en-US" sz="2400" dirty="0" err="1"/>
              <a:t>dengan</a:t>
            </a:r>
            <a:r>
              <a:rPr lang="en-US" sz="2400" dirty="0"/>
              <a:t> </a:t>
            </a:r>
            <a:r>
              <a:rPr lang="en-US" sz="2400" dirty="0" err="1"/>
              <a:t>mengurangi</a:t>
            </a:r>
            <a:r>
              <a:rPr lang="en-US" sz="2400" dirty="0"/>
              <a:t> </a:t>
            </a:r>
            <a:r>
              <a:rPr lang="en-US" sz="2400" dirty="0" err="1"/>
              <a:t>perbedaan</a:t>
            </a:r>
            <a:r>
              <a:rPr lang="en-US" sz="2400" dirty="0"/>
              <a:t> </a:t>
            </a:r>
            <a:r>
              <a:rPr lang="en-US" sz="2400" dirty="0" err="1"/>
              <a:t>dalam</a:t>
            </a:r>
            <a:r>
              <a:rPr lang="en-US" sz="2400" dirty="0"/>
              <a:t> </a:t>
            </a:r>
            <a:r>
              <a:rPr lang="en-US" sz="2400" dirty="0" err="1"/>
              <a:t>ketentuan</a:t>
            </a:r>
            <a:r>
              <a:rPr lang="en-US" sz="2400" dirty="0"/>
              <a:t> </a:t>
            </a:r>
            <a:r>
              <a:rPr lang="en-US" sz="2400" dirty="0" err="1"/>
              <a:t>pelaporan</a:t>
            </a:r>
            <a:r>
              <a:rPr lang="en-US" sz="2400" dirty="0"/>
              <a:t> </a:t>
            </a:r>
            <a:r>
              <a:rPr lang="en-US" sz="2400" dirty="0" err="1"/>
              <a:t>keuangan</a:t>
            </a:r>
            <a:r>
              <a:rPr lang="en-US" sz="2400" dirty="0"/>
              <a:t>.</a:t>
            </a:r>
          </a:p>
          <a:p>
            <a:pPr>
              <a:lnSpc>
                <a:spcPct val="80000"/>
              </a:lnSpc>
              <a:spcAft>
                <a:spcPct val="20000"/>
              </a:spcAft>
            </a:pPr>
            <a:r>
              <a:rPr lang="en-US" sz="2400" dirty="0" err="1"/>
              <a:t>Mengurangi</a:t>
            </a:r>
            <a:r>
              <a:rPr lang="en-US" sz="2400" dirty="0"/>
              <a:t> </a:t>
            </a:r>
            <a:r>
              <a:rPr lang="en-US" sz="2400" dirty="0" err="1"/>
              <a:t>biaya</a:t>
            </a:r>
            <a:r>
              <a:rPr lang="en-US" sz="2400" dirty="0"/>
              <a:t> </a:t>
            </a:r>
            <a:r>
              <a:rPr lang="en-US" sz="2400" dirty="0" err="1"/>
              <a:t>pelaporan</a:t>
            </a:r>
            <a:r>
              <a:rPr lang="en-US" sz="2400" dirty="0"/>
              <a:t> </a:t>
            </a:r>
            <a:r>
              <a:rPr lang="en-US" sz="2400" dirty="0" err="1"/>
              <a:t>keuangan</a:t>
            </a:r>
            <a:r>
              <a:rPr lang="en-US" sz="2400" dirty="0"/>
              <a:t> </a:t>
            </a:r>
            <a:r>
              <a:rPr lang="en-US" sz="2400" dirty="0" err="1"/>
              <a:t>bagi</a:t>
            </a:r>
            <a:r>
              <a:rPr lang="en-US" sz="2400" dirty="0"/>
              <a:t> </a:t>
            </a:r>
            <a:r>
              <a:rPr lang="en-US" sz="2400" dirty="0" err="1"/>
              <a:t>perusahaan</a:t>
            </a:r>
            <a:r>
              <a:rPr lang="en-US" sz="2400" dirty="0"/>
              <a:t> </a:t>
            </a:r>
            <a:r>
              <a:rPr lang="en-US" sz="2400" dirty="0" err="1"/>
              <a:t>multinasional</a:t>
            </a:r>
            <a:r>
              <a:rPr lang="en-US" sz="2400" dirty="0"/>
              <a:t> </a:t>
            </a:r>
            <a:r>
              <a:rPr lang="en-US" sz="2400" dirty="0" err="1"/>
              <a:t>dan</a:t>
            </a:r>
            <a:r>
              <a:rPr lang="en-US" sz="2400" dirty="0"/>
              <a:t> </a:t>
            </a:r>
            <a:r>
              <a:rPr lang="en-US" sz="2400" dirty="0" err="1"/>
              <a:t>biaya</a:t>
            </a:r>
            <a:r>
              <a:rPr lang="en-US" sz="2400" dirty="0"/>
              <a:t> </a:t>
            </a:r>
            <a:r>
              <a:rPr lang="en-US" sz="2400" dirty="0" err="1"/>
              <a:t>untuk</a:t>
            </a:r>
            <a:r>
              <a:rPr lang="en-US" sz="2400" dirty="0"/>
              <a:t> </a:t>
            </a:r>
            <a:r>
              <a:rPr lang="en-US" sz="2400" dirty="0" err="1"/>
              <a:t>analisis</a:t>
            </a:r>
            <a:r>
              <a:rPr lang="en-US" sz="2400" dirty="0"/>
              <a:t> </a:t>
            </a:r>
            <a:r>
              <a:rPr lang="en-US" sz="2400" dirty="0" err="1"/>
              <a:t>keuangan</a:t>
            </a:r>
            <a:r>
              <a:rPr lang="en-US" sz="2400" dirty="0"/>
              <a:t> </a:t>
            </a:r>
            <a:r>
              <a:rPr lang="en-US" sz="2400" dirty="0" err="1"/>
              <a:t>bagi</a:t>
            </a:r>
            <a:r>
              <a:rPr lang="en-US" sz="2400" dirty="0"/>
              <a:t> </a:t>
            </a:r>
            <a:r>
              <a:rPr lang="en-US" sz="2400" dirty="0" err="1"/>
              <a:t>para</a:t>
            </a:r>
            <a:r>
              <a:rPr lang="en-US" sz="2400" dirty="0"/>
              <a:t> </a:t>
            </a:r>
            <a:r>
              <a:rPr lang="en-US" sz="2400" dirty="0" err="1"/>
              <a:t>analis</a:t>
            </a:r>
            <a:r>
              <a:rPr lang="en-US" sz="2400" dirty="0"/>
              <a:t>.</a:t>
            </a:r>
          </a:p>
          <a:p>
            <a:pPr>
              <a:lnSpc>
                <a:spcPct val="80000"/>
              </a:lnSpc>
              <a:spcAft>
                <a:spcPct val="20000"/>
              </a:spcAft>
            </a:pPr>
            <a:r>
              <a:rPr lang="en-US" sz="2400" dirty="0" err="1"/>
              <a:t>Meningkatkan</a:t>
            </a:r>
            <a:r>
              <a:rPr lang="en-US" sz="2400" dirty="0"/>
              <a:t> </a:t>
            </a:r>
            <a:r>
              <a:rPr lang="en-US" sz="2400" dirty="0" err="1"/>
              <a:t>kualitas</a:t>
            </a:r>
            <a:r>
              <a:rPr lang="en-US" sz="2400" dirty="0"/>
              <a:t> </a:t>
            </a:r>
            <a:r>
              <a:rPr lang="en-US" sz="2400" dirty="0" err="1"/>
              <a:t>pelaporan</a:t>
            </a:r>
            <a:r>
              <a:rPr lang="en-US" sz="2400" dirty="0"/>
              <a:t> </a:t>
            </a:r>
            <a:r>
              <a:rPr lang="en-US" sz="2400" dirty="0" err="1"/>
              <a:t>keuangan</a:t>
            </a:r>
            <a:r>
              <a:rPr lang="en-US" sz="2400" dirty="0"/>
              <a:t> </a:t>
            </a:r>
            <a:r>
              <a:rPr lang="en-US" sz="2400" dirty="0" err="1"/>
              <a:t>menuju</a:t>
            </a:r>
            <a:r>
              <a:rPr lang="en-US" sz="2400" dirty="0"/>
              <a:t> </a:t>
            </a:r>
            <a:r>
              <a:rPr lang="en-US" sz="2400" i="1" dirty="0"/>
              <a:t>“best </a:t>
            </a:r>
            <a:r>
              <a:rPr lang="en-US" sz="2400" i="1" dirty="0" err="1"/>
              <a:t>practise</a:t>
            </a:r>
            <a:r>
              <a:rPr lang="en-US" sz="2400" i="1" dirty="0"/>
              <a:t>”.</a:t>
            </a:r>
          </a:p>
        </p:txBody>
      </p:sp>
      <p:sp>
        <p:nvSpPr>
          <p:cNvPr id="4" name="Slide Number Placeholder 3"/>
          <p:cNvSpPr>
            <a:spLocks noGrp="1"/>
          </p:cNvSpPr>
          <p:nvPr>
            <p:ph type="sldNum" sz="quarter" idx="12"/>
          </p:nvPr>
        </p:nvSpPr>
        <p:spPr/>
        <p:txBody>
          <a:bodyPr/>
          <a:lstStyle/>
          <a:p>
            <a:fld id="{C8917DDB-6779-4320-89F1-0A441ABEDE43}" type="slidenum">
              <a:rPr lang="en-US" smtClean="0"/>
              <a:pPr/>
              <a:t>47</a:t>
            </a:fld>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IFRS</a:t>
            </a:r>
            <a:endParaRPr lang="id-ID" dirty="0"/>
          </a:p>
        </p:txBody>
      </p:sp>
      <p:sp>
        <p:nvSpPr>
          <p:cNvPr id="3" name="Content Placeholder 2"/>
          <p:cNvSpPr>
            <a:spLocks noGrp="1"/>
          </p:cNvSpPr>
          <p:nvPr>
            <p:ph idx="1"/>
          </p:nvPr>
        </p:nvSpPr>
        <p:spPr>
          <a:xfrm>
            <a:off x="381000" y="1414482"/>
            <a:ext cx="8382000" cy="4800600"/>
          </a:xfrm>
        </p:spPr>
        <p:txBody>
          <a:bodyPr/>
          <a:lstStyle/>
          <a:p>
            <a:pPr>
              <a:spcBef>
                <a:spcPts val="1200"/>
              </a:spcBef>
            </a:pPr>
            <a:r>
              <a:rPr lang="id-ID" sz="2000" dirty="0" smtClean="0"/>
              <a:t>IFRS menggunakan </a:t>
            </a:r>
            <a:r>
              <a:rPr lang="id-ID" sz="2000" b="1" dirty="0" smtClean="0">
                <a:solidFill>
                  <a:srgbClr val="FF0000"/>
                </a:solidFill>
              </a:rPr>
              <a:t>“</a:t>
            </a:r>
            <a:r>
              <a:rPr lang="id-ID" sz="2000" b="1" i="1" dirty="0" smtClean="0">
                <a:solidFill>
                  <a:srgbClr val="FF0000"/>
                </a:solidFill>
              </a:rPr>
              <a:t>Principles Base “ :</a:t>
            </a:r>
          </a:p>
          <a:p>
            <a:pPr lvl="1">
              <a:spcBef>
                <a:spcPts val="1200"/>
              </a:spcBef>
            </a:pPr>
            <a:r>
              <a:rPr lang="id-ID" sz="1800" dirty="0" smtClean="0"/>
              <a:t>Lebih menekankan pada intepreatasi  dan aplikasi  atas standar sehingga harus berfokus pada spirit penerapan prinsip tersebut.</a:t>
            </a:r>
          </a:p>
          <a:p>
            <a:pPr lvl="1">
              <a:spcBef>
                <a:spcPts val="1200"/>
              </a:spcBef>
            </a:pPr>
            <a:r>
              <a:rPr lang="id-ID" sz="1800" dirty="0" smtClean="0"/>
              <a:t>Standar membutuhkan penilaian atas sub</a:t>
            </a:r>
            <a:r>
              <a:rPr lang="en-US" sz="1800" dirty="0" smtClean="0"/>
              <a:t>s</a:t>
            </a:r>
            <a:r>
              <a:rPr lang="id-ID" sz="1800" dirty="0" smtClean="0"/>
              <a:t>tansi transaksi dan evaluasi apaka</a:t>
            </a:r>
            <a:r>
              <a:rPr lang="en-US" sz="1800" dirty="0" smtClean="0"/>
              <a:t>h</a:t>
            </a:r>
            <a:r>
              <a:rPr lang="id-ID" sz="1800" dirty="0" smtClean="0"/>
              <a:t> presentasi akuntansi mencerminkan realitas ekonomi.</a:t>
            </a:r>
          </a:p>
          <a:p>
            <a:pPr lvl="1">
              <a:spcBef>
                <a:spcPts val="1200"/>
              </a:spcBef>
            </a:pPr>
            <a:r>
              <a:rPr lang="id-ID" sz="1800" dirty="0" smtClean="0"/>
              <a:t>Membutuhkan profesional judgment pada penerapan standar akuntansi.</a:t>
            </a:r>
          </a:p>
          <a:p>
            <a:pPr>
              <a:spcBef>
                <a:spcPts val="1200"/>
              </a:spcBef>
            </a:pPr>
            <a:r>
              <a:rPr lang="id-ID" sz="2000" dirty="0" smtClean="0"/>
              <a:t>Menggunakan fair value dalam penilaian, jika tidak ada nilai pasar aktif harus melakukan penilaian sendiri (perlu kompetensi) atau menggunakan jasa penilai </a:t>
            </a:r>
          </a:p>
          <a:p>
            <a:pPr>
              <a:spcBef>
                <a:spcPts val="1200"/>
              </a:spcBef>
            </a:pPr>
            <a:r>
              <a:rPr lang="id-ID" sz="2000" dirty="0" smtClean="0"/>
              <a:t>Mengharuskan pengungkapan (</a:t>
            </a:r>
            <a:r>
              <a:rPr lang="id-ID" sz="2000" i="1" dirty="0" smtClean="0"/>
              <a:t>disclosure</a:t>
            </a:r>
            <a:r>
              <a:rPr lang="id-ID" sz="2000" dirty="0" smtClean="0"/>
              <a:t>) yang lebih banyak baik kuantitaif maupun kualitatif</a:t>
            </a:r>
          </a:p>
        </p:txBody>
      </p:sp>
      <p:sp>
        <p:nvSpPr>
          <p:cNvPr id="4" name="Slide Number Placeholder 3"/>
          <p:cNvSpPr>
            <a:spLocks noGrp="1"/>
          </p:cNvSpPr>
          <p:nvPr>
            <p:ph type="sldNum" sz="quarter" idx="12"/>
          </p:nvPr>
        </p:nvSpPr>
        <p:spPr/>
        <p:txBody>
          <a:bodyPr/>
          <a:lstStyle/>
          <a:p>
            <a:fld id="{C8917DDB-6779-4320-89F1-0A441ABEDE43}" type="slidenum">
              <a:rPr lang="en-US" smtClean="0"/>
              <a:pPr/>
              <a:t>48</a:t>
            </a:fld>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“Judgment”</a:t>
            </a:r>
            <a:endParaRPr lang="id-ID" dirty="0">
              <a:solidFill>
                <a:srgbClr val="FF0000"/>
              </a:solidFill>
            </a:endParaRPr>
          </a:p>
        </p:txBody>
      </p:sp>
      <p:sp>
        <p:nvSpPr>
          <p:cNvPr id="3" name="Content Placeholder 2"/>
          <p:cNvSpPr>
            <a:spLocks noGrp="1"/>
          </p:cNvSpPr>
          <p:nvPr>
            <p:ph idx="1"/>
          </p:nvPr>
        </p:nvSpPr>
        <p:spPr>
          <a:xfrm>
            <a:off x="381000" y="1571612"/>
            <a:ext cx="8305800" cy="2286016"/>
          </a:xfrm>
        </p:spPr>
        <p:txBody>
          <a:bodyPr/>
          <a:lstStyle/>
          <a:p>
            <a:pPr>
              <a:lnSpc>
                <a:spcPts val="2500"/>
              </a:lnSpc>
              <a:spcBef>
                <a:spcPts val="600"/>
              </a:spcBef>
            </a:pPr>
            <a:r>
              <a:rPr lang="id-ID" sz="2400" dirty="0" smtClean="0">
                <a:solidFill>
                  <a:schemeClr val="accent1">
                    <a:lumMod val="50000"/>
                  </a:schemeClr>
                </a:solidFill>
                <a:latin typeface="Calibri" pitchFamily="34" charset="0"/>
              </a:rPr>
              <a:t>IFRS = Principles</a:t>
            </a:r>
          </a:p>
          <a:p>
            <a:pPr>
              <a:lnSpc>
                <a:spcPts val="2500"/>
              </a:lnSpc>
              <a:spcBef>
                <a:spcPts val="600"/>
              </a:spcBef>
            </a:pPr>
            <a:r>
              <a:rPr lang="id-ID" sz="2400" dirty="0" smtClean="0">
                <a:solidFill>
                  <a:schemeClr val="accent1">
                    <a:lumMod val="50000"/>
                  </a:schemeClr>
                </a:solidFill>
                <a:latin typeface="Calibri" pitchFamily="34" charset="0"/>
              </a:rPr>
              <a:t>Penerapan standard mengacu pada substansi ekonomi bukan bentuk hukumnya.</a:t>
            </a:r>
          </a:p>
          <a:p>
            <a:pPr>
              <a:lnSpc>
                <a:spcPts val="2500"/>
              </a:lnSpc>
              <a:spcBef>
                <a:spcPts val="600"/>
              </a:spcBef>
            </a:pPr>
            <a:r>
              <a:rPr lang="id-ID" sz="2400" dirty="0" smtClean="0">
                <a:solidFill>
                  <a:schemeClr val="accent1">
                    <a:lumMod val="50000"/>
                  </a:schemeClr>
                </a:solidFill>
                <a:latin typeface="Calibri" pitchFamily="34" charset="0"/>
              </a:rPr>
              <a:t>Pemahaman underlying transaksi dan detail kontrak menjadi penting</a:t>
            </a:r>
          </a:p>
          <a:p>
            <a:pPr>
              <a:lnSpc>
                <a:spcPts val="2500"/>
              </a:lnSpc>
              <a:spcBef>
                <a:spcPts val="600"/>
              </a:spcBef>
            </a:pPr>
            <a:r>
              <a:rPr lang="id-ID" sz="2400" dirty="0" smtClean="0">
                <a:solidFill>
                  <a:schemeClr val="accent1">
                    <a:lumMod val="50000"/>
                  </a:schemeClr>
                </a:solidFill>
                <a:latin typeface="Calibri" pitchFamily="34" charset="0"/>
              </a:rPr>
              <a:t>Pengajaran dengan menggunakan kasus</a:t>
            </a:r>
          </a:p>
          <a:p>
            <a:pPr>
              <a:lnSpc>
                <a:spcPts val="2500"/>
              </a:lnSpc>
              <a:spcBef>
                <a:spcPts val="600"/>
              </a:spcBef>
            </a:pPr>
            <a:endParaRPr lang="id-ID" dirty="0" smtClean="0">
              <a:solidFill>
                <a:schemeClr val="accent1">
                  <a:lumMod val="50000"/>
                </a:schemeClr>
              </a:solidFill>
              <a:latin typeface="Calibri" pitchFamily="34" charset="0"/>
            </a:endParaRPr>
          </a:p>
        </p:txBody>
      </p:sp>
      <p:sp>
        <p:nvSpPr>
          <p:cNvPr id="4" name="Content Placeholder 2"/>
          <p:cNvSpPr txBox="1">
            <a:spLocks/>
          </p:cNvSpPr>
          <p:nvPr/>
        </p:nvSpPr>
        <p:spPr bwMode="auto">
          <a:xfrm>
            <a:off x="357158" y="4071942"/>
            <a:ext cx="8305800" cy="2500330"/>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500"/>
              </a:lnSpc>
              <a:spcBef>
                <a:spcPts val="600"/>
              </a:spcBef>
              <a:spcAft>
                <a:spcPct val="0"/>
              </a:spcAft>
              <a:buClr>
                <a:schemeClr val="tx2"/>
              </a:buClr>
              <a:buSzTx/>
              <a:buFont typeface="Wingdings" pitchFamily="2" charset="2"/>
              <a:buChar char="§"/>
              <a:tabLst/>
              <a:defRPr/>
            </a:pPr>
            <a:r>
              <a:rPr kumimoji="0" lang="id-ID" sz="2400" b="1" i="0" u="none" strike="noStrike" kern="0" cap="none" spc="0" normalizeH="0" baseline="0" noProof="0" dirty="0" smtClean="0">
                <a:ln>
                  <a:noFill/>
                </a:ln>
                <a:solidFill>
                  <a:srgbClr val="C00000"/>
                </a:solidFill>
                <a:effectLst/>
                <a:uLnTx/>
                <a:uFillTx/>
                <a:latin typeface="Calibri" pitchFamily="34" charset="0"/>
                <a:ea typeface="+mn-ea"/>
                <a:cs typeface="+mn-cs"/>
              </a:rPr>
              <a:t>Ilustrasi</a:t>
            </a:r>
          </a:p>
          <a:p>
            <a:pPr marL="342900" marR="0" lvl="0" indent="-342900" algn="l" defTabSz="914400" rtl="0" eaLnBrk="1" fontAlgn="base" latinLnBrk="0" hangingPunct="1">
              <a:lnSpc>
                <a:spcPts val="2500"/>
              </a:lnSpc>
              <a:spcBef>
                <a:spcPts val="600"/>
              </a:spcBef>
              <a:spcAft>
                <a:spcPct val="0"/>
              </a:spcAft>
              <a:buClr>
                <a:schemeClr val="tx2"/>
              </a:buClr>
              <a:buSzTx/>
              <a:buFont typeface="Wingdings" pitchFamily="2" charset="2"/>
              <a:buChar char="§"/>
              <a:tabLst/>
              <a:defRPr/>
            </a:pPr>
            <a:r>
              <a:rPr kumimoji="0" lang="id-ID" sz="2000" b="0" i="0" u="none" strike="noStrike" kern="0" cap="none" spc="0" normalizeH="0" baseline="0" noProof="0" dirty="0" smtClean="0">
                <a:ln>
                  <a:noFill/>
                </a:ln>
                <a:solidFill>
                  <a:srgbClr val="C00000"/>
                </a:solidFill>
                <a:effectLst/>
                <a:uLnTx/>
                <a:uFillTx/>
                <a:latin typeface="Calibri" pitchFamily="34" charset="0"/>
                <a:ea typeface="+mn-ea"/>
                <a:cs typeface="+mn-cs"/>
              </a:rPr>
              <a:t>PT. A memiliki kontrak</a:t>
            </a:r>
            <a:r>
              <a:rPr kumimoji="0" lang="id-ID" sz="2000" b="0" i="0" u="none" strike="noStrike" kern="0" cap="none" spc="0" normalizeH="0" noProof="0" dirty="0" smtClean="0">
                <a:ln>
                  <a:noFill/>
                </a:ln>
                <a:solidFill>
                  <a:srgbClr val="C00000"/>
                </a:solidFill>
                <a:effectLst/>
                <a:uLnTx/>
                <a:uFillTx/>
                <a:latin typeface="Calibri" pitchFamily="34" charset="0"/>
                <a:ea typeface="+mn-ea"/>
                <a:cs typeface="+mn-cs"/>
              </a:rPr>
              <a:t> dengan PT. B untuk membeli semua produk yang dihasilkan. Produknya khusus dan hanya dapat dijual kepada PT. A. Kontrak meliputi jangka waktu 20 tahun. Kontrak tersebut menjamin bahwa PT. </a:t>
            </a:r>
            <a:r>
              <a:rPr lang="id-ID" sz="2000" kern="0" dirty="0" smtClean="0">
                <a:solidFill>
                  <a:srgbClr val="C00000"/>
                </a:solidFill>
                <a:latin typeface="Calibri" pitchFamily="34" charset="0"/>
              </a:rPr>
              <a:t>A membeli jumlah minimum produk B setiap tahun dengan harga yang telah ditentukan. Dari kontrak tersebut PT. B dapat memperoleh pengembalian modal dari investasi untuk memproduksi produk tersebut.</a:t>
            </a:r>
            <a:endParaRPr kumimoji="0" lang="id-ID" sz="2000" b="0" i="0" u="none" strike="noStrike" kern="0" cap="none" spc="0" normalizeH="0" baseline="0" noProof="0" dirty="0" smtClean="0">
              <a:ln>
                <a:noFill/>
              </a:ln>
              <a:solidFill>
                <a:srgbClr val="C00000"/>
              </a:solidFill>
              <a:effectLst/>
              <a:uLnTx/>
              <a:uFillTx/>
              <a:latin typeface="Calibri" pitchFamily="34" charset="0"/>
              <a:ea typeface="+mn-ea"/>
              <a:cs typeface="+mn-cs"/>
            </a:endParaRPr>
          </a:p>
          <a:p>
            <a:pPr marL="342900" marR="0" lvl="0" indent="-342900" algn="l" defTabSz="914400" rtl="0" eaLnBrk="1" fontAlgn="base" latinLnBrk="0" hangingPunct="1">
              <a:lnSpc>
                <a:spcPts val="2500"/>
              </a:lnSpc>
              <a:spcBef>
                <a:spcPts val="600"/>
              </a:spcBef>
              <a:spcAft>
                <a:spcPct val="0"/>
              </a:spcAft>
              <a:buClr>
                <a:schemeClr val="tx2"/>
              </a:buClr>
              <a:buSzTx/>
              <a:buFont typeface="Wingdings" pitchFamily="2" charset="2"/>
              <a:buChar char="§"/>
              <a:tabLst/>
              <a:defRPr/>
            </a:pPr>
            <a:endParaRPr kumimoji="0" lang="id-ID" sz="3200" b="0" i="0" u="none" strike="noStrike" kern="0" cap="none" spc="0" normalizeH="0" baseline="0" noProof="0" dirty="0" smtClean="0">
              <a:ln>
                <a:noFill/>
              </a:ln>
              <a:solidFill>
                <a:srgbClr val="C00000"/>
              </a:solidFill>
              <a:effectLst/>
              <a:uLnTx/>
              <a:uFillTx/>
              <a:latin typeface="Calibri" pitchFamily="34" charset="0"/>
              <a:ea typeface="+mn-ea"/>
              <a:cs typeface="+mn-cs"/>
            </a:endParaRPr>
          </a:p>
        </p:txBody>
      </p:sp>
      <p:sp>
        <p:nvSpPr>
          <p:cNvPr id="5" name="Slide Number Placeholder 4"/>
          <p:cNvSpPr>
            <a:spLocks noGrp="1"/>
          </p:cNvSpPr>
          <p:nvPr>
            <p:ph type="sldNum" sz="quarter" idx="12"/>
          </p:nvPr>
        </p:nvSpPr>
        <p:spPr/>
        <p:txBody>
          <a:bodyPr/>
          <a:lstStyle/>
          <a:p>
            <a:fld id="{C8917DDB-6779-4320-89F1-0A441ABEDE43}" type="slidenum">
              <a:rPr lang="en-US" smtClean="0"/>
              <a:pPr/>
              <a:t>49</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381000" y="1377950"/>
            <a:ext cx="8445500" cy="4870450"/>
          </a:xfrm>
          <a:noFill/>
        </p:spPr>
        <p:txBody>
          <a:bodyPr lIns="90488" tIns="44450" rIns="90488" bIns="44450"/>
          <a:lstStyle/>
          <a:p>
            <a:pPr>
              <a:spcBef>
                <a:spcPts val="1200"/>
              </a:spcBef>
            </a:pPr>
            <a:r>
              <a:rPr lang="en-US" altLang="en-US" sz="2400" dirty="0" smtClean="0">
                <a:solidFill>
                  <a:srgbClr val="0000FF"/>
                </a:solidFill>
                <a:latin typeface="Trebuchet MS" pitchFamily="34" charset="0"/>
              </a:rPr>
              <a:t>A</a:t>
            </a:r>
            <a:r>
              <a:rPr lang="id-ID" altLang="en-US" sz="2400" dirty="0" smtClean="0">
                <a:solidFill>
                  <a:srgbClr val="0000FF"/>
                </a:solidFill>
                <a:latin typeface="Trebuchet MS" pitchFamily="34" charset="0"/>
              </a:rPr>
              <a:t>kuntansi menghasilkan informasi keuangan tentang sebuah entitas.</a:t>
            </a:r>
          </a:p>
          <a:p>
            <a:pPr>
              <a:spcBef>
                <a:spcPts val="1200"/>
              </a:spcBef>
            </a:pPr>
            <a:r>
              <a:rPr lang="id-ID" altLang="en-US" sz="2400" dirty="0" smtClean="0">
                <a:solidFill>
                  <a:srgbClr val="0000FF"/>
                </a:solidFill>
                <a:latin typeface="Trebuchet MS" pitchFamily="34" charset="0"/>
              </a:rPr>
              <a:t>Informasi yang dihasilkan disusun berdasarkan prinsip akuntansi yang berlaku umum (GAAP):</a:t>
            </a:r>
          </a:p>
          <a:p>
            <a:pPr lvl="1">
              <a:lnSpc>
                <a:spcPts val="2000"/>
              </a:lnSpc>
              <a:spcBef>
                <a:spcPts val="0"/>
              </a:spcBef>
            </a:pPr>
            <a:r>
              <a:rPr lang="en-US" altLang="en-US" sz="2000" dirty="0" err="1" smtClean="0">
                <a:solidFill>
                  <a:srgbClr val="0000FF"/>
                </a:solidFill>
                <a:latin typeface="Trebuchet MS" pitchFamily="34" charset="0"/>
              </a:rPr>
              <a:t>Laporan</a:t>
            </a:r>
            <a:r>
              <a:rPr lang="en-US" altLang="en-US" sz="2000" dirty="0" smtClean="0">
                <a:solidFill>
                  <a:srgbClr val="0000FF"/>
                </a:solidFill>
                <a:latin typeface="Trebuchet MS" pitchFamily="34" charset="0"/>
              </a:rPr>
              <a:t> </a:t>
            </a:r>
            <a:r>
              <a:rPr lang="en-US" altLang="en-US" sz="2000" dirty="0" err="1" smtClean="0">
                <a:solidFill>
                  <a:srgbClr val="0000FF"/>
                </a:solidFill>
                <a:latin typeface="Trebuchet MS" pitchFamily="34" charset="0"/>
              </a:rPr>
              <a:t>Posisi</a:t>
            </a:r>
            <a:r>
              <a:rPr lang="en-US" altLang="en-US" sz="2000" dirty="0" smtClean="0">
                <a:solidFill>
                  <a:srgbClr val="0000FF"/>
                </a:solidFill>
                <a:latin typeface="Trebuchet MS" pitchFamily="34" charset="0"/>
              </a:rPr>
              <a:t> </a:t>
            </a:r>
            <a:r>
              <a:rPr lang="en-US" altLang="en-US" sz="2000" dirty="0" err="1" smtClean="0">
                <a:solidFill>
                  <a:srgbClr val="0000FF"/>
                </a:solidFill>
                <a:latin typeface="Trebuchet MS" pitchFamily="34" charset="0"/>
              </a:rPr>
              <a:t>Keuangan</a:t>
            </a:r>
            <a:r>
              <a:rPr lang="en-US" altLang="en-US" sz="2000" dirty="0" smtClean="0">
                <a:solidFill>
                  <a:srgbClr val="0000FF"/>
                </a:solidFill>
                <a:latin typeface="Trebuchet MS" pitchFamily="34" charset="0"/>
              </a:rPr>
              <a:t> / </a:t>
            </a:r>
            <a:r>
              <a:rPr lang="id-ID" altLang="en-US" sz="2000" dirty="0" smtClean="0">
                <a:solidFill>
                  <a:srgbClr val="0000FF"/>
                </a:solidFill>
                <a:latin typeface="Trebuchet MS" pitchFamily="34" charset="0"/>
              </a:rPr>
              <a:t>Neraca</a:t>
            </a:r>
          </a:p>
          <a:p>
            <a:pPr lvl="1">
              <a:lnSpc>
                <a:spcPts val="2000"/>
              </a:lnSpc>
              <a:spcBef>
                <a:spcPts val="0"/>
              </a:spcBef>
            </a:pPr>
            <a:r>
              <a:rPr lang="id-ID" altLang="en-US" sz="2000" dirty="0" smtClean="0">
                <a:solidFill>
                  <a:srgbClr val="0000FF"/>
                </a:solidFill>
                <a:latin typeface="Trebuchet MS" pitchFamily="34" charset="0"/>
              </a:rPr>
              <a:t>Laporan Laba Rugi</a:t>
            </a:r>
            <a:r>
              <a:rPr lang="en-US" altLang="en-US" sz="2000" dirty="0" smtClean="0">
                <a:solidFill>
                  <a:srgbClr val="0000FF"/>
                </a:solidFill>
                <a:latin typeface="Trebuchet MS" pitchFamily="34" charset="0"/>
              </a:rPr>
              <a:t> </a:t>
            </a:r>
            <a:r>
              <a:rPr lang="en-US" altLang="en-US" sz="2000" dirty="0" err="1" smtClean="0">
                <a:solidFill>
                  <a:srgbClr val="0000FF"/>
                </a:solidFill>
                <a:latin typeface="Trebuchet MS" pitchFamily="34" charset="0"/>
              </a:rPr>
              <a:t>Komprehensif</a:t>
            </a:r>
            <a:endParaRPr lang="id-ID" altLang="en-US" sz="2000" dirty="0" smtClean="0">
              <a:solidFill>
                <a:srgbClr val="0000FF"/>
              </a:solidFill>
              <a:latin typeface="Trebuchet MS" pitchFamily="34" charset="0"/>
            </a:endParaRPr>
          </a:p>
          <a:p>
            <a:pPr lvl="1">
              <a:lnSpc>
                <a:spcPts val="2000"/>
              </a:lnSpc>
              <a:spcBef>
                <a:spcPts val="0"/>
              </a:spcBef>
            </a:pPr>
            <a:r>
              <a:rPr lang="id-ID" altLang="en-US" sz="2000" dirty="0" smtClean="0">
                <a:solidFill>
                  <a:srgbClr val="0000FF"/>
                </a:solidFill>
                <a:latin typeface="Trebuchet MS" pitchFamily="34" charset="0"/>
              </a:rPr>
              <a:t>Laporan Arus Kas</a:t>
            </a:r>
          </a:p>
          <a:p>
            <a:pPr lvl="1">
              <a:lnSpc>
                <a:spcPts val="2000"/>
              </a:lnSpc>
              <a:spcBef>
                <a:spcPts val="0"/>
              </a:spcBef>
            </a:pPr>
            <a:r>
              <a:rPr lang="id-ID" altLang="en-US" sz="2000" dirty="0" smtClean="0">
                <a:solidFill>
                  <a:srgbClr val="0000FF"/>
                </a:solidFill>
                <a:latin typeface="Trebuchet MS" pitchFamily="34" charset="0"/>
              </a:rPr>
              <a:t>Laporan Perubahan Ekuitas</a:t>
            </a:r>
          </a:p>
          <a:p>
            <a:pPr lvl="1">
              <a:lnSpc>
                <a:spcPts val="2000"/>
              </a:lnSpc>
              <a:spcBef>
                <a:spcPts val="0"/>
              </a:spcBef>
            </a:pPr>
            <a:r>
              <a:rPr lang="id-ID" altLang="en-US" sz="2000" dirty="0" smtClean="0">
                <a:solidFill>
                  <a:srgbClr val="0000FF"/>
                </a:solidFill>
                <a:latin typeface="Trebuchet MS" pitchFamily="34" charset="0"/>
              </a:rPr>
              <a:t>Catatan atas laporan keuangan</a:t>
            </a:r>
          </a:p>
          <a:p>
            <a:pPr>
              <a:spcBef>
                <a:spcPts val="1200"/>
              </a:spcBef>
            </a:pPr>
            <a:r>
              <a:rPr lang="en-US" altLang="en-US" sz="2400" dirty="0" smtClean="0">
                <a:solidFill>
                  <a:srgbClr val="0000FF"/>
                </a:solidFill>
                <a:latin typeface="Trebuchet MS" pitchFamily="34" charset="0"/>
              </a:rPr>
              <a:t>S</a:t>
            </a:r>
            <a:r>
              <a:rPr lang="id-ID" altLang="en-US" sz="2400" dirty="0" smtClean="0">
                <a:solidFill>
                  <a:srgbClr val="0000FF"/>
                </a:solidFill>
                <a:latin typeface="Trebuchet MS" pitchFamily="34" charset="0"/>
              </a:rPr>
              <a:t>elain laporan tersebut terdapat laporan yang bukan merupakan GAAP yang dihasilkan perusahaan: Laporan Tahunan, Sustainability Reporting, Prospektus, Laporan untuk Bapepam</a:t>
            </a:r>
            <a:r>
              <a:rPr lang="en-US" altLang="en-US" sz="2400" dirty="0" smtClean="0">
                <a:solidFill>
                  <a:srgbClr val="0000FF"/>
                </a:solidFill>
                <a:latin typeface="Trebuchet MS" pitchFamily="34" charset="0"/>
              </a:rPr>
              <a:t>, Integrating Reporting.</a:t>
            </a:r>
            <a:endParaRPr lang="id-ID" altLang="en-US" sz="2400" dirty="0" smtClean="0">
              <a:solidFill>
                <a:srgbClr val="0000FF"/>
              </a:solidFill>
              <a:latin typeface="Trebuchet MS" pitchFamily="34" charset="0"/>
            </a:endParaRPr>
          </a:p>
        </p:txBody>
      </p:sp>
      <p:sp>
        <p:nvSpPr>
          <p:cNvPr id="130051" name="Rectangle 3"/>
          <p:cNvSpPr>
            <a:spLocks noGrp="1" noChangeArrowheads="1"/>
          </p:cNvSpPr>
          <p:nvPr>
            <p:ph type="title"/>
          </p:nvPr>
        </p:nvSpPr>
        <p:spPr>
          <a:xfrm>
            <a:off x="457200" y="228601"/>
            <a:ext cx="8229600" cy="685800"/>
          </a:xfrm>
          <a:noFill/>
          <a:ln cap="flat"/>
        </p:spPr>
        <p:txBody>
          <a:bodyPr/>
          <a:lstStyle/>
          <a:p>
            <a:pPr marL="109538" algn="ctr">
              <a:defRPr/>
            </a:pPr>
            <a:r>
              <a:rPr lang="id-ID" sz="3600" dirty="0" smtClean="0">
                <a:latin typeface="Calibri" pitchFamily="34" charset="0"/>
              </a:rPr>
              <a:t>Informasi Keuangan dan non Keuangan</a:t>
            </a:r>
            <a:endParaRPr lang="en-US" sz="36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Dinamis</a:t>
            </a:r>
            <a:endParaRPr lang="id-ID" dirty="0">
              <a:solidFill>
                <a:srgbClr val="FF0000"/>
              </a:solidFill>
            </a:endParaRPr>
          </a:p>
        </p:txBody>
      </p:sp>
      <p:sp>
        <p:nvSpPr>
          <p:cNvPr id="3" name="Content Placeholder 2"/>
          <p:cNvSpPr>
            <a:spLocks noGrp="1"/>
          </p:cNvSpPr>
          <p:nvPr>
            <p:ph idx="1"/>
          </p:nvPr>
        </p:nvSpPr>
        <p:spPr>
          <a:xfrm>
            <a:off x="381000" y="1571612"/>
            <a:ext cx="8305800" cy="5000660"/>
          </a:xfrm>
        </p:spPr>
        <p:txBody>
          <a:bodyPr/>
          <a:lstStyle/>
          <a:p>
            <a:pPr>
              <a:lnSpc>
                <a:spcPts val="2500"/>
              </a:lnSpc>
              <a:spcBef>
                <a:spcPts val="600"/>
              </a:spcBef>
            </a:pPr>
            <a:r>
              <a:rPr lang="id-ID" sz="2400" dirty="0" smtClean="0">
                <a:solidFill>
                  <a:schemeClr val="accent1">
                    <a:lumMod val="50000"/>
                  </a:schemeClr>
                </a:solidFill>
                <a:latin typeface="Calibri" pitchFamily="34" charset="0"/>
              </a:rPr>
              <a:t>IFRS membuka wawasan, bahwa mengajarkan akuntansi keuangan harus sesuai dengan standar bukan </a:t>
            </a:r>
            <a:r>
              <a:rPr lang="id-ID" sz="2400" i="1" dirty="0" smtClean="0">
                <a:solidFill>
                  <a:schemeClr val="accent1">
                    <a:lumMod val="50000"/>
                  </a:schemeClr>
                </a:solidFill>
                <a:latin typeface="Calibri" pitchFamily="34" charset="0"/>
              </a:rPr>
              <a:t>teks book</a:t>
            </a:r>
            <a:r>
              <a:rPr lang="id-ID" sz="2400" dirty="0" smtClean="0">
                <a:solidFill>
                  <a:schemeClr val="accent1">
                    <a:lumMod val="50000"/>
                  </a:schemeClr>
                </a:solidFill>
                <a:latin typeface="Calibri" pitchFamily="34" charset="0"/>
              </a:rPr>
              <a:t>.</a:t>
            </a:r>
          </a:p>
          <a:p>
            <a:pPr>
              <a:lnSpc>
                <a:spcPts val="2500"/>
              </a:lnSpc>
              <a:spcBef>
                <a:spcPts val="600"/>
              </a:spcBef>
            </a:pPr>
            <a:r>
              <a:rPr lang="id-ID" sz="2400" dirty="0" smtClean="0">
                <a:solidFill>
                  <a:schemeClr val="accent1">
                    <a:lumMod val="50000"/>
                  </a:schemeClr>
                </a:solidFill>
                <a:latin typeface="Calibri" pitchFamily="34" charset="0"/>
              </a:rPr>
              <a:t>Awareness terhadap standar akuntansi meningkat</a:t>
            </a:r>
          </a:p>
          <a:p>
            <a:pPr>
              <a:lnSpc>
                <a:spcPts val="2500"/>
              </a:lnSpc>
              <a:spcBef>
                <a:spcPts val="600"/>
              </a:spcBef>
            </a:pPr>
            <a:r>
              <a:rPr lang="id-ID" sz="2400" dirty="0" smtClean="0">
                <a:solidFill>
                  <a:schemeClr val="accent1">
                    <a:lumMod val="50000"/>
                  </a:schemeClr>
                </a:solidFill>
                <a:latin typeface="Calibri" pitchFamily="34" charset="0"/>
              </a:rPr>
              <a:t>Materi pengajaran harus dinamis mengikuti perkembangan standar.</a:t>
            </a:r>
          </a:p>
          <a:p>
            <a:pPr>
              <a:lnSpc>
                <a:spcPts val="2500"/>
              </a:lnSpc>
              <a:spcBef>
                <a:spcPts val="600"/>
              </a:spcBef>
            </a:pPr>
            <a:r>
              <a:rPr lang="id-ID" sz="2400" dirty="0" smtClean="0">
                <a:solidFill>
                  <a:schemeClr val="accent1">
                    <a:lumMod val="50000"/>
                  </a:schemeClr>
                </a:solidFill>
                <a:latin typeface="Calibri" pitchFamily="34" charset="0"/>
              </a:rPr>
              <a:t>IFRS sering berubah</a:t>
            </a:r>
          </a:p>
          <a:p>
            <a:pPr lvl="1">
              <a:lnSpc>
                <a:spcPts val="2500"/>
              </a:lnSpc>
              <a:spcBef>
                <a:spcPts val="600"/>
              </a:spcBef>
            </a:pPr>
            <a:r>
              <a:rPr lang="id-ID" sz="2000" dirty="0" smtClean="0">
                <a:solidFill>
                  <a:schemeClr val="accent1">
                    <a:lumMod val="50000"/>
                  </a:schemeClr>
                </a:solidFill>
                <a:latin typeface="Calibri" pitchFamily="34" charset="0"/>
              </a:rPr>
              <a:t>Digunakan perusahaan banyak di negara sehingga kesulitan penerapan akan membuahkan kritik terhadap standar yang ada </a:t>
            </a:r>
            <a:r>
              <a:rPr lang="id-ID" sz="2000" dirty="0" smtClean="0">
                <a:solidFill>
                  <a:schemeClr val="accent1">
                    <a:lumMod val="50000"/>
                  </a:schemeClr>
                </a:solidFill>
                <a:latin typeface="Calibri" pitchFamily="34" charset="0"/>
                <a:sym typeface="Wingdings" pitchFamily="2" charset="2"/>
              </a:rPr>
              <a:t> perubahan</a:t>
            </a:r>
          </a:p>
          <a:p>
            <a:pPr lvl="1">
              <a:lnSpc>
                <a:spcPts val="2500"/>
              </a:lnSpc>
              <a:spcBef>
                <a:spcPts val="600"/>
              </a:spcBef>
            </a:pPr>
            <a:r>
              <a:rPr lang="id-ID" sz="2000" dirty="0" smtClean="0">
                <a:solidFill>
                  <a:schemeClr val="accent1">
                    <a:lumMod val="50000"/>
                  </a:schemeClr>
                </a:solidFill>
                <a:latin typeface="Calibri" pitchFamily="34" charset="0"/>
                <a:sym typeface="Wingdings" pitchFamily="2" charset="2"/>
              </a:rPr>
              <a:t>Perubahan lingkungan usaha</a:t>
            </a:r>
          </a:p>
          <a:p>
            <a:pPr>
              <a:lnSpc>
                <a:spcPts val="2500"/>
              </a:lnSpc>
              <a:spcBef>
                <a:spcPts val="600"/>
              </a:spcBef>
            </a:pPr>
            <a:r>
              <a:rPr lang="id-ID" sz="2400" dirty="0" smtClean="0">
                <a:solidFill>
                  <a:schemeClr val="accent1">
                    <a:lumMod val="50000"/>
                  </a:schemeClr>
                </a:solidFill>
                <a:latin typeface="Calibri" pitchFamily="34" charset="0"/>
                <a:sym typeface="Wingdings" pitchFamily="2" charset="2"/>
              </a:rPr>
              <a:t>Contoh  Pendapatan awalnya menggunakan konsep risk and reward, kemudian ditambahkan konsep present obligation.</a:t>
            </a:r>
          </a:p>
        </p:txBody>
      </p:sp>
      <p:sp>
        <p:nvSpPr>
          <p:cNvPr id="4" name="Slide Number Placeholder 3"/>
          <p:cNvSpPr>
            <a:spLocks noGrp="1"/>
          </p:cNvSpPr>
          <p:nvPr>
            <p:ph type="sldNum" sz="quarter" idx="12"/>
          </p:nvPr>
        </p:nvSpPr>
        <p:spPr/>
        <p:txBody>
          <a:bodyPr/>
          <a:lstStyle/>
          <a:p>
            <a:fld id="{C8917DDB-6779-4320-89F1-0A441ABEDE43}" type="slidenum">
              <a:rPr lang="en-US" smtClean="0"/>
              <a:pPr/>
              <a:t>50</a:t>
            </a:fld>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“Fair value”</a:t>
            </a:r>
            <a:endParaRPr lang="id-ID" dirty="0">
              <a:solidFill>
                <a:srgbClr val="FF0000"/>
              </a:solidFill>
            </a:endParaRPr>
          </a:p>
        </p:txBody>
      </p:sp>
      <p:sp>
        <p:nvSpPr>
          <p:cNvPr id="3" name="Content Placeholder 2"/>
          <p:cNvSpPr>
            <a:spLocks noGrp="1"/>
          </p:cNvSpPr>
          <p:nvPr>
            <p:ph idx="1"/>
          </p:nvPr>
        </p:nvSpPr>
        <p:spPr>
          <a:xfrm>
            <a:off x="357158" y="1285860"/>
            <a:ext cx="8286808" cy="2286016"/>
          </a:xfrm>
        </p:spPr>
        <p:txBody>
          <a:bodyPr>
            <a:normAutofit fontScale="77500" lnSpcReduction="20000"/>
          </a:bodyPr>
          <a:lstStyle/>
          <a:p>
            <a:r>
              <a:rPr lang="en-US" sz="2200" dirty="0" err="1" smtClean="0"/>
              <a:t>Nilai</a:t>
            </a:r>
            <a:r>
              <a:rPr lang="en-US" sz="2200" dirty="0" smtClean="0"/>
              <a:t> </a:t>
            </a:r>
            <a:r>
              <a:rPr lang="en-US" sz="2200" dirty="0" err="1" smtClean="0"/>
              <a:t>wajar</a:t>
            </a:r>
            <a:r>
              <a:rPr lang="en-US" sz="2200" dirty="0" smtClean="0"/>
              <a:t> </a:t>
            </a:r>
            <a:r>
              <a:rPr lang="en-US" sz="2200" dirty="0" err="1" smtClean="0"/>
              <a:t>adalah</a:t>
            </a:r>
            <a:r>
              <a:rPr lang="en-US" sz="2200" dirty="0" smtClean="0"/>
              <a:t> </a:t>
            </a:r>
            <a:r>
              <a:rPr lang="en-US" sz="2200" dirty="0" err="1" smtClean="0"/>
              <a:t>suatu</a:t>
            </a:r>
            <a:r>
              <a:rPr lang="en-US" sz="2200" dirty="0" smtClean="0"/>
              <a:t> </a:t>
            </a:r>
            <a:r>
              <a:rPr lang="en-US" sz="2200" dirty="0" err="1" smtClean="0"/>
              <a:t>jumlah</a:t>
            </a:r>
            <a:r>
              <a:rPr lang="en-US" sz="2200" dirty="0" smtClean="0"/>
              <a:t> yang </a:t>
            </a:r>
            <a:r>
              <a:rPr lang="en-US" sz="2200" dirty="0" err="1" smtClean="0"/>
              <a:t>digunakan</a:t>
            </a:r>
            <a:r>
              <a:rPr lang="en-US" sz="2200" dirty="0" smtClean="0"/>
              <a:t> </a:t>
            </a:r>
            <a:r>
              <a:rPr lang="en-US" sz="2200" dirty="0" err="1" smtClean="0"/>
              <a:t>untuk</a:t>
            </a:r>
            <a:r>
              <a:rPr lang="en-US" sz="2200" dirty="0" smtClean="0"/>
              <a:t> </a:t>
            </a:r>
            <a:r>
              <a:rPr lang="en-US" sz="2200" dirty="0" err="1" smtClean="0"/>
              <a:t>mengukur</a:t>
            </a:r>
            <a:r>
              <a:rPr lang="en-US" sz="2200" dirty="0" smtClean="0"/>
              <a:t> </a:t>
            </a:r>
            <a:r>
              <a:rPr lang="en-US" sz="2200" dirty="0" err="1" smtClean="0"/>
              <a:t>aktiva</a:t>
            </a:r>
            <a:r>
              <a:rPr lang="en-US" sz="2200" dirty="0" smtClean="0"/>
              <a:t> yang </a:t>
            </a:r>
            <a:r>
              <a:rPr lang="en-US" sz="2200" dirty="0" err="1" smtClean="0"/>
              <a:t>dapat</a:t>
            </a:r>
            <a:r>
              <a:rPr lang="en-US" sz="2200" dirty="0" smtClean="0"/>
              <a:t> </a:t>
            </a:r>
            <a:r>
              <a:rPr lang="en-US" sz="2200" dirty="0" err="1" smtClean="0"/>
              <a:t>dipertukarkan</a:t>
            </a:r>
            <a:r>
              <a:rPr lang="en-US" sz="2200" dirty="0" smtClean="0"/>
              <a:t> </a:t>
            </a:r>
            <a:r>
              <a:rPr lang="en-US" sz="2200" dirty="0" err="1" smtClean="0"/>
              <a:t>melalui</a:t>
            </a:r>
            <a:r>
              <a:rPr lang="en-US" sz="2200" dirty="0" smtClean="0"/>
              <a:t> </a:t>
            </a:r>
            <a:r>
              <a:rPr lang="en-US" sz="2200" dirty="0" err="1" smtClean="0"/>
              <a:t>suatu</a:t>
            </a:r>
            <a:r>
              <a:rPr lang="en-US" sz="2200" dirty="0" smtClean="0"/>
              <a:t> </a:t>
            </a:r>
            <a:r>
              <a:rPr lang="en-US" sz="2200" dirty="0" err="1" smtClean="0"/>
              <a:t>transaksi</a:t>
            </a:r>
            <a:r>
              <a:rPr lang="en-US" sz="2200" dirty="0" smtClean="0"/>
              <a:t> yang </a:t>
            </a:r>
            <a:r>
              <a:rPr lang="en-US" sz="2200" dirty="0" err="1" smtClean="0"/>
              <a:t>wajar</a:t>
            </a:r>
            <a:r>
              <a:rPr lang="en-US" sz="2200" dirty="0" smtClean="0"/>
              <a:t> (</a:t>
            </a:r>
            <a:r>
              <a:rPr lang="en-US" sz="2200" i="1" dirty="0" smtClean="0"/>
              <a:t>arm's length transaction</a:t>
            </a:r>
            <a:r>
              <a:rPr lang="en-US" sz="2200" dirty="0" smtClean="0"/>
              <a:t>) yang </a:t>
            </a:r>
            <a:r>
              <a:rPr lang="en-US" sz="2200" dirty="0" err="1" smtClean="0"/>
              <a:t>melibatkan</a:t>
            </a:r>
            <a:r>
              <a:rPr lang="en-US" sz="2200" dirty="0" smtClean="0"/>
              <a:t> </a:t>
            </a:r>
            <a:r>
              <a:rPr lang="en-US" sz="2200" dirty="0" err="1" smtClean="0"/>
              <a:t>pihak-pihak</a:t>
            </a:r>
            <a:r>
              <a:rPr lang="en-US" sz="2200" dirty="0" smtClean="0"/>
              <a:t> yang </a:t>
            </a:r>
            <a:r>
              <a:rPr lang="en-US" sz="2200" dirty="0" err="1" smtClean="0"/>
              <a:t>berkeinginan</a:t>
            </a:r>
            <a:r>
              <a:rPr lang="en-US" sz="2200" dirty="0" smtClean="0"/>
              <a:t> </a:t>
            </a:r>
            <a:r>
              <a:rPr lang="en-US" sz="2200" dirty="0" err="1" smtClean="0"/>
              <a:t>dan</a:t>
            </a:r>
            <a:r>
              <a:rPr lang="en-US" sz="2200" dirty="0" smtClean="0"/>
              <a:t> </a:t>
            </a:r>
            <a:r>
              <a:rPr lang="en-US" sz="2200" dirty="0" err="1" smtClean="0"/>
              <a:t>memiliki</a:t>
            </a:r>
            <a:r>
              <a:rPr lang="en-US" sz="2200" dirty="0" smtClean="0"/>
              <a:t> </a:t>
            </a:r>
            <a:r>
              <a:rPr lang="en-US" sz="2200" dirty="0" err="1" smtClean="0"/>
              <a:t>pengetahuan</a:t>
            </a:r>
            <a:r>
              <a:rPr lang="en-US" sz="2200" dirty="0" smtClean="0"/>
              <a:t> </a:t>
            </a:r>
            <a:r>
              <a:rPr lang="en-US" sz="2200" dirty="0" err="1" smtClean="0"/>
              <a:t>memadai</a:t>
            </a:r>
            <a:r>
              <a:rPr lang="en-US" sz="2200" dirty="0" smtClean="0"/>
              <a:t>.</a:t>
            </a:r>
            <a:endParaRPr lang="id-ID" sz="2200" dirty="0" smtClean="0"/>
          </a:p>
          <a:p>
            <a:pPr lvl="1"/>
            <a:r>
              <a:rPr lang="it-IT" sz="2000" dirty="0" smtClean="0"/>
              <a:t>Kuotasi harga di pasar aktif; </a:t>
            </a:r>
          </a:p>
          <a:p>
            <a:pPr lvl="1"/>
            <a:r>
              <a:rPr lang="en-US" sz="2000" dirty="0" err="1" smtClean="0"/>
              <a:t>Jika</a:t>
            </a:r>
            <a:r>
              <a:rPr lang="en-US" sz="2000" dirty="0" smtClean="0"/>
              <a:t> </a:t>
            </a:r>
            <a:r>
              <a:rPr lang="en-US" sz="2000" dirty="0" err="1" smtClean="0"/>
              <a:t>pasar</a:t>
            </a:r>
            <a:r>
              <a:rPr lang="en-US" sz="2000" dirty="0" smtClean="0"/>
              <a:t> </a:t>
            </a:r>
            <a:r>
              <a:rPr lang="en-US" sz="2000" dirty="0" err="1" smtClean="0"/>
              <a:t>tidak</a:t>
            </a:r>
            <a:r>
              <a:rPr lang="en-US" sz="2000" dirty="0" smtClean="0"/>
              <a:t> </a:t>
            </a:r>
            <a:r>
              <a:rPr lang="en-US" sz="2000" dirty="0" err="1" smtClean="0"/>
              <a:t>aktif</a:t>
            </a:r>
            <a:r>
              <a:rPr lang="en-US" sz="2000" dirty="0" smtClean="0"/>
              <a:t>, </a:t>
            </a:r>
            <a:r>
              <a:rPr lang="en-US" sz="2000" dirty="0" err="1" smtClean="0"/>
              <a:t>maka</a:t>
            </a:r>
            <a:r>
              <a:rPr lang="en-US" sz="2000" dirty="0" smtClean="0"/>
              <a:t> </a:t>
            </a:r>
            <a:r>
              <a:rPr lang="en-US" sz="2000" dirty="0" err="1" smtClean="0"/>
              <a:t>menggunakan</a:t>
            </a:r>
            <a:r>
              <a:rPr lang="en-US" sz="2000" dirty="0" smtClean="0"/>
              <a:t> </a:t>
            </a:r>
            <a:r>
              <a:rPr lang="en-US" sz="2000" dirty="0" err="1" smtClean="0"/>
              <a:t>teknik</a:t>
            </a:r>
            <a:r>
              <a:rPr lang="en-US" sz="2000" dirty="0" smtClean="0"/>
              <a:t> </a:t>
            </a:r>
            <a:r>
              <a:rPr lang="en-US" sz="2000" dirty="0" err="1" smtClean="0"/>
              <a:t>penilaian</a:t>
            </a:r>
            <a:r>
              <a:rPr lang="en-US" sz="2000" dirty="0" smtClean="0"/>
              <a:t> yang </a:t>
            </a:r>
            <a:r>
              <a:rPr lang="en-US" sz="2000" dirty="0" err="1" smtClean="0"/>
              <a:t>meliputi</a:t>
            </a:r>
            <a:r>
              <a:rPr lang="en-US" sz="2000" dirty="0" smtClean="0"/>
              <a:t>: </a:t>
            </a:r>
          </a:p>
          <a:p>
            <a:pPr lvl="2"/>
            <a:r>
              <a:rPr lang="en-US" sz="1800" dirty="0" err="1" smtClean="0"/>
              <a:t>transaksi-transaksi</a:t>
            </a:r>
            <a:r>
              <a:rPr lang="en-US" sz="1800" dirty="0" smtClean="0"/>
              <a:t> </a:t>
            </a:r>
            <a:r>
              <a:rPr lang="en-US" sz="1800" dirty="0" err="1" smtClean="0"/>
              <a:t>pasar</a:t>
            </a:r>
            <a:r>
              <a:rPr lang="en-US" sz="1800" dirty="0" smtClean="0"/>
              <a:t> </a:t>
            </a:r>
            <a:r>
              <a:rPr lang="en-US" sz="1800" dirty="0" err="1" smtClean="0"/>
              <a:t>wajar</a:t>
            </a:r>
            <a:r>
              <a:rPr lang="en-US" sz="1800" dirty="0" smtClean="0"/>
              <a:t> yang </a:t>
            </a:r>
            <a:r>
              <a:rPr lang="en-US" sz="1800" dirty="0" err="1" smtClean="0"/>
              <a:t>terkini</a:t>
            </a:r>
            <a:r>
              <a:rPr lang="en-US" sz="1800" dirty="0" smtClean="0"/>
              <a:t> </a:t>
            </a:r>
            <a:r>
              <a:rPr lang="en-US" sz="1800" dirty="0" err="1" smtClean="0"/>
              <a:t>antara</a:t>
            </a:r>
            <a:r>
              <a:rPr lang="en-US" sz="1800" dirty="0" smtClean="0"/>
              <a:t> </a:t>
            </a:r>
            <a:r>
              <a:rPr lang="en-US" sz="1800" dirty="0" err="1" smtClean="0"/>
              <a:t>pihak-pihak</a:t>
            </a:r>
            <a:r>
              <a:rPr lang="en-US" sz="1800" dirty="0" smtClean="0"/>
              <a:t> yang </a:t>
            </a:r>
            <a:r>
              <a:rPr lang="en-US" sz="1800" dirty="0" err="1" smtClean="0"/>
              <a:t>mengerti</a:t>
            </a:r>
            <a:r>
              <a:rPr lang="en-US" sz="1800" dirty="0" smtClean="0"/>
              <a:t>, </a:t>
            </a:r>
            <a:r>
              <a:rPr lang="en-US" sz="1800" dirty="0" err="1" smtClean="0"/>
              <a:t>berkeinginan</a:t>
            </a:r>
            <a:r>
              <a:rPr lang="en-US" sz="1800" dirty="0" smtClean="0"/>
              <a:t>, </a:t>
            </a:r>
            <a:r>
              <a:rPr lang="en-US" sz="1800" dirty="0" err="1" smtClean="0"/>
              <a:t>jika</a:t>
            </a:r>
            <a:r>
              <a:rPr lang="en-US" sz="1800" dirty="0" smtClean="0"/>
              <a:t> </a:t>
            </a:r>
            <a:r>
              <a:rPr lang="en-US" sz="1800" dirty="0" err="1" smtClean="0"/>
              <a:t>tersedia</a:t>
            </a:r>
            <a:r>
              <a:rPr lang="en-US" sz="1800" dirty="0" smtClean="0"/>
              <a:t>; </a:t>
            </a:r>
          </a:p>
          <a:p>
            <a:pPr lvl="2"/>
            <a:r>
              <a:rPr lang="en-US" sz="1800" dirty="0" err="1" smtClean="0"/>
              <a:t>referensi</a:t>
            </a:r>
            <a:r>
              <a:rPr lang="en-US" sz="1800" dirty="0" smtClean="0"/>
              <a:t> </a:t>
            </a:r>
            <a:r>
              <a:rPr lang="en-US" sz="1800" dirty="0" err="1" smtClean="0"/>
              <a:t>atas</a:t>
            </a:r>
            <a:r>
              <a:rPr lang="en-US" sz="1800" dirty="0" smtClean="0"/>
              <a:t> </a:t>
            </a:r>
            <a:r>
              <a:rPr lang="en-US" sz="1800" dirty="0" err="1" smtClean="0"/>
              <a:t>nilai</a:t>
            </a:r>
            <a:r>
              <a:rPr lang="en-US" sz="1800" dirty="0" smtClean="0"/>
              <a:t> </a:t>
            </a:r>
            <a:r>
              <a:rPr lang="en-US" sz="1800" dirty="0" err="1" smtClean="0"/>
              <a:t>wajar</a:t>
            </a:r>
            <a:r>
              <a:rPr lang="en-US" sz="1800" dirty="0" smtClean="0"/>
              <a:t> </a:t>
            </a:r>
            <a:r>
              <a:rPr lang="en-US" sz="1800" dirty="0" err="1" smtClean="0"/>
              <a:t>terkini</a:t>
            </a:r>
            <a:r>
              <a:rPr lang="en-US" sz="1800" dirty="0" smtClean="0"/>
              <a:t> </a:t>
            </a:r>
            <a:r>
              <a:rPr lang="en-US" sz="1800" dirty="0" err="1" smtClean="0"/>
              <a:t>dari</a:t>
            </a:r>
            <a:r>
              <a:rPr lang="en-US" sz="1800" dirty="0" smtClean="0"/>
              <a:t> </a:t>
            </a:r>
            <a:r>
              <a:rPr lang="en-US" sz="1800" dirty="0" err="1" smtClean="0"/>
              <a:t>instrumen</a:t>
            </a:r>
            <a:r>
              <a:rPr lang="en-US" sz="1800" dirty="0" smtClean="0"/>
              <a:t> lain yang </a:t>
            </a:r>
            <a:r>
              <a:rPr lang="en-US" sz="1800" dirty="0" err="1" smtClean="0"/>
              <a:t>secara</a:t>
            </a:r>
            <a:r>
              <a:rPr lang="en-US" sz="1800" dirty="0" smtClean="0"/>
              <a:t> </a:t>
            </a:r>
            <a:r>
              <a:rPr lang="en-US" sz="1800" dirty="0" err="1" smtClean="0"/>
              <a:t>substansial</a:t>
            </a:r>
            <a:r>
              <a:rPr lang="en-US" sz="1800" dirty="0" smtClean="0"/>
              <a:t> </a:t>
            </a:r>
            <a:r>
              <a:rPr lang="en-US" sz="1800" dirty="0" err="1" smtClean="0"/>
              <a:t>sama</a:t>
            </a:r>
            <a:r>
              <a:rPr lang="en-US" sz="1800" dirty="0" smtClean="0"/>
              <a:t>; </a:t>
            </a:r>
          </a:p>
          <a:p>
            <a:pPr lvl="2"/>
            <a:r>
              <a:rPr lang="en-US" sz="1800" dirty="0" err="1" smtClean="0"/>
              <a:t>analisis</a:t>
            </a:r>
            <a:r>
              <a:rPr lang="en-US" sz="1800" dirty="0" smtClean="0"/>
              <a:t> </a:t>
            </a:r>
            <a:r>
              <a:rPr lang="en-US" sz="1800" dirty="0" err="1" smtClean="0"/>
              <a:t>arus</a:t>
            </a:r>
            <a:r>
              <a:rPr lang="en-US" sz="1800" dirty="0" smtClean="0"/>
              <a:t> </a:t>
            </a:r>
            <a:r>
              <a:rPr lang="en-US" sz="1800" dirty="0" err="1" smtClean="0"/>
              <a:t>kas</a:t>
            </a:r>
            <a:r>
              <a:rPr lang="en-US" sz="1800" dirty="0" smtClean="0"/>
              <a:t> yang </a:t>
            </a:r>
            <a:r>
              <a:rPr lang="en-US" sz="1800" dirty="0" err="1" smtClean="0"/>
              <a:t>didiskonto</a:t>
            </a:r>
            <a:r>
              <a:rPr lang="en-US" sz="1800" dirty="0" smtClean="0"/>
              <a:t> (</a:t>
            </a:r>
            <a:r>
              <a:rPr lang="en-US" sz="1800" i="1" dirty="0" smtClean="0"/>
              <a:t>discounted cash flow analysis); </a:t>
            </a:r>
            <a:r>
              <a:rPr lang="en-US" sz="1800" i="1" dirty="0" err="1" smtClean="0"/>
              <a:t>dan</a:t>
            </a:r>
            <a:r>
              <a:rPr lang="en-US" sz="1800" i="1" dirty="0" smtClean="0"/>
              <a:t> </a:t>
            </a:r>
          </a:p>
          <a:p>
            <a:pPr lvl="2"/>
            <a:r>
              <a:rPr lang="en-US" sz="1800" dirty="0" smtClean="0"/>
              <a:t>model </a:t>
            </a:r>
            <a:r>
              <a:rPr lang="en-US" sz="1800" dirty="0" err="1" smtClean="0"/>
              <a:t>penetapan</a:t>
            </a:r>
            <a:r>
              <a:rPr lang="en-US" sz="1800" dirty="0" smtClean="0"/>
              <a:t> </a:t>
            </a:r>
            <a:r>
              <a:rPr lang="en-US" sz="1800" dirty="0" err="1" smtClean="0"/>
              <a:t>harga</a:t>
            </a:r>
            <a:r>
              <a:rPr lang="en-US" sz="1800" dirty="0" smtClean="0"/>
              <a:t> </a:t>
            </a:r>
            <a:r>
              <a:rPr lang="en-US" sz="1800" dirty="0" err="1" smtClean="0"/>
              <a:t>opsi</a:t>
            </a:r>
            <a:r>
              <a:rPr lang="en-US" sz="1800" dirty="0" smtClean="0"/>
              <a:t> (</a:t>
            </a:r>
            <a:r>
              <a:rPr lang="en-US" sz="1800" i="1" dirty="0" smtClean="0"/>
              <a:t>option pricing model)</a:t>
            </a:r>
            <a:endParaRPr lang="en-US" sz="1800" dirty="0" smtClean="0"/>
          </a:p>
          <a:p>
            <a:pPr>
              <a:lnSpc>
                <a:spcPts val="2500"/>
              </a:lnSpc>
              <a:spcBef>
                <a:spcPts val="600"/>
              </a:spcBef>
            </a:pPr>
            <a:endParaRPr lang="id-ID" dirty="0" smtClean="0">
              <a:solidFill>
                <a:schemeClr val="accent1">
                  <a:lumMod val="50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C8917DDB-6779-4320-89F1-0A441ABEDE43}" type="slidenum">
              <a:rPr lang="en-US" smtClean="0"/>
              <a:pPr/>
              <a:t>51</a:t>
            </a:fld>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“Fair value”</a:t>
            </a:r>
            <a:endParaRPr lang="id-ID" dirty="0">
              <a:solidFill>
                <a:srgbClr val="FF0000"/>
              </a:solidFill>
            </a:endParaRPr>
          </a:p>
        </p:txBody>
      </p:sp>
      <p:sp>
        <p:nvSpPr>
          <p:cNvPr id="3" name="Content Placeholder 2"/>
          <p:cNvSpPr>
            <a:spLocks noGrp="1"/>
          </p:cNvSpPr>
          <p:nvPr>
            <p:ph idx="1"/>
          </p:nvPr>
        </p:nvSpPr>
        <p:spPr>
          <a:xfrm>
            <a:off x="381000" y="1571612"/>
            <a:ext cx="8305800" cy="2214578"/>
          </a:xfrm>
          <a:solidFill>
            <a:schemeClr val="tx2">
              <a:lumMod val="40000"/>
              <a:lumOff val="60000"/>
            </a:schemeClr>
          </a:solidFill>
        </p:spPr>
        <p:txBody>
          <a:bodyPr>
            <a:normAutofit fontScale="85000" lnSpcReduction="10000"/>
          </a:bodyPr>
          <a:lstStyle/>
          <a:p>
            <a:r>
              <a:rPr lang="id-ID" sz="2400" dirty="0" smtClean="0">
                <a:solidFill>
                  <a:srgbClr val="C00000"/>
                </a:solidFill>
              </a:rPr>
              <a:t>IAS 41 Agriculture</a:t>
            </a:r>
          </a:p>
          <a:p>
            <a:pPr lvl="1"/>
            <a:r>
              <a:rPr lang="id-ID" sz="2000" dirty="0" smtClean="0">
                <a:solidFill>
                  <a:srgbClr val="C00000"/>
                </a:solidFill>
              </a:rPr>
              <a:t>Biological asset dinilai sebesar nilai wajar dikurangi dengan biaya penjualan (</a:t>
            </a:r>
            <a:r>
              <a:rPr lang="en-GB" sz="2000" dirty="0" smtClean="0">
                <a:solidFill>
                  <a:srgbClr val="C00000"/>
                </a:solidFill>
              </a:rPr>
              <a:t>point-of-sale costs</a:t>
            </a:r>
            <a:r>
              <a:rPr lang="id-ID" sz="2000" dirty="0" smtClean="0">
                <a:solidFill>
                  <a:srgbClr val="C00000"/>
                </a:solidFill>
              </a:rPr>
              <a:t>)</a:t>
            </a:r>
            <a:r>
              <a:rPr lang="en-GB" sz="2000" dirty="0" smtClean="0">
                <a:solidFill>
                  <a:srgbClr val="C00000"/>
                </a:solidFill>
              </a:rPr>
              <a:t>, </a:t>
            </a:r>
            <a:r>
              <a:rPr lang="id-ID" sz="2000" dirty="0" smtClean="0">
                <a:solidFill>
                  <a:srgbClr val="C00000"/>
                </a:solidFill>
              </a:rPr>
              <a:t>baik pada pengakuan pertama maupun pada tanggal laporan</a:t>
            </a:r>
          </a:p>
          <a:p>
            <a:pPr lvl="1"/>
            <a:r>
              <a:rPr lang="id-ID" sz="2000" dirty="0" smtClean="0">
                <a:solidFill>
                  <a:srgbClr val="C00000"/>
                </a:solidFill>
              </a:rPr>
              <a:t>Agriculture product dinilai nilai wajar dikurangi dengan biaya penjualan (</a:t>
            </a:r>
            <a:r>
              <a:rPr lang="en-GB" sz="2000" dirty="0" smtClean="0">
                <a:solidFill>
                  <a:srgbClr val="C00000"/>
                </a:solidFill>
              </a:rPr>
              <a:t>point-of-sale costs</a:t>
            </a:r>
            <a:r>
              <a:rPr lang="id-ID" sz="2000" dirty="0" smtClean="0">
                <a:solidFill>
                  <a:srgbClr val="C00000"/>
                </a:solidFill>
              </a:rPr>
              <a:t>)</a:t>
            </a:r>
            <a:r>
              <a:rPr lang="en-GB" sz="2000" dirty="0" smtClean="0">
                <a:solidFill>
                  <a:srgbClr val="C00000"/>
                </a:solidFill>
              </a:rPr>
              <a:t>, </a:t>
            </a:r>
            <a:r>
              <a:rPr lang="id-ID" sz="2000" dirty="0" smtClean="0">
                <a:solidFill>
                  <a:srgbClr val="C00000"/>
                </a:solidFill>
              </a:rPr>
              <a:t>pada pengakuan pertama.</a:t>
            </a:r>
          </a:p>
          <a:p>
            <a:pPr lvl="1"/>
            <a:endParaRPr lang="id-ID" sz="2000" dirty="0" smtClean="0">
              <a:solidFill>
                <a:srgbClr val="C00000"/>
              </a:solidFill>
            </a:endParaRPr>
          </a:p>
          <a:p>
            <a:r>
              <a:rPr lang="en-GB" sz="2400" dirty="0" smtClean="0">
                <a:solidFill>
                  <a:srgbClr val="C00000"/>
                </a:solidFill>
              </a:rPr>
              <a:t>both on initial recognition and at each balance sheet date</a:t>
            </a:r>
          </a:p>
          <a:p>
            <a:endParaRPr lang="en-US" sz="2400" dirty="0" smtClean="0">
              <a:solidFill>
                <a:srgbClr val="C00000"/>
              </a:solidFill>
            </a:endParaRPr>
          </a:p>
          <a:p>
            <a:pPr>
              <a:lnSpc>
                <a:spcPts val="2500"/>
              </a:lnSpc>
              <a:spcBef>
                <a:spcPts val="600"/>
              </a:spcBef>
            </a:pPr>
            <a:endParaRPr lang="id-ID" dirty="0" smtClean="0">
              <a:solidFill>
                <a:srgbClr val="C00000"/>
              </a:solidFill>
              <a:latin typeface="Calibri" pitchFamily="34" charset="0"/>
            </a:endParaRPr>
          </a:p>
        </p:txBody>
      </p:sp>
      <p:sp>
        <p:nvSpPr>
          <p:cNvPr id="4" name="Content Placeholder 2"/>
          <p:cNvSpPr txBox="1">
            <a:spLocks/>
          </p:cNvSpPr>
          <p:nvPr/>
        </p:nvSpPr>
        <p:spPr bwMode="auto">
          <a:xfrm>
            <a:off x="357158" y="4000504"/>
            <a:ext cx="8305800" cy="2308816"/>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Aft>
                <a:spcPct val="0"/>
              </a:spcAft>
              <a:buClr>
                <a:schemeClr val="tx2"/>
              </a:buClr>
              <a:buSzTx/>
              <a:buFont typeface="Wingdings" pitchFamily="2" charset="2"/>
              <a:buChar char="§"/>
              <a:tabLst/>
              <a:defRPr/>
            </a:pPr>
            <a:r>
              <a:rPr kumimoji="0" lang="en-US" sz="2200" i="0" u="none" strike="noStrike" kern="0" cap="none" spc="0" normalizeH="0" baseline="0" noProof="0" dirty="0" smtClean="0">
                <a:ln>
                  <a:noFill/>
                </a:ln>
                <a:solidFill>
                  <a:srgbClr val="C00000"/>
                </a:solidFill>
                <a:effectLst/>
                <a:uLnTx/>
                <a:uFillTx/>
                <a:latin typeface="Calibri" pitchFamily="34" charset="0"/>
                <a:ea typeface="+mn-ea"/>
                <a:cs typeface="+mn-cs"/>
              </a:rPr>
              <a:t>Fair value</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menggunakan</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harga</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kuotasi</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jika</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tidak</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ada</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menggunakan</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harga</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wajar</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alternatif</a:t>
            </a:r>
            <a:endParaRPr kumimoji="0" lang="en-US" sz="2200" i="0" u="none" strike="noStrike" kern="0" cap="none" spc="0" normalizeH="0" baseline="0" noProof="0" dirty="0" smtClean="0">
              <a:ln>
                <a:noFill/>
              </a:ln>
              <a:solidFill>
                <a:srgbClr val="C00000"/>
              </a:solidFill>
              <a:effectLst/>
              <a:uLnTx/>
              <a:uFillTx/>
              <a:latin typeface="Calibri" pitchFamily="34" charset="0"/>
              <a:ea typeface="+mn-ea"/>
              <a:cs typeface="+mn-cs"/>
            </a:endParaRPr>
          </a:p>
          <a:p>
            <a:pPr marL="342900" marR="0" lvl="0" indent="-342900" algn="l" defTabSz="914400" rtl="0" eaLnBrk="1" fontAlgn="base" latinLnBrk="0" hangingPunct="1">
              <a:lnSpc>
                <a:spcPct val="90000"/>
              </a:lnSpc>
              <a:spcAft>
                <a:spcPct val="0"/>
              </a:spcAft>
              <a:buClr>
                <a:schemeClr val="tx2"/>
              </a:buClr>
              <a:buSzTx/>
              <a:buFont typeface="Wingdings" pitchFamily="2" charset="2"/>
              <a:buChar char="§"/>
              <a:tabLst/>
              <a:defRPr/>
            </a:pPr>
            <a:r>
              <a:rPr kumimoji="0" lang="id-ID" sz="2200" i="0" u="none" strike="noStrike" kern="0" cap="none" spc="0" normalizeH="0" baseline="0" noProof="0" dirty="0" smtClean="0">
                <a:ln>
                  <a:noFill/>
                </a:ln>
                <a:solidFill>
                  <a:srgbClr val="C00000"/>
                </a:solidFill>
                <a:effectLst/>
                <a:uLnTx/>
                <a:uFillTx/>
                <a:latin typeface="Calibri" pitchFamily="34" charset="0"/>
                <a:ea typeface="+mn-ea"/>
                <a:cs typeface="+mn-cs"/>
              </a:rPr>
              <a:t>Perlu tidak</a:t>
            </a:r>
            <a:r>
              <a:rPr kumimoji="0" lang="id-ID" sz="2200" i="0" u="none" strike="noStrike" kern="0" cap="none" spc="0" normalizeH="0" noProof="0" dirty="0" smtClean="0">
                <a:ln>
                  <a:noFill/>
                </a:ln>
                <a:solidFill>
                  <a:srgbClr val="C00000"/>
                </a:solidFill>
                <a:effectLst/>
                <a:uLnTx/>
                <a:uFillTx/>
                <a:latin typeface="Calibri" pitchFamily="34" charset="0"/>
                <a:ea typeface="+mn-ea"/>
                <a:cs typeface="+mn-cs"/>
              </a:rPr>
              <a:t> mengajarkan perhitungan fair value</a:t>
            </a:r>
          </a:p>
          <a:p>
            <a:pPr marL="800100" lvl="1" indent="-342900" fontAlgn="base">
              <a:lnSpc>
                <a:spcPct val="90000"/>
              </a:lnSpc>
              <a:spcAft>
                <a:spcPct val="0"/>
              </a:spcAft>
              <a:buClr>
                <a:schemeClr val="tx2"/>
              </a:buClr>
              <a:buFont typeface="Wingdings" pitchFamily="2" charset="2"/>
              <a:buChar char="§"/>
            </a:pPr>
            <a:r>
              <a:rPr lang="id-ID" sz="2200" kern="0" dirty="0" smtClean="0">
                <a:solidFill>
                  <a:srgbClr val="C00000"/>
                </a:solidFill>
                <a:latin typeface="Calibri" pitchFamily="34" charset="0"/>
              </a:rPr>
              <a:t>Bagaimana menentuka arus kas</a:t>
            </a:r>
          </a:p>
          <a:p>
            <a:pPr marL="800100" lvl="1" indent="-342900" fontAlgn="base">
              <a:lnSpc>
                <a:spcPct val="90000"/>
              </a:lnSpc>
              <a:spcAft>
                <a:spcPct val="0"/>
              </a:spcAft>
              <a:buClr>
                <a:schemeClr val="tx2"/>
              </a:buClr>
              <a:buFont typeface="Wingdings" pitchFamily="2" charset="2"/>
              <a:buChar char="§"/>
            </a:pPr>
            <a:r>
              <a:rPr kumimoji="0" lang="id-ID" sz="2200" i="0" u="none" strike="noStrike" kern="0" cap="none" spc="0" normalizeH="0" noProof="0" dirty="0" smtClean="0">
                <a:ln>
                  <a:noFill/>
                </a:ln>
                <a:solidFill>
                  <a:srgbClr val="C00000"/>
                </a:solidFill>
                <a:effectLst/>
                <a:uLnTx/>
                <a:uFillTx/>
                <a:latin typeface="Calibri" pitchFamily="34" charset="0"/>
                <a:ea typeface="+mn-ea"/>
                <a:cs typeface="+mn-cs"/>
              </a:rPr>
              <a:t>Tingkat suku bunga</a:t>
            </a:r>
          </a:p>
          <a:p>
            <a:pPr marL="800100" lvl="1" indent="-342900" fontAlgn="base">
              <a:lnSpc>
                <a:spcPct val="90000"/>
              </a:lnSpc>
              <a:spcAft>
                <a:spcPct val="0"/>
              </a:spcAft>
              <a:buClr>
                <a:schemeClr val="tx2"/>
              </a:buClr>
              <a:buFont typeface="Wingdings" pitchFamily="2" charset="2"/>
              <a:buChar char="§"/>
            </a:pPr>
            <a:r>
              <a:rPr lang="id-ID" sz="2200" kern="0" dirty="0" smtClean="0">
                <a:solidFill>
                  <a:srgbClr val="C00000"/>
                </a:solidFill>
                <a:latin typeface="Calibri" pitchFamily="34" charset="0"/>
              </a:rPr>
              <a:t>Model opsi</a:t>
            </a:r>
            <a:endParaRPr kumimoji="0" lang="id-ID" sz="2200" i="0" u="none" strike="noStrike" kern="0" cap="none" spc="0" normalizeH="0" noProof="0" dirty="0" smtClean="0">
              <a:ln>
                <a:noFill/>
              </a:ln>
              <a:solidFill>
                <a:srgbClr val="C00000"/>
              </a:solidFill>
              <a:effectLst/>
              <a:uLnTx/>
              <a:uFillTx/>
              <a:latin typeface="Calibri" pitchFamily="34" charset="0"/>
              <a:ea typeface="+mn-ea"/>
              <a:cs typeface="+mn-cs"/>
            </a:endParaRPr>
          </a:p>
          <a:p>
            <a:pPr marL="342900" marR="0" lvl="0" indent="-342900" algn="l" defTabSz="914400" rtl="0" eaLnBrk="1" fontAlgn="base" latinLnBrk="0" hangingPunct="1">
              <a:lnSpc>
                <a:spcPct val="90000"/>
              </a:lnSpc>
              <a:spcAft>
                <a:spcPct val="0"/>
              </a:spcAft>
              <a:buClr>
                <a:schemeClr val="tx2"/>
              </a:buClr>
              <a:buSzTx/>
              <a:buFont typeface="Wingdings" pitchFamily="2" charset="2"/>
              <a:buChar char="§"/>
              <a:tabLst/>
              <a:defRPr/>
            </a:pPr>
            <a:r>
              <a:rPr kumimoji="0" lang="id-ID" sz="2200" i="0" u="none" strike="noStrike" kern="0" cap="none" spc="0" normalizeH="0" baseline="0" noProof="0" dirty="0" smtClean="0">
                <a:ln>
                  <a:noFill/>
                </a:ln>
                <a:solidFill>
                  <a:srgbClr val="C00000"/>
                </a:solidFill>
                <a:effectLst/>
                <a:uLnTx/>
                <a:uFillTx/>
                <a:latin typeface="Calibri" pitchFamily="34" charset="0"/>
                <a:ea typeface="+mn-ea"/>
                <a:cs typeface="+mn-cs"/>
              </a:rPr>
              <a:t>Judgment : produk serupa,</a:t>
            </a:r>
            <a:r>
              <a:rPr kumimoji="0" lang="id-ID" sz="2200" i="0" u="none" strike="noStrike" kern="0" cap="none" spc="0" normalizeH="0" noProof="0" dirty="0" smtClean="0">
                <a:ln>
                  <a:noFill/>
                </a:ln>
                <a:solidFill>
                  <a:srgbClr val="C00000"/>
                </a:solidFill>
                <a:effectLst/>
                <a:uLnTx/>
                <a:uFillTx/>
                <a:latin typeface="Calibri" pitchFamily="34" charset="0"/>
                <a:ea typeface="+mn-ea"/>
                <a:cs typeface="+mn-cs"/>
              </a:rPr>
              <a:t> transaksi terkini</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biaya</a:t>
            </a:r>
            <a:r>
              <a:rPr kumimoji="0" lang="en-US" sz="2200" i="0" u="none" strike="noStrike" kern="0" cap="none" spc="0" normalizeH="0" noProof="0" dirty="0" smtClean="0">
                <a:ln>
                  <a:noFill/>
                </a:ln>
                <a:solidFill>
                  <a:srgbClr val="C00000"/>
                </a:solidFill>
                <a:effectLst/>
                <a:uLnTx/>
                <a:uFillTx/>
                <a:latin typeface="Calibri" pitchFamily="34" charset="0"/>
                <a:ea typeface="+mn-ea"/>
                <a:cs typeface="+mn-cs"/>
              </a:rPr>
              <a:t> </a:t>
            </a:r>
            <a:r>
              <a:rPr kumimoji="0" lang="en-US" sz="2200" i="0" u="none" strike="noStrike" kern="0" cap="none" spc="0" normalizeH="0" noProof="0" dirty="0" err="1" smtClean="0">
                <a:ln>
                  <a:noFill/>
                </a:ln>
                <a:solidFill>
                  <a:srgbClr val="C00000"/>
                </a:solidFill>
                <a:effectLst/>
                <a:uLnTx/>
                <a:uFillTx/>
                <a:latin typeface="Calibri" pitchFamily="34" charset="0"/>
                <a:ea typeface="+mn-ea"/>
                <a:cs typeface="+mn-cs"/>
              </a:rPr>
              <a:t>penjualan</a:t>
            </a:r>
            <a:endParaRPr kumimoji="0" lang="id-ID" sz="2200" i="0" u="none" strike="noStrike" kern="0" cap="none" spc="0" normalizeH="0" baseline="0" noProof="0" dirty="0" smtClean="0">
              <a:ln>
                <a:noFill/>
              </a:ln>
              <a:solidFill>
                <a:srgbClr val="C00000"/>
              </a:solidFill>
              <a:effectLst/>
              <a:uLnTx/>
              <a:uFillTx/>
              <a:latin typeface="Calibri" pitchFamily="34" charset="0"/>
              <a:ea typeface="+mn-ea"/>
              <a:cs typeface="+mn-cs"/>
            </a:endParaRPr>
          </a:p>
        </p:txBody>
      </p:sp>
      <p:sp>
        <p:nvSpPr>
          <p:cNvPr id="5" name="Slide Number Placeholder 4"/>
          <p:cNvSpPr>
            <a:spLocks noGrp="1"/>
          </p:cNvSpPr>
          <p:nvPr>
            <p:ph type="sldNum" sz="quarter" idx="12"/>
          </p:nvPr>
        </p:nvSpPr>
        <p:spPr/>
        <p:txBody>
          <a:bodyPr/>
          <a:lstStyle/>
          <a:p>
            <a:fld id="{C8917DDB-6779-4320-89F1-0A441ABEDE43}" type="slidenum">
              <a:rPr lang="en-US" smtClean="0"/>
              <a:pPr/>
              <a:t>52</a:t>
            </a:fld>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71414"/>
            <a:ext cx="8153400" cy="990600"/>
          </a:xfrm>
        </p:spPr>
        <p:txBody>
          <a:bodyPr/>
          <a:lstStyle/>
          <a:p>
            <a:r>
              <a:rPr lang="id-ID" dirty="0" smtClean="0"/>
              <a:t>Pengungkapan Lebih Banyak</a:t>
            </a:r>
            <a:endParaRPr lang="en-US" dirty="0" smtClean="0"/>
          </a:p>
        </p:txBody>
      </p:sp>
      <p:sp>
        <p:nvSpPr>
          <p:cNvPr id="34819" name="Content Placeholder 2"/>
          <p:cNvSpPr>
            <a:spLocks noGrp="1"/>
          </p:cNvSpPr>
          <p:nvPr>
            <p:ph sz="quarter" idx="1"/>
          </p:nvPr>
        </p:nvSpPr>
        <p:spPr>
          <a:xfrm>
            <a:off x="428596" y="1428736"/>
            <a:ext cx="8337579" cy="1857388"/>
          </a:xfrm>
        </p:spPr>
        <p:txBody>
          <a:bodyPr/>
          <a:lstStyle/>
          <a:p>
            <a:r>
              <a:rPr lang="it-IT" sz="2400" dirty="0" smtClean="0"/>
              <a:t>I</a:t>
            </a:r>
            <a:r>
              <a:rPr lang="id-ID" sz="2400" dirty="0" smtClean="0"/>
              <a:t>lustrasi laporan keuangan.</a:t>
            </a:r>
          </a:p>
          <a:p>
            <a:r>
              <a:rPr lang="id-ID" sz="2400" dirty="0" smtClean="0"/>
              <a:t>Membaca dan membuat pengungkapan</a:t>
            </a:r>
          </a:p>
          <a:p>
            <a:r>
              <a:rPr lang="id-ID" sz="2400" dirty="0" smtClean="0"/>
              <a:t>pengungkapan yang diinginkan oleh standar</a:t>
            </a:r>
          </a:p>
          <a:p>
            <a:r>
              <a:rPr lang="id-ID" sz="2400" dirty="0" smtClean="0"/>
              <a:t>Judgment : apa yang perlu diungkapkan</a:t>
            </a:r>
            <a:endParaRPr lang="en-US" sz="2800" dirty="0" smtClean="0"/>
          </a:p>
        </p:txBody>
      </p:sp>
      <p:sp>
        <p:nvSpPr>
          <p:cNvPr id="4" name="TextBox 3"/>
          <p:cNvSpPr txBox="1"/>
          <p:nvPr/>
        </p:nvSpPr>
        <p:spPr>
          <a:xfrm>
            <a:off x="347663" y="6300788"/>
            <a:ext cx="5357812" cy="276225"/>
          </a:xfrm>
          <a:prstGeom prst="rect">
            <a:avLst/>
          </a:prstGeom>
          <a:noFill/>
        </p:spPr>
        <p:txBody>
          <a:bodyPr>
            <a:spAutoFit/>
          </a:bodyPr>
          <a:lstStyle/>
          <a:p>
            <a:pPr>
              <a:defRPr/>
            </a:pPr>
            <a:r>
              <a:rPr lang="en-US" sz="1200" dirty="0"/>
              <a:t>* </a:t>
            </a:r>
            <a:r>
              <a:rPr lang="en-US" sz="1200" dirty="0" err="1"/>
              <a:t>Buletin</a:t>
            </a:r>
            <a:r>
              <a:rPr lang="en-US" sz="1200" dirty="0"/>
              <a:t> </a:t>
            </a:r>
            <a:r>
              <a:rPr lang="en-US" sz="1200" dirty="0" err="1"/>
              <a:t>Teknis</a:t>
            </a:r>
            <a:r>
              <a:rPr lang="en-US" sz="1200" dirty="0"/>
              <a:t> No. 3</a:t>
            </a:r>
          </a:p>
        </p:txBody>
      </p:sp>
      <p:sp>
        <p:nvSpPr>
          <p:cNvPr id="6" name="Content Placeholder 2"/>
          <p:cNvSpPr txBox="1">
            <a:spLocks/>
          </p:cNvSpPr>
          <p:nvPr/>
        </p:nvSpPr>
        <p:spPr bwMode="auto">
          <a:xfrm>
            <a:off x="357158" y="3571876"/>
            <a:ext cx="8305800" cy="3000396"/>
          </a:xfrm>
          <a:prstGeom prst="rect">
            <a:avLst/>
          </a:prstGeom>
          <a:solidFill>
            <a:schemeClr val="accent1">
              <a:lumMod val="40000"/>
              <a:lumOff val="6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id-ID" sz="2200" b="1" i="1" dirty="0" smtClean="0">
                <a:solidFill>
                  <a:srgbClr val="C00000"/>
                </a:solidFill>
                <a:latin typeface="Calibri" pitchFamily="34" charset="0"/>
              </a:rPr>
              <a:t>Pihak pengakuisisi mengungkapkan informasi yang memungkinkan pengguna laporan keuangan dapat mengevaluasi dampak keuangan dari penyesuaian yang diakui pada periode pelaporan berjalan yang berhubungan dengan kombinasi bisnis yang terjadi pada periode tersebut atau periode pelaporan sebelumnya.</a:t>
            </a:r>
          </a:p>
          <a:p>
            <a:r>
              <a:rPr lang="id-ID" sz="2200" dirty="0" smtClean="0">
                <a:solidFill>
                  <a:srgbClr val="C00000"/>
                </a:solidFill>
                <a:latin typeface="Calibri" pitchFamily="34" charset="0"/>
              </a:rPr>
              <a:t>Jika pengungkapan spesifik yang dipersyaratkan tidak mencapai tujuan pengungkapan, maka pihak pengakuisisi mengungkapkan seluruh informasi tambahan yang diperlukan untuk mencapai tujuan tersebut</a:t>
            </a:r>
          </a:p>
        </p:txBody>
      </p:sp>
      <p:sp>
        <p:nvSpPr>
          <p:cNvPr id="7" name="Slide Number Placeholder 6"/>
          <p:cNvSpPr>
            <a:spLocks noGrp="1"/>
          </p:cNvSpPr>
          <p:nvPr>
            <p:ph type="sldNum" sz="quarter" idx="12"/>
          </p:nvPr>
        </p:nvSpPr>
        <p:spPr/>
        <p:txBody>
          <a:bodyPr/>
          <a:lstStyle/>
          <a:p>
            <a:fld id="{C8917DDB-6779-4320-89F1-0A441ABEDE43}"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p:txBody>
          <a:bodyPr/>
          <a:lstStyle/>
          <a:p>
            <a:pPr eaLnBrk="1" hangingPunct="1">
              <a:defRPr/>
            </a:pPr>
            <a:r>
              <a:rPr lang="en-US" dirty="0"/>
              <a:t>Main </a:t>
            </a:r>
            <a:r>
              <a:rPr lang="en-US" dirty="0" smtClean="0"/>
              <a:t>Refer</a:t>
            </a:r>
            <a:r>
              <a:rPr lang="id-ID" dirty="0" smtClean="0"/>
              <a:t>e</a:t>
            </a:r>
            <a:r>
              <a:rPr lang="en-US" dirty="0" err="1" smtClean="0"/>
              <a:t>nces</a:t>
            </a:r>
            <a:endParaRPr lang="en-US" dirty="0"/>
          </a:p>
        </p:txBody>
      </p:sp>
      <p:sp>
        <p:nvSpPr>
          <p:cNvPr id="145412" name="Rectangle 3"/>
          <p:cNvSpPr>
            <a:spLocks noGrp="1" noChangeArrowheads="1"/>
          </p:cNvSpPr>
          <p:nvPr>
            <p:ph type="body" idx="1"/>
          </p:nvPr>
        </p:nvSpPr>
        <p:spPr/>
        <p:txBody>
          <a:bodyPr/>
          <a:lstStyle/>
          <a:p>
            <a:pPr eaLnBrk="1" hangingPunct="1">
              <a:spcBef>
                <a:spcPts val="600"/>
              </a:spcBef>
            </a:pPr>
            <a:endParaRPr lang="en-US" sz="1800" b="0" i="1" dirty="0" smtClean="0">
              <a:latin typeface="Arial" pitchFamily="34" charset="0"/>
            </a:endParaRPr>
          </a:p>
          <a:p>
            <a:pPr eaLnBrk="1" hangingPunct="1">
              <a:spcBef>
                <a:spcPts val="600"/>
              </a:spcBef>
            </a:pPr>
            <a:r>
              <a:rPr lang="en-US" sz="1800" b="0" i="1" dirty="0" smtClean="0">
                <a:latin typeface="Arial" pitchFamily="34" charset="0"/>
              </a:rPr>
              <a:t>Intermediate Accounting, IFRS Edition, </a:t>
            </a:r>
            <a:r>
              <a:rPr lang="en-US" sz="1800" b="0" dirty="0" err="1" smtClean="0">
                <a:latin typeface="Arial" pitchFamily="34" charset="0"/>
              </a:rPr>
              <a:t>Kieso</a:t>
            </a:r>
            <a:r>
              <a:rPr lang="en-US" sz="1800" b="0" dirty="0" smtClean="0">
                <a:latin typeface="Arial" pitchFamily="34" charset="0"/>
              </a:rPr>
              <a:t>, </a:t>
            </a:r>
            <a:r>
              <a:rPr lang="en-US" sz="1800" b="0" dirty="0" err="1" smtClean="0">
                <a:latin typeface="Arial" pitchFamily="34" charset="0"/>
              </a:rPr>
              <a:t>Weygandt</a:t>
            </a:r>
            <a:r>
              <a:rPr lang="en-US" sz="1800" b="0" dirty="0" smtClean="0">
                <a:latin typeface="Arial" pitchFamily="34" charset="0"/>
              </a:rPr>
              <a:t>, Warfield, </a:t>
            </a:r>
            <a:r>
              <a:rPr lang="en-US" sz="1800" b="0" dirty="0" err="1" smtClean="0">
                <a:latin typeface="Arial" pitchFamily="34" charset="0"/>
              </a:rPr>
              <a:t>Jhon</a:t>
            </a:r>
            <a:r>
              <a:rPr lang="en-US" sz="1800" b="0" dirty="0" smtClean="0">
                <a:latin typeface="Arial" pitchFamily="34" charset="0"/>
              </a:rPr>
              <a:t> </a:t>
            </a:r>
            <a:r>
              <a:rPr lang="en-US" sz="1800" b="0" dirty="0" err="1" smtClean="0">
                <a:latin typeface="Arial" pitchFamily="34" charset="0"/>
              </a:rPr>
              <a:t>Willley</a:t>
            </a:r>
            <a:r>
              <a:rPr lang="en-US" sz="1800" b="0" dirty="0" smtClean="0">
                <a:latin typeface="Arial" pitchFamily="34" charset="0"/>
              </a:rPr>
              <a:t> son, 2010.</a:t>
            </a:r>
          </a:p>
          <a:p>
            <a:pPr eaLnBrk="1" hangingPunct="1">
              <a:spcBef>
                <a:spcPts val="600"/>
              </a:spcBef>
            </a:pPr>
            <a:endParaRPr lang="en-US" sz="1800" i="1" dirty="0" smtClean="0">
              <a:latin typeface="Arial" pitchFamily="34" charset="0"/>
            </a:endParaRPr>
          </a:p>
          <a:p>
            <a:pPr>
              <a:spcBef>
                <a:spcPts val="600"/>
              </a:spcBef>
            </a:pPr>
            <a:r>
              <a:rPr lang="id-ID" sz="1800" dirty="0" smtClean="0">
                <a:latin typeface="Arial" pitchFamily="34" charset="0"/>
              </a:rPr>
              <a:t>International Financial Reporting Standards – Certificate Learning Material </a:t>
            </a:r>
          </a:p>
          <a:p>
            <a:pPr>
              <a:spcBef>
                <a:spcPts val="600"/>
              </a:spcBef>
              <a:buNone/>
            </a:pPr>
            <a:r>
              <a:rPr lang="id-ID" sz="1800" i="1" dirty="0" smtClean="0">
                <a:latin typeface="Arial" pitchFamily="34" charset="0"/>
              </a:rPr>
              <a:t>	The Institute of Chartered Accountants, England and Wales</a:t>
            </a:r>
            <a:endParaRPr lang="en-US" sz="1800" i="1" dirty="0" smtClean="0">
              <a:latin typeface="Arial" pitchFamily="34" charset="0"/>
            </a:endParaRPr>
          </a:p>
          <a:p>
            <a:pPr>
              <a:spcBef>
                <a:spcPts val="600"/>
              </a:spcBef>
              <a:buNone/>
            </a:pPr>
            <a:endParaRPr lang="en-US" sz="1800" i="1" dirty="0" smtClean="0">
              <a:latin typeface="Arial" pitchFamily="34" charset="0"/>
            </a:endParaRPr>
          </a:p>
          <a:p>
            <a:pPr eaLnBrk="1" hangingPunct="1">
              <a:spcBef>
                <a:spcPts val="600"/>
              </a:spcBef>
            </a:pPr>
            <a:r>
              <a:rPr lang="en-US" sz="1800" i="1" dirty="0" smtClean="0">
                <a:latin typeface="Arial" pitchFamily="34" charset="0"/>
              </a:rPr>
              <a:t>St</a:t>
            </a:r>
            <a:r>
              <a:rPr lang="id-ID" sz="1800" b="0" i="1" dirty="0" smtClean="0">
                <a:latin typeface="Arial" pitchFamily="34" charset="0"/>
              </a:rPr>
              <a:t>andar Akuntansi Keuangan</a:t>
            </a:r>
            <a:r>
              <a:rPr lang="en-US" sz="1800" b="0" i="1" dirty="0" smtClean="0">
                <a:latin typeface="Arial" pitchFamily="34" charset="0"/>
              </a:rPr>
              <a:t/>
            </a:r>
            <a:br>
              <a:rPr lang="en-US" sz="1800" b="0" i="1" dirty="0" smtClean="0">
                <a:latin typeface="Arial" pitchFamily="34" charset="0"/>
              </a:rPr>
            </a:br>
            <a:r>
              <a:rPr lang="id-ID" sz="1800" dirty="0" smtClean="0">
                <a:latin typeface="Arial" pitchFamily="34" charset="0"/>
              </a:rPr>
              <a:t>Dewan Standar Akuntansi Keuangan</a:t>
            </a:r>
            <a:endParaRPr lang="id-ID" sz="1800" b="0" i="1" dirty="0" smtClean="0">
              <a:latin typeface="Arial" pitchFamily="34" charset="0"/>
            </a:endParaRPr>
          </a:p>
          <a:p>
            <a:pPr eaLnBrk="1" hangingPunct="1">
              <a:spcBef>
                <a:spcPts val="600"/>
              </a:spcBef>
            </a:pPr>
            <a:endParaRPr lang="en-US" sz="1800" dirty="0" smtClean="0">
              <a:latin typeface="Arial" pitchFamily="34" charset="0"/>
            </a:endParaRPr>
          </a:p>
          <a:p>
            <a:pPr eaLnBrk="1" hangingPunct="1">
              <a:spcBef>
                <a:spcPts val="600"/>
              </a:spcBef>
            </a:pPr>
            <a:endParaRPr lang="en-US" sz="1800" b="0" i="1" dirty="0" smtClean="0">
              <a:latin typeface="Arial" pitchFamily="34" charset="0"/>
            </a:endParaRPr>
          </a:p>
          <a:p>
            <a:pPr eaLnBrk="1" hangingPunct="1">
              <a:lnSpc>
                <a:spcPct val="90000"/>
              </a:lnSpc>
            </a:pPr>
            <a:endParaRPr lang="en-US" sz="1800" b="0" i="1" dirty="0" smtClean="0">
              <a:latin typeface="Arial" pitchFamily="34" charset="0"/>
            </a:endParaRPr>
          </a:p>
        </p:txBody>
      </p:sp>
      <p:sp>
        <p:nvSpPr>
          <p:cNvPr id="4" name="Slide Number Placeholder 3"/>
          <p:cNvSpPr>
            <a:spLocks noGrp="1"/>
          </p:cNvSpPr>
          <p:nvPr>
            <p:ph type="sldNum" sz="quarter" idx="12"/>
          </p:nvPr>
        </p:nvSpPr>
        <p:spPr/>
        <p:txBody>
          <a:bodyPr/>
          <a:lstStyle/>
          <a:p>
            <a:fld id="{C8917DDB-6779-4320-89F1-0A441ABEDE43}" type="slidenum">
              <a:rPr lang="en-US" smtClean="0"/>
              <a:pPr/>
              <a:t>54</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595313"/>
          </a:xfrm>
        </p:spPr>
        <p:txBody>
          <a:bodyPr/>
          <a:lstStyle/>
          <a:p>
            <a:pPr eaLnBrk="1" hangingPunct="1"/>
            <a:r>
              <a:rPr lang="en-US" sz="2400" b="1" smtClean="0"/>
              <a:t>Jenis laporan keuangan &amp; pemakainya</a:t>
            </a:r>
          </a:p>
        </p:txBody>
      </p:sp>
      <p:sp>
        <p:nvSpPr>
          <p:cNvPr id="6147" name="Oval 4"/>
          <p:cNvSpPr>
            <a:spLocks noChangeArrowheads="1"/>
          </p:cNvSpPr>
          <p:nvPr/>
        </p:nvSpPr>
        <p:spPr bwMode="auto">
          <a:xfrm>
            <a:off x="900113" y="1412875"/>
            <a:ext cx="2447925" cy="1223963"/>
          </a:xfrm>
          <a:prstGeom prst="ellipse">
            <a:avLst/>
          </a:prstGeom>
          <a:solidFill>
            <a:srgbClr val="FFFF00"/>
          </a:solidFill>
          <a:ln w="9525">
            <a:solidFill>
              <a:schemeClr val="tx1"/>
            </a:solidFill>
            <a:round/>
            <a:headEnd/>
            <a:tailEnd/>
          </a:ln>
          <a:effectLst/>
        </p:spPr>
        <p:txBody>
          <a:bodyPr wrap="none" anchor="ctr"/>
          <a:lstStyle/>
          <a:p>
            <a:endParaRPr lang="id-ID"/>
          </a:p>
        </p:txBody>
      </p:sp>
      <p:sp>
        <p:nvSpPr>
          <p:cNvPr id="6148" name="Oval 6"/>
          <p:cNvSpPr>
            <a:spLocks noChangeArrowheads="1"/>
          </p:cNvSpPr>
          <p:nvPr/>
        </p:nvSpPr>
        <p:spPr bwMode="auto">
          <a:xfrm>
            <a:off x="971550" y="4365625"/>
            <a:ext cx="2447925" cy="1223963"/>
          </a:xfrm>
          <a:prstGeom prst="ellipse">
            <a:avLst/>
          </a:prstGeom>
          <a:solidFill>
            <a:srgbClr val="FFFF00"/>
          </a:solidFill>
          <a:ln w="9525">
            <a:solidFill>
              <a:schemeClr val="tx1"/>
            </a:solidFill>
            <a:round/>
            <a:headEnd/>
            <a:tailEnd/>
          </a:ln>
          <a:effectLst/>
        </p:spPr>
        <p:txBody>
          <a:bodyPr wrap="none" anchor="ctr"/>
          <a:lstStyle/>
          <a:p>
            <a:endParaRPr lang="id-ID"/>
          </a:p>
        </p:txBody>
      </p:sp>
      <p:sp>
        <p:nvSpPr>
          <p:cNvPr id="6149" name="Rectangle 7"/>
          <p:cNvSpPr>
            <a:spLocks noChangeArrowheads="1"/>
          </p:cNvSpPr>
          <p:nvPr/>
        </p:nvSpPr>
        <p:spPr bwMode="auto">
          <a:xfrm>
            <a:off x="2771775" y="3068638"/>
            <a:ext cx="1439863" cy="865187"/>
          </a:xfrm>
          <a:prstGeom prst="rect">
            <a:avLst/>
          </a:prstGeom>
          <a:solidFill>
            <a:srgbClr val="92D050"/>
          </a:solidFill>
          <a:ln w="9525">
            <a:solidFill>
              <a:schemeClr val="tx1"/>
            </a:solidFill>
            <a:miter lim="800000"/>
            <a:headEnd/>
            <a:tailEnd/>
          </a:ln>
          <a:effectLst/>
        </p:spPr>
        <p:txBody>
          <a:bodyPr wrap="none" anchor="ctr"/>
          <a:lstStyle/>
          <a:p>
            <a:endParaRPr lang="id-ID"/>
          </a:p>
        </p:txBody>
      </p:sp>
      <p:sp>
        <p:nvSpPr>
          <p:cNvPr id="6150" name="Oval 8"/>
          <p:cNvSpPr>
            <a:spLocks noChangeArrowheads="1"/>
          </p:cNvSpPr>
          <p:nvPr/>
        </p:nvSpPr>
        <p:spPr bwMode="auto">
          <a:xfrm>
            <a:off x="4643438" y="2492375"/>
            <a:ext cx="1800225" cy="1873250"/>
          </a:xfrm>
          <a:prstGeom prst="ellipse">
            <a:avLst/>
          </a:prstGeom>
          <a:solidFill>
            <a:srgbClr val="FF0000"/>
          </a:solidFill>
          <a:ln w="9525">
            <a:solidFill>
              <a:schemeClr val="tx1"/>
            </a:solidFill>
            <a:round/>
            <a:headEnd/>
            <a:tailEnd/>
          </a:ln>
          <a:effectLst/>
        </p:spPr>
        <p:txBody>
          <a:bodyPr wrap="none" anchor="ctr"/>
          <a:lstStyle/>
          <a:p>
            <a:endParaRPr lang="id-ID"/>
          </a:p>
        </p:txBody>
      </p:sp>
      <p:sp>
        <p:nvSpPr>
          <p:cNvPr id="6151" name="Oval 9"/>
          <p:cNvSpPr>
            <a:spLocks noChangeArrowheads="1"/>
          </p:cNvSpPr>
          <p:nvPr/>
        </p:nvSpPr>
        <p:spPr bwMode="auto">
          <a:xfrm>
            <a:off x="7164388" y="1268413"/>
            <a:ext cx="1368425" cy="1223962"/>
          </a:xfrm>
          <a:prstGeom prst="ellipse">
            <a:avLst/>
          </a:prstGeom>
          <a:solidFill>
            <a:schemeClr val="bg1"/>
          </a:solidFill>
          <a:ln w="9525">
            <a:solidFill>
              <a:schemeClr val="tx1"/>
            </a:solidFill>
            <a:round/>
            <a:headEnd/>
            <a:tailEnd/>
          </a:ln>
          <a:effectLst/>
        </p:spPr>
        <p:txBody>
          <a:bodyPr wrap="none" anchor="ctr"/>
          <a:lstStyle/>
          <a:p>
            <a:endParaRPr lang="id-ID"/>
          </a:p>
        </p:txBody>
      </p:sp>
      <p:sp>
        <p:nvSpPr>
          <p:cNvPr id="6152" name="Oval 10"/>
          <p:cNvSpPr>
            <a:spLocks noChangeArrowheads="1"/>
          </p:cNvSpPr>
          <p:nvPr/>
        </p:nvSpPr>
        <p:spPr bwMode="auto">
          <a:xfrm>
            <a:off x="7235825" y="2276475"/>
            <a:ext cx="1368425" cy="1223963"/>
          </a:xfrm>
          <a:prstGeom prst="ellipse">
            <a:avLst/>
          </a:prstGeom>
          <a:solidFill>
            <a:schemeClr val="accent1">
              <a:lumMod val="40000"/>
              <a:lumOff val="60000"/>
            </a:schemeClr>
          </a:solidFill>
          <a:ln w="9525">
            <a:solidFill>
              <a:schemeClr val="tx1"/>
            </a:solidFill>
            <a:round/>
            <a:headEnd/>
            <a:tailEnd/>
          </a:ln>
          <a:effectLst/>
        </p:spPr>
        <p:txBody>
          <a:bodyPr wrap="none" anchor="ctr"/>
          <a:lstStyle/>
          <a:p>
            <a:endParaRPr lang="id-ID"/>
          </a:p>
        </p:txBody>
      </p:sp>
      <p:sp>
        <p:nvSpPr>
          <p:cNvPr id="6153" name="Oval 11"/>
          <p:cNvSpPr>
            <a:spLocks noChangeArrowheads="1"/>
          </p:cNvSpPr>
          <p:nvPr/>
        </p:nvSpPr>
        <p:spPr bwMode="auto">
          <a:xfrm>
            <a:off x="7235825" y="3429000"/>
            <a:ext cx="1368425" cy="1223963"/>
          </a:xfrm>
          <a:prstGeom prst="ellipse">
            <a:avLst/>
          </a:prstGeom>
          <a:solidFill>
            <a:srgbClr val="00B0F0"/>
          </a:solidFill>
          <a:ln w="9525">
            <a:solidFill>
              <a:schemeClr val="tx1"/>
            </a:solidFill>
            <a:round/>
            <a:headEnd/>
            <a:tailEnd/>
          </a:ln>
          <a:effectLst/>
        </p:spPr>
        <p:txBody>
          <a:bodyPr wrap="none" anchor="ctr"/>
          <a:lstStyle/>
          <a:p>
            <a:endParaRPr lang="id-ID"/>
          </a:p>
        </p:txBody>
      </p:sp>
      <p:sp>
        <p:nvSpPr>
          <p:cNvPr id="6154" name="Oval 12"/>
          <p:cNvSpPr>
            <a:spLocks noChangeArrowheads="1"/>
          </p:cNvSpPr>
          <p:nvPr/>
        </p:nvSpPr>
        <p:spPr bwMode="auto">
          <a:xfrm>
            <a:off x="7235825" y="4581525"/>
            <a:ext cx="1368425" cy="1223963"/>
          </a:xfrm>
          <a:prstGeom prst="ellipse">
            <a:avLst/>
          </a:prstGeom>
          <a:solidFill>
            <a:schemeClr val="bg2">
              <a:lumMod val="90000"/>
            </a:schemeClr>
          </a:solidFill>
          <a:ln w="9525">
            <a:solidFill>
              <a:schemeClr val="tx1"/>
            </a:solidFill>
            <a:round/>
            <a:headEnd/>
            <a:tailEnd/>
          </a:ln>
          <a:effectLst/>
        </p:spPr>
        <p:txBody>
          <a:bodyPr wrap="none" anchor="ctr"/>
          <a:lstStyle/>
          <a:p>
            <a:endParaRPr lang="id-ID"/>
          </a:p>
        </p:txBody>
      </p:sp>
      <p:sp>
        <p:nvSpPr>
          <p:cNvPr id="6155" name="Line 13"/>
          <p:cNvSpPr>
            <a:spLocks noChangeShapeType="1"/>
          </p:cNvSpPr>
          <p:nvPr/>
        </p:nvSpPr>
        <p:spPr bwMode="auto">
          <a:xfrm>
            <a:off x="1979613" y="2636838"/>
            <a:ext cx="792162" cy="863600"/>
          </a:xfrm>
          <a:prstGeom prst="line">
            <a:avLst/>
          </a:prstGeom>
          <a:noFill/>
          <a:ln w="9525">
            <a:solidFill>
              <a:schemeClr val="tx1"/>
            </a:solidFill>
            <a:round/>
            <a:headEnd/>
            <a:tailEnd/>
          </a:ln>
          <a:effectLst/>
        </p:spPr>
        <p:txBody>
          <a:bodyPr/>
          <a:lstStyle/>
          <a:p>
            <a:endParaRPr lang="id-ID"/>
          </a:p>
        </p:txBody>
      </p:sp>
      <p:sp>
        <p:nvSpPr>
          <p:cNvPr id="6156" name="Line 14"/>
          <p:cNvSpPr>
            <a:spLocks noChangeShapeType="1"/>
          </p:cNvSpPr>
          <p:nvPr/>
        </p:nvSpPr>
        <p:spPr bwMode="auto">
          <a:xfrm flipH="1">
            <a:off x="2051050" y="3500438"/>
            <a:ext cx="720725" cy="865187"/>
          </a:xfrm>
          <a:prstGeom prst="line">
            <a:avLst/>
          </a:prstGeom>
          <a:noFill/>
          <a:ln w="9525">
            <a:solidFill>
              <a:schemeClr val="tx1"/>
            </a:solidFill>
            <a:round/>
            <a:headEnd/>
            <a:tailEnd/>
          </a:ln>
          <a:effectLst/>
        </p:spPr>
        <p:txBody>
          <a:bodyPr/>
          <a:lstStyle/>
          <a:p>
            <a:endParaRPr lang="id-ID"/>
          </a:p>
        </p:txBody>
      </p:sp>
      <p:sp>
        <p:nvSpPr>
          <p:cNvPr id="6157" name="Line 15"/>
          <p:cNvSpPr>
            <a:spLocks noChangeShapeType="1"/>
          </p:cNvSpPr>
          <p:nvPr/>
        </p:nvSpPr>
        <p:spPr bwMode="auto">
          <a:xfrm>
            <a:off x="4211638" y="3500438"/>
            <a:ext cx="431800" cy="0"/>
          </a:xfrm>
          <a:prstGeom prst="line">
            <a:avLst/>
          </a:prstGeom>
          <a:noFill/>
          <a:ln w="9525">
            <a:solidFill>
              <a:schemeClr val="tx1"/>
            </a:solidFill>
            <a:round/>
            <a:headEnd/>
            <a:tailEnd type="triangle" w="med" len="med"/>
          </a:ln>
          <a:effectLst/>
        </p:spPr>
        <p:txBody>
          <a:bodyPr/>
          <a:lstStyle/>
          <a:p>
            <a:endParaRPr lang="id-ID"/>
          </a:p>
        </p:txBody>
      </p:sp>
      <p:sp>
        <p:nvSpPr>
          <p:cNvPr id="6158" name="Line 16"/>
          <p:cNvSpPr>
            <a:spLocks noChangeShapeType="1"/>
          </p:cNvSpPr>
          <p:nvPr/>
        </p:nvSpPr>
        <p:spPr bwMode="auto">
          <a:xfrm flipH="1">
            <a:off x="6948488" y="1916113"/>
            <a:ext cx="215900" cy="0"/>
          </a:xfrm>
          <a:prstGeom prst="line">
            <a:avLst/>
          </a:prstGeom>
          <a:noFill/>
          <a:ln w="9525">
            <a:solidFill>
              <a:schemeClr val="tx1"/>
            </a:solidFill>
            <a:round/>
            <a:headEnd/>
            <a:tailEnd/>
          </a:ln>
          <a:effectLst/>
        </p:spPr>
        <p:txBody>
          <a:bodyPr/>
          <a:lstStyle/>
          <a:p>
            <a:endParaRPr lang="id-ID"/>
          </a:p>
        </p:txBody>
      </p:sp>
      <p:sp>
        <p:nvSpPr>
          <p:cNvPr id="6159" name="Line 17"/>
          <p:cNvSpPr>
            <a:spLocks noChangeShapeType="1"/>
          </p:cNvSpPr>
          <p:nvPr/>
        </p:nvSpPr>
        <p:spPr bwMode="auto">
          <a:xfrm>
            <a:off x="6948488" y="1916113"/>
            <a:ext cx="0" cy="2233612"/>
          </a:xfrm>
          <a:prstGeom prst="line">
            <a:avLst/>
          </a:prstGeom>
          <a:noFill/>
          <a:ln w="9525">
            <a:solidFill>
              <a:schemeClr val="tx1"/>
            </a:solidFill>
            <a:round/>
            <a:headEnd/>
            <a:tailEnd/>
          </a:ln>
          <a:effectLst/>
        </p:spPr>
        <p:txBody>
          <a:bodyPr/>
          <a:lstStyle/>
          <a:p>
            <a:endParaRPr lang="id-ID"/>
          </a:p>
        </p:txBody>
      </p:sp>
      <p:sp>
        <p:nvSpPr>
          <p:cNvPr id="6160" name="Line 18"/>
          <p:cNvSpPr>
            <a:spLocks noChangeShapeType="1"/>
          </p:cNvSpPr>
          <p:nvPr/>
        </p:nvSpPr>
        <p:spPr bwMode="auto">
          <a:xfrm>
            <a:off x="6948488" y="4149725"/>
            <a:ext cx="287337" cy="0"/>
          </a:xfrm>
          <a:prstGeom prst="line">
            <a:avLst/>
          </a:prstGeom>
          <a:noFill/>
          <a:ln w="9525">
            <a:solidFill>
              <a:schemeClr val="tx1"/>
            </a:solidFill>
            <a:round/>
            <a:headEnd/>
            <a:tailEnd/>
          </a:ln>
          <a:effectLst/>
        </p:spPr>
        <p:txBody>
          <a:bodyPr/>
          <a:lstStyle/>
          <a:p>
            <a:endParaRPr lang="id-ID"/>
          </a:p>
        </p:txBody>
      </p:sp>
      <p:sp>
        <p:nvSpPr>
          <p:cNvPr id="6161" name="Line 19"/>
          <p:cNvSpPr>
            <a:spLocks noChangeShapeType="1"/>
          </p:cNvSpPr>
          <p:nvPr/>
        </p:nvSpPr>
        <p:spPr bwMode="auto">
          <a:xfrm>
            <a:off x="6948488" y="2924175"/>
            <a:ext cx="287337" cy="0"/>
          </a:xfrm>
          <a:prstGeom prst="line">
            <a:avLst/>
          </a:prstGeom>
          <a:noFill/>
          <a:ln w="9525">
            <a:solidFill>
              <a:schemeClr val="tx1"/>
            </a:solidFill>
            <a:round/>
            <a:headEnd/>
            <a:tailEnd/>
          </a:ln>
          <a:effectLst/>
        </p:spPr>
        <p:txBody>
          <a:bodyPr/>
          <a:lstStyle/>
          <a:p>
            <a:endParaRPr lang="id-ID"/>
          </a:p>
        </p:txBody>
      </p:sp>
      <p:sp>
        <p:nvSpPr>
          <p:cNvPr id="6162" name="Line 20"/>
          <p:cNvSpPr>
            <a:spLocks noChangeShapeType="1"/>
          </p:cNvSpPr>
          <p:nvPr/>
        </p:nvSpPr>
        <p:spPr bwMode="auto">
          <a:xfrm>
            <a:off x="6732588" y="2924175"/>
            <a:ext cx="215900" cy="0"/>
          </a:xfrm>
          <a:prstGeom prst="line">
            <a:avLst/>
          </a:prstGeom>
          <a:noFill/>
          <a:ln w="9525">
            <a:solidFill>
              <a:schemeClr val="tx1"/>
            </a:solidFill>
            <a:round/>
            <a:headEnd/>
            <a:tailEnd type="triangle" w="med" len="med"/>
          </a:ln>
          <a:effectLst/>
        </p:spPr>
        <p:txBody>
          <a:bodyPr/>
          <a:lstStyle/>
          <a:p>
            <a:endParaRPr lang="id-ID"/>
          </a:p>
        </p:txBody>
      </p:sp>
      <p:sp>
        <p:nvSpPr>
          <p:cNvPr id="6163" name="Line 21"/>
          <p:cNvSpPr>
            <a:spLocks noChangeShapeType="1"/>
          </p:cNvSpPr>
          <p:nvPr/>
        </p:nvSpPr>
        <p:spPr bwMode="auto">
          <a:xfrm>
            <a:off x="6732588" y="2924175"/>
            <a:ext cx="0" cy="2376488"/>
          </a:xfrm>
          <a:prstGeom prst="line">
            <a:avLst/>
          </a:prstGeom>
          <a:noFill/>
          <a:ln w="9525">
            <a:solidFill>
              <a:schemeClr val="tx1"/>
            </a:solidFill>
            <a:round/>
            <a:headEnd/>
            <a:tailEnd/>
          </a:ln>
          <a:effectLst/>
        </p:spPr>
        <p:txBody>
          <a:bodyPr/>
          <a:lstStyle/>
          <a:p>
            <a:endParaRPr lang="id-ID"/>
          </a:p>
        </p:txBody>
      </p:sp>
      <p:sp>
        <p:nvSpPr>
          <p:cNvPr id="6164" name="Line 22"/>
          <p:cNvSpPr>
            <a:spLocks noChangeShapeType="1"/>
          </p:cNvSpPr>
          <p:nvPr/>
        </p:nvSpPr>
        <p:spPr bwMode="auto">
          <a:xfrm>
            <a:off x="6732588" y="5300663"/>
            <a:ext cx="503237" cy="0"/>
          </a:xfrm>
          <a:prstGeom prst="line">
            <a:avLst/>
          </a:prstGeom>
          <a:noFill/>
          <a:ln w="9525">
            <a:solidFill>
              <a:schemeClr val="tx1"/>
            </a:solidFill>
            <a:round/>
            <a:headEnd/>
            <a:tailEnd type="triangle" w="med" len="med"/>
          </a:ln>
          <a:effectLst/>
        </p:spPr>
        <p:txBody>
          <a:bodyPr/>
          <a:lstStyle/>
          <a:p>
            <a:endParaRPr lang="id-ID"/>
          </a:p>
        </p:txBody>
      </p:sp>
      <p:sp>
        <p:nvSpPr>
          <p:cNvPr id="6165" name="Line 23"/>
          <p:cNvSpPr>
            <a:spLocks noChangeShapeType="1"/>
          </p:cNvSpPr>
          <p:nvPr/>
        </p:nvSpPr>
        <p:spPr bwMode="auto">
          <a:xfrm>
            <a:off x="6443663" y="3429000"/>
            <a:ext cx="288925" cy="0"/>
          </a:xfrm>
          <a:prstGeom prst="line">
            <a:avLst/>
          </a:prstGeom>
          <a:noFill/>
          <a:ln w="9525">
            <a:solidFill>
              <a:schemeClr val="tx1"/>
            </a:solidFill>
            <a:round/>
            <a:headEnd/>
            <a:tailEnd type="triangle" w="med" len="med"/>
          </a:ln>
          <a:effectLst/>
        </p:spPr>
        <p:txBody>
          <a:bodyPr/>
          <a:lstStyle/>
          <a:p>
            <a:endParaRPr lang="id-ID"/>
          </a:p>
        </p:txBody>
      </p:sp>
      <p:sp>
        <p:nvSpPr>
          <p:cNvPr id="6166" name="Text Box 24"/>
          <p:cNvSpPr txBox="1">
            <a:spLocks noChangeArrowheads="1"/>
          </p:cNvSpPr>
          <p:nvPr/>
        </p:nvSpPr>
        <p:spPr bwMode="auto">
          <a:xfrm>
            <a:off x="1258888" y="1773238"/>
            <a:ext cx="1728787" cy="366712"/>
          </a:xfrm>
          <a:prstGeom prst="rect">
            <a:avLst/>
          </a:prstGeom>
          <a:noFill/>
          <a:ln w="9525">
            <a:noFill/>
            <a:miter lim="800000"/>
            <a:headEnd/>
            <a:tailEnd/>
          </a:ln>
          <a:effectLst/>
        </p:spPr>
        <p:txBody>
          <a:bodyPr>
            <a:spAutoFit/>
          </a:bodyPr>
          <a:lstStyle/>
          <a:p>
            <a:pPr>
              <a:spcBef>
                <a:spcPct val="50000"/>
              </a:spcBef>
            </a:pPr>
            <a:r>
              <a:rPr lang="en-US" dirty="0" err="1"/>
              <a:t>Pihak</a:t>
            </a:r>
            <a:r>
              <a:rPr lang="en-US" dirty="0"/>
              <a:t> </a:t>
            </a:r>
            <a:r>
              <a:rPr lang="en-US" dirty="0" err="1"/>
              <a:t>Ekstern</a:t>
            </a:r>
            <a:endParaRPr lang="en-US" dirty="0"/>
          </a:p>
        </p:txBody>
      </p:sp>
      <p:sp>
        <p:nvSpPr>
          <p:cNvPr id="6167" name="Text Box 25"/>
          <p:cNvSpPr txBox="1">
            <a:spLocks noChangeArrowheads="1"/>
          </p:cNvSpPr>
          <p:nvPr/>
        </p:nvSpPr>
        <p:spPr bwMode="auto">
          <a:xfrm>
            <a:off x="1331913" y="4797425"/>
            <a:ext cx="1871662" cy="366713"/>
          </a:xfrm>
          <a:prstGeom prst="rect">
            <a:avLst/>
          </a:prstGeom>
          <a:noFill/>
          <a:ln w="9525">
            <a:noFill/>
            <a:miter lim="800000"/>
            <a:headEnd/>
            <a:tailEnd/>
          </a:ln>
          <a:effectLst/>
        </p:spPr>
        <p:txBody>
          <a:bodyPr>
            <a:spAutoFit/>
          </a:bodyPr>
          <a:lstStyle/>
          <a:p>
            <a:pPr>
              <a:spcBef>
                <a:spcPct val="50000"/>
              </a:spcBef>
            </a:pPr>
            <a:r>
              <a:rPr lang="en-US"/>
              <a:t>Pihak Intern</a:t>
            </a:r>
          </a:p>
        </p:txBody>
      </p:sp>
      <p:sp>
        <p:nvSpPr>
          <p:cNvPr id="6168" name="Text Box 26"/>
          <p:cNvSpPr txBox="1">
            <a:spLocks noChangeArrowheads="1"/>
          </p:cNvSpPr>
          <p:nvPr/>
        </p:nvSpPr>
        <p:spPr bwMode="auto">
          <a:xfrm>
            <a:off x="2843213" y="3284538"/>
            <a:ext cx="1296987" cy="366712"/>
          </a:xfrm>
          <a:prstGeom prst="rect">
            <a:avLst/>
          </a:prstGeom>
          <a:noFill/>
          <a:ln w="9525">
            <a:noFill/>
            <a:miter lim="800000"/>
            <a:headEnd/>
            <a:tailEnd/>
          </a:ln>
          <a:effectLst/>
        </p:spPr>
        <p:txBody>
          <a:bodyPr>
            <a:spAutoFit/>
          </a:bodyPr>
          <a:lstStyle/>
          <a:p>
            <a:pPr>
              <a:spcBef>
                <a:spcPct val="50000"/>
              </a:spcBef>
            </a:pPr>
            <a:r>
              <a:rPr lang="en-US" dirty="0" err="1"/>
              <a:t>Pemakai</a:t>
            </a:r>
            <a:endParaRPr lang="en-US" dirty="0"/>
          </a:p>
        </p:txBody>
      </p:sp>
      <p:sp>
        <p:nvSpPr>
          <p:cNvPr id="6169" name="Text Box 27"/>
          <p:cNvSpPr txBox="1">
            <a:spLocks noChangeArrowheads="1"/>
          </p:cNvSpPr>
          <p:nvPr/>
        </p:nvSpPr>
        <p:spPr bwMode="auto">
          <a:xfrm>
            <a:off x="4859338" y="2924175"/>
            <a:ext cx="1368425" cy="779463"/>
          </a:xfrm>
          <a:prstGeom prst="rect">
            <a:avLst/>
          </a:prstGeom>
          <a:noFill/>
          <a:ln w="9525">
            <a:noFill/>
            <a:miter lim="800000"/>
            <a:headEnd/>
            <a:tailEnd/>
          </a:ln>
          <a:effectLst/>
        </p:spPr>
        <p:txBody>
          <a:bodyPr>
            <a:spAutoFit/>
          </a:bodyPr>
          <a:lstStyle/>
          <a:p>
            <a:pPr algn="ctr">
              <a:spcBef>
                <a:spcPct val="50000"/>
              </a:spcBef>
            </a:pPr>
            <a:r>
              <a:rPr lang="en-US" dirty="0" err="1"/>
              <a:t>Laporan</a:t>
            </a:r>
            <a:endParaRPr lang="en-US" dirty="0"/>
          </a:p>
          <a:p>
            <a:pPr algn="ctr">
              <a:spcBef>
                <a:spcPct val="50000"/>
              </a:spcBef>
            </a:pPr>
            <a:r>
              <a:rPr lang="en-US" dirty="0" err="1"/>
              <a:t>Keuangan</a:t>
            </a:r>
            <a:endParaRPr lang="en-US" dirty="0"/>
          </a:p>
        </p:txBody>
      </p:sp>
      <p:sp>
        <p:nvSpPr>
          <p:cNvPr id="6170" name="Text Box 28"/>
          <p:cNvSpPr txBox="1">
            <a:spLocks noChangeArrowheads="1"/>
          </p:cNvSpPr>
          <p:nvPr/>
        </p:nvSpPr>
        <p:spPr bwMode="auto">
          <a:xfrm>
            <a:off x="7235825" y="1628775"/>
            <a:ext cx="1223963" cy="366713"/>
          </a:xfrm>
          <a:prstGeom prst="rect">
            <a:avLst/>
          </a:prstGeom>
          <a:noFill/>
          <a:ln w="9525">
            <a:noFill/>
            <a:miter lim="800000"/>
            <a:headEnd/>
            <a:tailEnd/>
          </a:ln>
          <a:effectLst/>
        </p:spPr>
        <p:txBody>
          <a:bodyPr>
            <a:spAutoFit/>
          </a:bodyPr>
          <a:lstStyle/>
          <a:p>
            <a:pPr algn="ctr">
              <a:spcBef>
                <a:spcPct val="50000"/>
              </a:spcBef>
            </a:pPr>
            <a:r>
              <a:rPr lang="en-US"/>
              <a:t>Neraca</a:t>
            </a:r>
          </a:p>
        </p:txBody>
      </p:sp>
      <p:sp>
        <p:nvSpPr>
          <p:cNvPr id="6171" name="Text Box 29"/>
          <p:cNvSpPr txBox="1">
            <a:spLocks noChangeArrowheads="1"/>
          </p:cNvSpPr>
          <p:nvPr/>
        </p:nvSpPr>
        <p:spPr bwMode="auto">
          <a:xfrm>
            <a:off x="7164388" y="2708275"/>
            <a:ext cx="1368425" cy="366713"/>
          </a:xfrm>
          <a:prstGeom prst="rect">
            <a:avLst/>
          </a:prstGeom>
          <a:noFill/>
          <a:ln w="9525">
            <a:noFill/>
            <a:miter lim="800000"/>
            <a:headEnd/>
            <a:tailEnd/>
          </a:ln>
          <a:effectLst/>
        </p:spPr>
        <p:txBody>
          <a:bodyPr>
            <a:spAutoFit/>
          </a:bodyPr>
          <a:lstStyle/>
          <a:p>
            <a:pPr>
              <a:spcBef>
                <a:spcPct val="50000"/>
              </a:spcBef>
            </a:pPr>
            <a:r>
              <a:rPr lang="en-US" dirty="0"/>
              <a:t> </a:t>
            </a:r>
            <a:r>
              <a:rPr lang="en-US" dirty="0" err="1"/>
              <a:t>Rugi</a:t>
            </a:r>
            <a:r>
              <a:rPr lang="en-US" dirty="0"/>
              <a:t> </a:t>
            </a:r>
            <a:r>
              <a:rPr lang="en-US" dirty="0" err="1"/>
              <a:t>Laba</a:t>
            </a:r>
            <a:endParaRPr lang="en-US" dirty="0"/>
          </a:p>
        </p:txBody>
      </p:sp>
      <p:sp>
        <p:nvSpPr>
          <p:cNvPr id="6172" name="Text Box 30"/>
          <p:cNvSpPr txBox="1">
            <a:spLocks noChangeArrowheads="1"/>
          </p:cNvSpPr>
          <p:nvPr/>
        </p:nvSpPr>
        <p:spPr bwMode="auto">
          <a:xfrm>
            <a:off x="7164388" y="3429000"/>
            <a:ext cx="1728787" cy="1058863"/>
          </a:xfrm>
          <a:prstGeom prst="rect">
            <a:avLst/>
          </a:prstGeom>
          <a:noFill/>
          <a:ln w="9525">
            <a:noFill/>
            <a:miter lim="800000"/>
            <a:headEnd/>
            <a:tailEnd/>
          </a:ln>
          <a:effectLst/>
        </p:spPr>
        <p:txBody>
          <a:bodyPr>
            <a:spAutoFit/>
          </a:bodyPr>
          <a:lstStyle/>
          <a:p>
            <a:pPr>
              <a:lnSpc>
                <a:spcPct val="50000"/>
              </a:lnSpc>
              <a:spcBef>
                <a:spcPct val="50000"/>
              </a:spcBef>
            </a:pPr>
            <a:r>
              <a:rPr lang="en-US" dirty="0"/>
              <a:t>       </a:t>
            </a:r>
          </a:p>
          <a:p>
            <a:pPr>
              <a:lnSpc>
                <a:spcPct val="50000"/>
              </a:lnSpc>
              <a:spcBef>
                <a:spcPct val="50000"/>
              </a:spcBef>
            </a:pPr>
            <a:r>
              <a:rPr lang="en-US" dirty="0"/>
              <a:t>        Lap. </a:t>
            </a:r>
          </a:p>
          <a:p>
            <a:pPr>
              <a:lnSpc>
                <a:spcPct val="50000"/>
              </a:lnSpc>
              <a:spcBef>
                <a:spcPct val="50000"/>
              </a:spcBef>
            </a:pPr>
            <a:r>
              <a:rPr lang="en-US" dirty="0" err="1"/>
              <a:t>Perub</a:t>
            </a:r>
            <a:r>
              <a:rPr lang="en-US" dirty="0"/>
              <a:t>. </a:t>
            </a:r>
            <a:r>
              <a:rPr lang="en-US" dirty="0" err="1"/>
              <a:t>Posisi</a:t>
            </a:r>
            <a:endParaRPr lang="en-US" dirty="0"/>
          </a:p>
          <a:p>
            <a:pPr>
              <a:lnSpc>
                <a:spcPct val="50000"/>
              </a:lnSpc>
              <a:spcBef>
                <a:spcPct val="50000"/>
              </a:spcBef>
            </a:pPr>
            <a:r>
              <a:rPr lang="en-US" dirty="0"/>
              <a:t>        Keu     </a:t>
            </a:r>
          </a:p>
        </p:txBody>
      </p:sp>
      <p:sp>
        <p:nvSpPr>
          <p:cNvPr id="6173" name="Text Box 31"/>
          <p:cNvSpPr txBox="1">
            <a:spLocks noChangeArrowheads="1"/>
          </p:cNvSpPr>
          <p:nvPr/>
        </p:nvSpPr>
        <p:spPr bwMode="auto">
          <a:xfrm>
            <a:off x="7451725" y="4941888"/>
            <a:ext cx="1295400" cy="506412"/>
          </a:xfrm>
          <a:prstGeom prst="rect">
            <a:avLst/>
          </a:prstGeom>
          <a:noFill/>
          <a:ln w="9525">
            <a:noFill/>
            <a:miter lim="800000"/>
            <a:headEnd/>
            <a:tailEnd/>
          </a:ln>
          <a:effectLst/>
        </p:spPr>
        <p:txBody>
          <a:bodyPr>
            <a:spAutoFit/>
          </a:bodyPr>
          <a:lstStyle/>
          <a:p>
            <a:pPr>
              <a:lnSpc>
                <a:spcPct val="50000"/>
              </a:lnSpc>
              <a:spcBef>
                <a:spcPct val="50000"/>
              </a:spcBef>
            </a:pPr>
            <a:r>
              <a:rPr lang="en-US"/>
              <a:t>Laporan</a:t>
            </a:r>
          </a:p>
          <a:p>
            <a:pPr>
              <a:lnSpc>
                <a:spcPct val="50000"/>
              </a:lnSpc>
              <a:spcBef>
                <a:spcPct val="50000"/>
              </a:spcBef>
            </a:pPr>
            <a:r>
              <a:rPr lang="en-US"/>
              <a:t>Lain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2400" b="1" i="1" smtClean="0"/>
              <a:t>Stakeholders:</a:t>
            </a:r>
            <a:r>
              <a:rPr lang="en-US" sz="2400" b="1" smtClean="0"/>
              <a:t/>
            </a:r>
            <a:br>
              <a:rPr lang="en-US" sz="2400" b="1" smtClean="0"/>
            </a:br>
            <a:r>
              <a:rPr lang="en-US" sz="2400" b="1" smtClean="0"/>
              <a:t>Pihak yang berkepentingan terhadap perusahaan</a:t>
            </a:r>
          </a:p>
        </p:txBody>
      </p:sp>
      <p:sp>
        <p:nvSpPr>
          <p:cNvPr id="5123" name="Rectangle 5"/>
          <p:cNvSpPr>
            <a:spLocks noChangeArrowheads="1"/>
          </p:cNvSpPr>
          <p:nvPr/>
        </p:nvSpPr>
        <p:spPr bwMode="auto">
          <a:xfrm>
            <a:off x="539750" y="1773238"/>
            <a:ext cx="8064500" cy="3937000"/>
          </a:xfrm>
          <a:prstGeom prst="rect">
            <a:avLst/>
          </a:prstGeom>
          <a:noFill/>
          <a:ln w="9525">
            <a:noFill/>
            <a:miter lim="800000"/>
            <a:headEnd/>
            <a:tailEnd/>
          </a:ln>
          <a:effectLst/>
        </p:spPr>
        <p:txBody>
          <a:bodyPr>
            <a:spAutoFit/>
          </a:bodyPr>
          <a:lstStyle/>
          <a:p>
            <a:pPr algn="just"/>
            <a:r>
              <a:rPr lang="en-US"/>
              <a:t>Pihak Internal, Yaitu manajemen</a:t>
            </a:r>
            <a:r>
              <a:rPr lang="en-US" i="1"/>
              <a:t> (stewardship):</a:t>
            </a:r>
          </a:p>
          <a:p>
            <a:pPr algn="just"/>
            <a:endParaRPr lang="en-US"/>
          </a:p>
          <a:p>
            <a:pPr algn="just"/>
            <a:r>
              <a:rPr lang="en-US"/>
              <a:t>Memiliki kendali terhadap sistem akuntansi dan dapat menentukan informasi apa yang dibutuhkan dan bagaimana informasi itu dilaporkan</a:t>
            </a:r>
          </a:p>
          <a:p>
            <a:pPr algn="just"/>
            <a:endParaRPr lang="en-US"/>
          </a:p>
          <a:p>
            <a:pPr algn="just"/>
            <a:r>
              <a:rPr lang="en-US"/>
              <a:t>Pihak Eksternal: Kreditor dan investor</a:t>
            </a:r>
          </a:p>
          <a:p>
            <a:pPr algn="just"/>
            <a:endParaRPr lang="en-US"/>
          </a:p>
          <a:p>
            <a:pPr algn="just"/>
            <a:r>
              <a:rPr lang="en-US"/>
              <a:t>Kreditor membutuhkan informasi tentang profitabilitas dan stabilitas perusahaan dalam kaitannya dengan pertanyaan, apakah kita akan meminjamkan uang?</a:t>
            </a:r>
          </a:p>
          <a:p>
            <a:pPr algn="just"/>
            <a:endParaRPr lang="en-US"/>
          </a:p>
          <a:p>
            <a:pPr algn="just"/>
            <a:r>
              <a:rPr lang="en-US"/>
              <a:t>Investor (pemegang saham atau investor potensial) membutuhkan informasi yang berhunbungan dengan keamanan dan profitabilitas dari investasi mereka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r>
              <a:rPr lang="en-US" sz="3600"/>
              <a:t>Laporan Keuangan VS Pelaporan Keuangan</a:t>
            </a:r>
          </a:p>
        </p:txBody>
      </p:sp>
      <p:sp>
        <p:nvSpPr>
          <p:cNvPr id="6147" name="Rectangle 3"/>
          <p:cNvSpPr>
            <a:spLocks noGrp="1" noChangeArrowheads="1"/>
          </p:cNvSpPr>
          <p:nvPr>
            <p:ph type="body" idx="1"/>
          </p:nvPr>
        </p:nvSpPr>
        <p:spPr>
          <a:xfrm>
            <a:off x="304800" y="1066800"/>
            <a:ext cx="8839200" cy="4114800"/>
          </a:xfrm>
        </p:spPr>
        <p:txBody>
          <a:bodyPr>
            <a:normAutofit fontScale="85000" lnSpcReduction="10000"/>
          </a:bodyPr>
          <a:lstStyle/>
          <a:p>
            <a:r>
              <a:rPr lang="en-US"/>
              <a:t>Pelaporan keuangan meliputi laporan keuangan dan cara lain untuk melaporkan informasi. Pelaporan keuangan terdiri dari laporan keuangan + prospektus, peramalan manajemen, penjelasan mengenai dampak lingkungan &amp; sosial yang diakibatkan. Pelaporan keuangan memiliki arti yang lebih luas dari laporan keuangan.</a:t>
            </a:r>
          </a:p>
          <a:p>
            <a:r>
              <a:rPr lang="en-US"/>
              <a:t>Laporan keuangan merupakan unsur utama pelaporan keuangan terdiri dari neraca, laporan rugi laba, laporan perubahan modal, dan laporan perubahan posisi keuangan laporan arus zas.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381000" y="1377950"/>
            <a:ext cx="8445500" cy="4870450"/>
          </a:xfrm>
          <a:noFill/>
        </p:spPr>
        <p:txBody>
          <a:bodyPr lIns="90488" tIns="44450" rIns="90488" bIns="44450"/>
          <a:lstStyle/>
          <a:p>
            <a:pPr algn="just">
              <a:spcBef>
                <a:spcPts val="600"/>
              </a:spcBef>
            </a:pPr>
            <a:r>
              <a:rPr lang="en-US" sz="2200" dirty="0" err="1" smtClean="0"/>
              <a:t>Memberikan</a:t>
            </a:r>
            <a:r>
              <a:rPr lang="en-US" sz="2200" dirty="0" smtClean="0"/>
              <a:t> </a:t>
            </a:r>
            <a:r>
              <a:rPr lang="en-US" sz="2200" dirty="0" err="1" smtClean="0"/>
              <a:t>infomasi</a:t>
            </a:r>
            <a:r>
              <a:rPr lang="en-US" sz="2200" dirty="0" smtClean="0"/>
              <a:t>  </a:t>
            </a:r>
            <a:r>
              <a:rPr lang="en-US" sz="2200" dirty="0" smtClean="0">
                <a:sym typeface="Wingdings" pitchFamily="2" charset="2"/>
              </a:rPr>
              <a:t> </a:t>
            </a:r>
          </a:p>
          <a:p>
            <a:pPr lvl="1" algn="just">
              <a:spcBef>
                <a:spcPts val="600"/>
              </a:spcBef>
            </a:pPr>
            <a:r>
              <a:rPr lang="en-US" sz="1800" dirty="0" err="1" smtClean="0"/>
              <a:t>posisi</a:t>
            </a:r>
            <a:r>
              <a:rPr lang="en-US" sz="1800" dirty="0" smtClean="0"/>
              <a:t> </a:t>
            </a:r>
            <a:r>
              <a:rPr lang="en-US" sz="1800" dirty="0" err="1" smtClean="0"/>
              <a:t>keuangan</a:t>
            </a:r>
            <a:r>
              <a:rPr lang="en-US" sz="1800" dirty="0" smtClean="0"/>
              <a:t>, </a:t>
            </a:r>
          </a:p>
          <a:p>
            <a:pPr lvl="1" algn="just">
              <a:spcBef>
                <a:spcPts val="600"/>
              </a:spcBef>
            </a:pPr>
            <a:r>
              <a:rPr lang="en-US" sz="1800" dirty="0" err="1" smtClean="0"/>
              <a:t>kinerja</a:t>
            </a:r>
            <a:r>
              <a:rPr lang="en-US" sz="1800" dirty="0" smtClean="0"/>
              <a:t> </a:t>
            </a:r>
          </a:p>
          <a:p>
            <a:pPr lvl="1" algn="just">
              <a:spcBef>
                <a:spcPts val="600"/>
              </a:spcBef>
            </a:pPr>
            <a:r>
              <a:rPr lang="en-US" sz="1800" dirty="0" err="1" smtClean="0"/>
              <a:t>perubahan</a:t>
            </a:r>
            <a:r>
              <a:rPr lang="en-US" sz="1800" dirty="0" smtClean="0"/>
              <a:t> </a:t>
            </a:r>
            <a:r>
              <a:rPr lang="en-US" sz="1800" dirty="0" err="1" smtClean="0"/>
              <a:t>posisi</a:t>
            </a:r>
            <a:r>
              <a:rPr lang="en-US" sz="1800" dirty="0" smtClean="0"/>
              <a:t> </a:t>
            </a:r>
            <a:r>
              <a:rPr lang="en-US" sz="1800" dirty="0" err="1" smtClean="0"/>
              <a:t>keuangan</a:t>
            </a:r>
            <a:r>
              <a:rPr lang="en-US" sz="1800" dirty="0" smtClean="0"/>
              <a:t> </a:t>
            </a:r>
            <a:r>
              <a:rPr lang="en-US" sz="1800" dirty="0" err="1" smtClean="0"/>
              <a:t>suatu</a:t>
            </a:r>
            <a:r>
              <a:rPr lang="en-US" sz="1800" dirty="0" smtClean="0"/>
              <a:t> </a:t>
            </a:r>
            <a:r>
              <a:rPr lang="en-US" sz="1800" dirty="0" err="1" smtClean="0"/>
              <a:t>perusahaan</a:t>
            </a:r>
            <a:r>
              <a:rPr lang="en-US" sz="1800" dirty="0" smtClean="0"/>
              <a:t> </a:t>
            </a:r>
          </a:p>
          <a:p>
            <a:pPr marL="342900" lvl="1" indent="0" algn="just">
              <a:spcBef>
                <a:spcPts val="600"/>
              </a:spcBef>
              <a:buNone/>
            </a:pPr>
            <a:r>
              <a:rPr lang="en-US" sz="2200" dirty="0" smtClean="0"/>
              <a:t>yang </a:t>
            </a:r>
            <a:r>
              <a:rPr lang="en-US" sz="2200" dirty="0" err="1" smtClean="0"/>
              <a:t>bermanfaat</a:t>
            </a:r>
            <a:r>
              <a:rPr lang="en-US" sz="2200" dirty="0" smtClean="0"/>
              <a:t> </a:t>
            </a:r>
            <a:r>
              <a:rPr lang="en-US" sz="2200" dirty="0" err="1" smtClean="0"/>
              <a:t>bagi</a:t>
            </a:r>
            <a:r>
              <a:rPr lang="en-US" sz="2200" dirty="0" smtClean="0"/>
              <a:t> </a:t>
            </a:r>
            <a:r>
              <a:rPr lang="en-US" sz="2200" dirty="0" err="1" smtClean="0"/>
              <a:t>sejumlah</a:t>
            </a:r>
            <a:r>
              <a:rPr lang="en-US" sz="2200" dirty="0" smtClean="0"/>
              <a:t> </a:t>
            </a:r>
            <a:r>
              <a:rPr lang="en-US" sz="2200" dirty="0" err="1" smtClean="0"/>
              <a:t>besar</a:t>
            </a:r>
            <a:r>
              <a:rPr lang="en-US" sz="2200" dirty="0" smtClean="0"/>
              <a:t> </a:t>
            </a:r>
            <a:r>
              <a:rPr lang="en-US" sz="2200" dirty="0" err="1" smtClean="0"/>
              <a:t>pemakai</a:t>
            </a:r>
            <a:r>
              <a:rPr lang="en-US" sz="2200" dirty="0" smtClean="0"/>
              <a:t> </a:t>
            </a:r>
            <a:r>
              <a:rPr lang="en-US" sz="2200" dirty="0" err="1" smtClean="0"/>
              <a:t>dalam</a:t>
            </a:r>
            <a:r>
              <a:rPr lang="en-US" sz="2200" dirty="0" smtClean="0"/>
              <a:t> </a:t>
            </a:r>
            <a:r>
              <a:rPr lang="en-US" sz="2200" dirty="0" err="1" smtClean="0"/>
              <a:t>pengambilan</a:t>
            </a:r>
            <a:r>
              <a:rPr lang="en-US" sz="2200" dirty="0" smtClean="0"/>
              <a:t> </a:t>
            </a:r>
            <a:r>
              <a:rPr lang="en-US" sz="2200" dirty="0" err="1" smtClean="0"/>
              <a:t>keputusan</a:t>
            </a:r>
            <a:r>
              <a:rPr lang="en-US" sz="2200" dirty="0" smtClean="0"/>
              <a:t> </a:t>
            </a:r>
            <a:r>
              <a:rPr lang="en-US" sz="2200" dirty="0" err="1" smtClean="0"/>
              <a:t>ekonomi</a:t>
            </a:r>
            <a:endParaRPr lang="en-US" sz="2200" dirty="0" smtClean="0"/>
          </a:p>
          <a:p>
            <a:pPr algn="just">
              <a:spcBef>
                <a:spcPts val="1200"/>
              </a:spcBef>
            </a:pPr>
            <a:r>
              <a:rPr lang="en-US" sz="2200" dirty="0" err="1" smtClean="0"/>
              <a:t>Laporan</a:t>
            </a:r>
            <a:r>
              <a:rPr lang="en-US" sz="2200" dirty="0" smtClean="0"/>
              <a:t> </a:t>
            </a:r>
            <a:r>
              <a:rPr lang="en-US" sz="2200" dirty="0" err="1" smtClean="0"/>
              <a:t>keuangan</a:t>
            </a:r>
            <a:r>
              <a:rPr lang="en-US" sz="2200" dirty="0" smtClean="0"/>
              <a:t> </a:t>
            </a:r>
            <a:r>
              <a:rPr lang="en-US" sz="2200" dirty="0" err="1" smtClean="0"/>
              <a:t>menunjukkan</a:t>
            </a:r>
            <a:r>
              <a:rPr lang="en-US" sz="2200" dirty="0" smtClean="0"/>
              <a:t> </a:t>
            </a:r>
            <a:r>
              <a:rPr lang="en-US" sz="2200" dirty="0" err="1" smtClean="0"/>
              <a:t>apa</a:t>
            </a:r>
            <a:r>
              <a:rPr lang="en-US" sz="2200" dirty="0" smtClean="0"/>
              <a:t> yang </a:t>
            </a:r>
            <a:r>
              <a:rPr lang="en-US" sz="2200" dirty="0" err="1" smtClean="0"/>
              <a:t>telah</a:t>
            </a:r>
            <a:r>
              <a:rPr lang="en-US" sz="2200" dirty="0" smtClean="0"/>
              <a:t> </a:t>
            </a:r>
            <a:r>
              <a:rPr lang="en-US" sz="2200" dirty="0" err="1" smtClean="0"/>
              <a:t>dilakukan</a:t>
            </a:r>
            <a:r>
              <a:rPr lang="en-US" sz="2200" dirty="0" smtClean="0"/>
              <a:t> </a:t>
            </a:r>
            <a:r>
              <a:rPr lang="en-US" sz="2200" dirty="0" err="1" smtClean="0"/>
              <a:t>manajemen</a:t>
            </a:r>
            <a:r>
              <a:rPr lang="en-US" sz="2200" dirty="0" smtClean="0"/>
              <a:t> (</a:t>
            </a:r>
            <a:r>
              <a:rPr lang="en-US" sz="2200" i="1" dirty="0" smtClean="0"/>
              <a:t>stewardship</a:t>
            </a:r>
            <a:r>
              <a:rPr lang="en-US" sz="2200" dirty="0" smtClean="0"/>
              <a:t>), </a:t>
            </a:r>
            <a:r>
              <a:rPr lang="en-US" sz="2200" dirty="0" err="1" smtClean="0"/>
              <a:t>dan</a:t>
            </a:r>
            <a:r>
              <a:rPr lang="en-US" sz="2200" dirty="0" smtClean="0"/>
              <a:t> </a:t>
            </a:r>
            <a:r>
              <a:rPr lang="en-US" sz="2200" dirty="0" err="1" smtClean="0"/>
              <a:t>pertanggung</a:t>
            </a:r>
            <a:r>
              <a:rPr lang="en-US" sz="2200" dirty="0" smtClean="0"/>
              <a:t> </a:t>
            </a:r>
            <a:r>
              <a:rPr lang="en-US" sz="2200" dirty="0" err="1" smtClean="0"/>
              <a:t>jawaban</a:t>
            </a:r>
            <a:r>
              <a:rPr lang="en-US" sz="2200" dirty="0" smtClean="0"/>
              <a:t> </a:t>
            </a:r>
            <a:r>
              <a:rPr lang="en-US" sz="2200" dirty="0" err="1" smtClean="0"/>
              <a:t>sumber</a:t>
            </a:r>
            <a:r>
              <a:rPr lang="en-US" sz="2200" dirty="0" smtClean="0"/>
              <a:t> </a:t>
            </a:r>
            <a:r>
              <a:rPr lang="en-US" sz="2200" dirty="0" err="1" smtClean="0"/>
              <a:t>daya</a:t>
            </a:r>
            <a:r>
              <a:rPr lang="en-US" sz="2200" dirty="0" smtClean="0"/>
              <a:t> yang </a:t>
            </a:r>
            <a:r>
              <a:rPr lang="en-US" sz="2200" dirty="0" err="1" smtClean="0"/>
              <a:t>dipercayakan</a:t>
            </a:r>
            <a:r>
              <a:rPr lang="en-US" sz="2200" dirty="0" smtClean="0"/>
              <a:t> </a:t>
            </a:r>
            <a:r>
              <a:rPr lang="en-US" sz="2200" dirty="0" err="1" smtClean="0"/>
              <a:t>kepadanya</a:t>
            </a:r>
            <a:endParaRPr lang="id-ID" altLang="en-US" sz="2200" dirty="0" smtClean="0">
              <a:solidFill>
                <a:srgbClr val="333399"/>
              </a:solidFill>
              <a:latin typeface="Trebuchet MS" pitchFamily="34" charset="0"/>
            </a:endParaRPr>
          </a:p>
          <a:p>
            <a:pPr algn="just">
              <a:spcBef>
                <a:spcPts val="1200"/>
              </a:spcBef>
            </a:pPr>
            <a:r>
              <a:rPr lang="en-US" sz="2200" dirty="0" err="1" smtClean="0"/>
              <a:t>Memenuhi</a:t>
            </a:r>
            <a:r>
              <a:rPr lang="en-US" sz="2200" dirty="0" smtClean="0"/>
              <a:t> </a:t>
            </a:r>
            <a:r>
              <a:rPr lang="en-US" sz="2200" dirty="0" err="1" smtClean="0"/>
              <a:t>kebutuhan</a:t>
            </a:r>
            <a:r>
              <a:rPr lang="en-US" sz="2200" dirty="0" smtClean="0"/>
              <a:t> </a:t>
            </a:r>
            <a:r>
              <a:rPr lang="en-US" sz="2200" dirty="0" err="1" smtClean="0"/>
              <a:t>bersama</a:t>
            </a:r>
            <a:r>
              <a:rPr lang="en-US" sz="2200" dirty="0" smtClean="0"/>
              <a:t> </a:t>
            </a:r>
            <a:r>
              <a:rPr lang="en-US" sz="2200" dirty="0" err="1" smtClean="0"/>
              <a:t>sebagian</a:t>
            </a:r>
            <a:r>
              <a:rPr lang="en-US" sz="2200" dirty="0" smtClean="0"/>
              <a:t> </a:t>
            </a:r>
            <a:r>
              <a:rPr lang="en-US" sz="2200" dirty="0" err="1" smtClean="0"/>
              <a:t>besar</a:t>
            </a:r>
            <a:r>
              <a:rPr lang="en-US" sz="2200" dirty="0" smtClean="0"/>
              <a:t> </a:t>
            </a:r>
            <a:r>
              <a:rPr lang="en-US" sz="2200" dirty="0" err="1" smtClean="0"/>
              <a:t>pemakai</a:t>
            </a:r>
            <a:r>
              <a:rPr lang="en-US" sz="2200" dirty="0" smtClean="0"/>
              <a:t>.</a:t>
            </a:r>
          </a:p>
          <a:p>
            <a:pPr algn="just">
              <a:spcBef>
                <a:spcPts val="1200"/>
              </a:spcBef>
            </a:pPr>
            <a:r>
              <a:rPr lang="en-US" sz="2200" dirty="0" err="1" smtClean="0"/>
              <a:t>Menyediakan</a:t>
            </a:r>
            <a:r>
              <a:rPr lang="en-US" sz="2200" dirty="0" smtClean="0"/>
              <a:t> </a:t>
            </a:r>
            <a:r>
              <a:rPr lang="en-US" sz="2200" dirty="0" err="1" smtClean="0"/>
              <a:t>pengaruh</a:t>
            </a:r>
            <a:r>
              <a:rPr lang="en-US" sz="2200" dirty="0" smtClean="0"/>
              <a:t> </a:t>
            </a:r>
            <a:r>
              <a:rPr lang="en-US" sz="2200" dirty="0" err="1" smtClean="0"/>
              <a:t>keuangan</a:t>
            </a:r>
            <a:r>
              <a:rPr lang="en-US" sz="2200" dirty="0" smtClean="0"/>
              <a:t> </a:t>
            </a:r>
            <a:r>
              <a:rPr lang="en-US" sz="2200" dirty="0" err="1" smtClean="0"/>
              <a:t>dari</a:t>
            </a:r>
            <a:r>
              <a:rPr lang="en-US" sz="2200" dirty="0" smtClean="0"/>
              <a:t> </a:t>
            </a:r>
            <a:r>
              <a:rPr lang="en-US" sz="2200" dirty="0" err="1" smtClean="0"/>
              <a:t>kejadian</a:t>
            </a:r>
            <a:r>
              <a:rPr lang="en-US" sz="2200" dirty="0" smtClean="0"/>
              <a:t> </a:t>
            </a:r>
            <a:r>
              <a:rPr lang="en-US" sz="2200" dirty="0" err="1" smtClean="0"/>
              <a:t>di</a:t>
            </a:r>
            <a:r>
              <a:rPr lang="en-US" sz="2200" dirty="0" smtClean="0"/>
              <a:t> </a:t>
            </a:r>
            <a:r>
              <a:rPr lang="en-US" sz="2200" dirty="0" err="1" smtClean="0"/>
              <a:t>masa</a:t>
            </a:r>
            <a:r>
              <a:rPr lang="en-US" sz="2200" dirty="0" smtClean="0"/>
              <a:t> </a:t>
            </a:r>
            <a:r>
              <a:rPr lang="en-US" sz="2200" dirty="0" err="1" smtClean="0"/>
              <a:t>lalu</a:t>
            </a:r>
            <a:r>
              <a:rPr lang="en-US" sz="2200" dirty="0" smtClean="0"/>
              <a:t> </a:t>
            </a:r>
            <a:r>
              <a:rPr lang="en-US" sz="2200" dirty="0" err="1" smtClean="0"/>
              <a:t>dan</a:t>
            </a:r>
            <a:r>
              <a:rPr lang="en-US" sz="2200" dirty="0" smtClean="0"/>
              <a:t> </a:t>
            </a:r>
            <a:r>
              <a:rPr lang="en-US" sz="2200" dirty="0" err="1" smtClean="0"/>
              <a:t>tidak</a:t>
            </a:r>
            <a:r>
              <a:rPr lang="en-US" sz="2200" dirty="0" smtClean="0"/>
              <a:t> </a:t>
            </a:r>
            <a:r>
              <a:rPr lang="en-US" sz="2200" dirty="0" err="1" smtClean="0"/>
              <a:t>diwajibkan</a:t>
            </a:r>
            <a:r>
              <a:rPr lang="en-US" sz="2200" dirty="0" smtClean="0"/>
              <a:t> </a:t>
            </a:r>
            <a:r>
              <a:rPr lang="en-US" sz="2200" dirty="0" err="1" smtClean="0"/>
              <a:t>menyediakan</a:t>
            </a:r>
            <a:r>
              <a:rPr lang="en-US" sz="2200" dirty="0" smtClean="0"/>
              <a:t> </a:t>
            </a:r>
            <a:r>
              <a:rPr lang="en-US" sz="2200" dirty="0" err="1" smtClean="0"/>
              <a:t>informasi</a:t>
            </a:r>
            <a:r>
              <a:rPr lang="en-US" sz="2200" dirty="0" smtClean="0"/>
              <a:t> non </a:t>
            </a:r>
            <a:r>
              <a:rPr lang="en-US" sz="2200" dirty="0" err="1" smtClean="0"/>
              <a:t>keuangan</a:t>
            </a:r>
            <a:r>
              <a:rPr lang="en-US" sz="2200" dirty="0" smtClean="0"/>
              <a:t>.</a:t>
            </a:r>
          </a:p>
        </p:txBody>
      </p:sp>
      <p:sp>
        <p:nvSpPr>
          <p:cNvPr id="130051" name="Rectangle 3"/>
          <p:cNvSpPr>
            <a:spLocks noGrp="1" noChangeArrowheads="1"/>
          </p:cNvSpPr>
          <p:nvPr>
            <p:ph type="title"/>
          </p:nvPr>
        </p:nvSpPr>
        <p:spPr>
          <a:xfrm>
            <a:off x="457200" y="228601"/>
            <a:ext cx="8229600" cy="685800"/>
          </a:xfrm>
          <a:noFill/>
          <a:ln cap="flat"/>
        </p:spPr>
        <p:txBody>
          <a:bodyPr/>
          <a:lstStyle/>
          <a:p>
            <a:pPr marL="109538" algn="ctr">
              <a:defRPr/>
            </a:pPr>
            <a:r>
              <a:rPr lang="id-ID" sz="3600" dirty="0" smtClean="0">
                <a:latin typeface="Calibri" pitchFamily="34" charset="0"/>
              </a:rPr>
              <a:t>Tujuan Laporan Keuangan</a:t>
            </a:r>
            <a:endParaRPr lang="en-US" sz="3600" dirty="0" smtClean="0">
              <a:latin typeface="Calibri" pitchFamily="34" charset="0"/>
            </a:endParaRPr>
          </a:p>
        </p:txBody>
      </p:sp>
      <p:sp>
        <p:nvSpPr>
          <p:cNvPr id="4" name="Text Box 12"/>
          <p:cNvSpPr txBox="1">
            <a:spLocks noChangeArrowheads="1"/>
          </p:cNvSpPr>
          <p:nvPr/>
        </p:nvSpPr>
        <p:spPr bwMode="auto">
          <a:xfrm>
            <a:off x="0" y="6443247"/>
            <a:ext cx="3657600" cy="338554"/>
          </a:xfrm>
          <a:prstGeom prst="rect">
            <a:avLst/>
          </a:prstGeom>
          <a:solidFill>
            <a:schemeClr val="bg1"/>
          </a:solidFill>
          <a:ln w="19050">
            <a:noFill/>
            <a:miter lim="800000"/>
            <a:headEnd/>
            <a:tailEnd/>
          </a:ln>
          <a:effectLst/>
        </p:spPr>
        <p:txBody>
          <a:bodyPr wrap="square">
            <a:spAutoFit/>
          </a:bodyPr>
          <a:lstStyle/>
          <a:p>
            <a:pPr marL="692150" indent="-692150" algn="l">
              <a:spcBef>
                <a:spcPct val="50000"/>
              </a:spcBef>
              <a:defRPr/>
            </a:pPr>
            <a:r>
              <a:rPr lang="id-ID" sz="1600" b="1" i="1" dirty="0" smtClean="0">
                <a:solidFill>
                  <a:schemeClr val="bg2"/>
                </a:solidFill>
                <a:effectLst>
                  <a:outerShdw blurRad="38100" dist="38100" dir="2700000" algn="tl">
                    <a:srgbClr val="C0C0C0"/>
                  </a:outerShdw>
                </a:effectLst>
                <a:latin typeface="Comic Sans MS" pitchFamily="66" charset="0"/>
              </a:rPr>
              <a:t>Ref: PSAK Conceptual Framework</a:t>
            </a:r>
            <a:endParaRPr lang="en-US" sz="1600" b="1" i="1" dirty="0">
              <a:solidFill>
                <a:schemeClr val="bg2"/>
              </a:solidFill>
              <a:effectLst>
                <a:outerShdw blurRad="38100" dist="38100" dir="2700000" algn="tl">
                  <a:srgbClr val="C0C0C0"/>
                </a:outerShdw>
              </a:effectLst>
              <a:latin typeface="Comic Sans MS" pitchFamily="66"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116</TotalTime>
  <Words>2974</Words>
  <Application>Microsoft Office PowerPoint</Application>
  <PresentationFormat>On-screen Show (4:3)</PresentationFormat>
  <Paragraphs>463</Paragraphs>
  <Slides>54</Slides>
  <Notes>13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    Akuntansi Keuangan dan Standar Akuntansi</vt:lpstr>
      <vt:lpstr>RUANG LINGKUP AKUNTANSI </vt:lpstr>
      <vt:lpstr>Slide 3</vt:lpstr>
      <vt:lpstr>Karakteristik Akuntansi</vt:lpstr>
      <vt:lpstr>Informasi Keuangan dan non Keuangan</vt:lpstr>
      <vt:lpstr>Jenis laporan keuangan &amp; pemakainya</vt:lpstr>
      <vt:lpstr>Stakeholders: Pihak yang berkepentingan terhadap perusahaan</vt:lpstr>
      <vt:lpstr>Laporan Keuangan VS Pelaporan Keuangan</vt:lpstr>
      <vt:lpstr>Tujuan Laporan Keuangan</vt:lpstr>
      <vt:lpstr>Tujuan Laporan Keuangan (FASB 1)</vt:lpstr>
      <vt:lpstr>Slide 11</vt:lpstr>
      <vt:lpstr>Slide 12</vt:lpstr>
      <vt:lpstr>Tujuan Akuntansi Keuangan</vt:lpstr>
      <vt:lpstr>Standar Akuntansi ??</vt:lpstr>
      <vt:lpstr>Kebutuhan untuk Mengembangkan Standar</vt:lpstr>
      <vt:lpstr>Slide 16</vt:lpstr>
      <vt:lpstr>Slide 17</vt:lpstr>
      <vt:lpstr>Slide 18</vt:lpstr>
      <vt:lpstr>Pihak yang Terlibat Menetapkan Standar</vt:lpstr>
      <vt:lpstr>Securities and Exchange Commission</vt:lpstr>
      <vt:lpstr>American Institute of CPAs</vt:lpstr>
      <vt:lpstr>Badan Standar Akuntansi Keuangan</vt:lpstr>
      <vt:lpstr>Badan Standar Akuntansi Keuangan</vt:lpstr>
      <vt:lpstr>Governmental Accounting Standards Board</vt:lpstr>
      <vt:lpstr>Slide 25</vt:lpstr>
      <vt:lpstr>Kerangka Teori Akuntansi</vt:lpstr>
      <vt:lpstr>Slide 27</vt:lpstr>
      <vt:lpstr>Slide 28</vt:lpstr>
      <vt:lpstr>Slide 29</vt:lpstr>
      <vt:lpstr>Karakteristik Kualitatif Laporan Keuangan  (Ikatan Akuntan Indonesia)</vt:lpstr>
      <vt:lpstr>Slide 31</vt:lpstr>
      <vt:lpstr>Slide 32</vt:lpstr>
      <vt:lpstr>Asumsi Dasar Akuntansi</vt:lpstr>
      <vt:lpstr>Slide 34</vt:lpstr>
      <vt:lpstr>Konsep Dasar Akuntansi</vt:lpstr>
      <vt:lpstr>Slide 36</vt:lpstr>
      <vt:lpstr>Keterbatasan laporan keuangan</vt:lpstr>
      <vt:lpstr>Empat  Pilar Standar Akuntansi Indonesia</vt:lpstr>
      <vt:lpstr>STANDAR AKUNTANSI</vt:lpstr>
      <vt:lpstr>Standar Akuntansi Indonesia</vt:lpstr>
      <vt:lpstr>PSAK SYARIAH</vt:lpstr>
      <vt:lpstr>SAP</vt:lpstr>
      <vt:lpstr>SAK ETAP</vt:lpstr>
      <vt:lpstr>PSAK – IFRS BASED</vt:lpstr>
      <vt:lpstr>IFRS - PSAK</vt:lpstr>
      <vt:lpstr>Mengapa IFRS</vt:lpstr>
      <vt:lpstr>Manfaat  IFRS</vt:lpstr>
      <vt:lpstr>Karakteristik IFRS</vt:lpstr>
      <vt:lpstr>“Judgment”</vt:lpstr>
      <vt:lpstr>Dinamis</vt:lpstr>
      <vt:lpstr>“Fair value”</vt:lpstr>
      <vt:lpstr>“Fair value”</vt:lpstr>
      <vt:lpstr>Pengungkapan Lebih Banyak</vt:lpstr>
      <vt:lpstr>Main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17</cp:revision>
  <dcterms:created xsi:type="dcterms:W3CDTF">2012-09-25T10:59:38Z</dcterms:created>
  <dcterms:modified xsi:type="dcterms:W3CDTF">2017-10-02T03:59:47Z</dcterms:modified>
</cp:coreProperties>
</file>